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Aharoni" panose="02010803020104030203" pitchFamily="2" charset="-79"/>
      <p:bold r:id="rId13"/>
    </p:embeddedFont>
    <p:embeddedFont>
      <p:font typeface="Source Sans 3" panose="020B0604020202020204" charset="0"/>
      <p:regular r:id="rId14"/>
    </p:embeddedFont>
    <p:embeddedFont>
      <p:font typeface="Source Serif 4 Semi Bold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532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857732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ΦΩΤΟΡΕΠΟΡΤΑΖ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2727528"/>
            <a:ext cx="7468553" cy="1943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650"/>
              </a:lnSpc>
              <a:buNone/>
            </a:pPr>
            <a:r>
              <a:rPr lang="en-US" sz="61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Όταν η εικόνα γίνεται φωνή</a:t>
            </a:r>
            <a:endParaRPr lang="en-US" sz="6100" dirty="0"/>
          </a:p>
        </p:txBody>
      </p:sp>
      <p:sp>
        <p:nvSpPr>
          <p:cNvPr id="5" name="Text 2"/>
          <p:cNvSpPr/>
          <p:nvPr/>
        </p:nvSpPr>
        <p:spPr>
          <a:xfrm>
            <a:off x="6324124" y="5222796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Σχολική Εφημερίδα ΔΗΜΟΣΙΟγραφία – Τεύχος: «Ενεργός Πολίτης – Από την τάξη στη δράση». Σήμερα ανακαλύπτουμε πώς μια φωτογραφία μπορεί να αφηγηθεί μια ολόκληρη ιστορία χωρίς πολλές λέξεις.</a:t>
            </a:r>
            <a:endParaRPr lang="en-US" sz="1850" dirty="0"/>
          </a:p>
        </p:txBody>
      </p:sp>
      <p:pic>
        <p:nvPicPr>
          <p:cNvPr id="7" name="Graphic 6" descr="Quill with solid fill">
            <a:extLst>
              <a:ext uri="{FF2B5EF4-FFF2-40B4-BE49-F238E27FC236}">
                <a16:creationId xmlns:a16="http://schemas.microsoft.com/office/drawing/2014/main" id="{FAFDCED3-CDA9-21D5-E69C-4ADC7AEF86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82186" y="6858000"/>
            <a:ext cx="914400" cy="914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A53444-23D8-7C77-8CC2-2AE206EBE153}"/>
              </a:ext>
            </a:extLst>
          </p:cNvPr>
          <p:cNvSpPr/>
          <p:nvPr/>
        </p:nvSpPr>
        <p:spPr>
          <a:xfrm>
            <a:off x="12801600" y="7712371"/>
            <a:ext cx="1694986" cy="4795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 descr="Storytelling with solid fill">
            <a:extLst>
              <a:ext uri="{FF2B5EF4-FFF2-40B4-BE49-F238E27FC236}">
                <a16:creationId xmlns:a16="http://schemas.microsoft.com/office/drawing/2014/main" id="{F461E514-3126-FE12-8D61-9408475D4E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878277" y="7315200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18974" y="1030248"/>
            <a:ext cx="6427470" cy="543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Αξιολόγηση &amp; Επόμενα Βήματα</a:t>
            </a:r>
            <a:endParaRPr lang="en-US" sz="3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974" y="1858089"/>
            <a:ext cx="3997404" cy="73854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503521" y="2739033"/>
            <a:ext cx="2172414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Το μήνυμα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1503521" y="3095982"/>
            <a:ext cx="3628311" cy="261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Ποια ιστορία αφηγείται η φωτογραφία σας;</a:t>
            </a:r>
            <a:endParaRPr lang="en-US" sz="14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379" y="1858089"/>
            <a:ext cx="3997404" cy="73854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500926" y="2739033"/>
            <a:ext cx="2172414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Η σύνδεση</a:t>
            </a:r>
            <a:endParaRPr lang="en-US" sz="1700" dirty="0"/>
          </a:p>
        </p:txBody>
      </p:sp>
      <p:sp>
        <p:nvSpPr>
          <p:cNvPr id="8" name="Text 4"/>
          <p:cNvSpPr/>
          <p:nvPr/>
        </p:nvSpPr>
        <p:spPr>
          <a:xfrm>
            <a:off x="5500926" y="3095982"/>
            <a:ext cx="3628311" cy="523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Πώς συνδέεται με τη θεματική «Ενεργός Πολίτης»;</a:t>
            </a:r>
            <a:endParaRPr lang="en-US" sz="14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3783" y="1858089"/>
            <a:ext cx="3997404" cy="73854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498330" y="2739033"/>
            <a:ext cx="2172414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Η επιλογή</a:t>
            </a:r>
            <a:endParaRPr lang="en-US" sz="1700" dirty="0"/>
          </a:p>
        </p:txBody>
      </p:sp>
      <p:sp>
        <p:nvSpPr>
          <p:cNvPr id="11" name="Text 6"/>
          <p:cNvSpPr/>
          <p:nvPr/>
        </p:nvSpPr>
        <p:spPr>
          <a:xfrm>
            <a:off x="9498330" y="3095982"/>
            <a:ext cx="3628311" cy="261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Γιατί αυτή η στιγμή ξεχωρίζει;</a:t>
            </a:r>
            <a:endParaRPr lang="en-US" sz="1450" dirty="0"/>
          </a:p>
        </p:txBody>
      </p:sp>
      <p:sp>
        <p:nvSpPr>
          <p:cNvPr id="12" name="Shape 7"/>
          <p:cNvSpPr/>
          <p:nvPr/>
        </p:nvSpPr>
        <p:spPr>
          <a:xfrm>
            <a:off x="1318974" y="4056191"/>
            <a:ext cx="11992332" cy="30599"/>
          </a:xfrm>
          <a:prstGeom prst="rect">
            <a:avLst/>
          </a:prstGeom>
          <a:solidFill>
            <a:srgbClr val="272525">
              <a:alpha val="50000"/>
            </a:srgbClr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3" name="Text 8"/>
          <p:cNvSpPr/>
          <p:nvPr/>
        </p:nvSpPr>
        <p:spPr>
          <a:xfrm>
            <a:off x="1595914" y="4460558"/>
            <a:ext cx="5996107" cy="749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Τελικός στόχος</a:t>
            </a:r>
            <a:endParaRPr lang="en-US" sz="4700" dirty="0"/>
          </a:p>
        </p:txBody>
      </p:sp>
      <p:sp>
        <p:nvSpPr>
          <p:cNvPr id="14" name="Text 9"/>
          <p:cNvSpPr/>
          <p:nvPr/>
        </p:nvSpPr>
        <p:spPr>
          <a:xfrm>
            <a:off x="1595914" y="5423654"/>
            <a:ext cx="11715393" cy="523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Να δημιουργήσουμε μια σελίδα φωτορεπορτάζ που θα μιλάει δυνατά χωρίς πολλές λέξεις. Κάθε εικόνα θα είναι μια φωνή, κάθε λεζάντα ένα κάλεσμα για δράση. </a:t>
            </a:r>
            <a:r>
              <a:rPr lang="en-US" sz="1450" dirty="0">
                <a:solidFill>
                  <a:srgbClr val="272525"/>
                </a:solidFill>
                <a:highlight>
                  <a:srgbClr val="D75BE2"/>
                </a:highlight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Μικρές πράξεις. Μεγάλη αλλαγή.</a:t>
            </a:r>
            <a:endParaRPr lang="en-US" sz="1450" dirty="0"/>
          </a:p>
        </p:txBody>
      </p:sp>
      <p:sp>
        <p:nvSpPr>
          <p:cNvPr id="15" name="Shape 10"/>
          <p:cNvSpPr/>
          <p:nvPr/>
        </p:nvSpPr>
        <p:spPr>
          <a:xfrm>
            <a:off x="1318974" y="4246959"/>
            <a:ext cx="22860" cy="1860113"/>
          </a:xfrm>
          <a:prstGeom prst="rect">
            <a:avLst/>
          </a:prstGeom>
          <a:solidFill>
            <a:srgbClr val="D75BE2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6" name="Shape 11"/>
          <p:cNvSpPr/>
          <p:nvPr/>
        </p:nvSpPr>
        <p:spPr>
          <a:xfrm>
            <a:off x="1318974" y="6267331"/>
            <a:ext cx="11992332" cy="932021"/>
          </a:xfrm>
          <a:prstGeom prst="roundRect">
            <a:avLst>
              <a:gd name="adj" fmla="val 8322"/>
            </a:avLst>
          </a:prstGeom>
          <a:solidFill>
            <a:srgbClr val="EFBEF4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3521" y="6519267"/>
            <a:ext cx="230743" cy="184547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918811" y="6455807"/>
            <a:ext cx="11207948" cy="523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Πρόσθετη πρόταση:</a:t>
            </a: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Οργανώστε έκθεση με τα καλύτερα φωτορεπορτάζ στο σχολείο. Προσκαλέστε τοπικό φωτογράφο ή δημοσιογράφο για workshop. Δημιουργήστε Instagram λογαριασμό της εφημερίδας για να μοιράζεστε τις στιγμές σας.</a:t>
            </a:r>
            <a:endParaRPr lang="en-US" sz="145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0C0EC3E-4244-67B3-B7C4-363857E23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51926" y="7387828"/>
            <a:ext cx="2067213" cy="8112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28762" y="329089"/>
            <a:ext cx="311693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Τι είναι φωτορεπορτάζ;</a:t>
            </a:r>
            <a:endParaRPr lang="en-US" sz="2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762" y="837962"/>
            <a:ext cx="4950023" cy="7424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876348" y="1416205"/>
            <a:ext cx="5082258" cy="24867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3600" dirty="0">
                <a:solidFill>
                  <a:srgbClr val="272525"/>
                </a:solidFill>
                <a:latin typeface="Aharoni" panose="02010803020104030203" pitchFamily="2" charset="-79"/>
                <a:ea typeface="SimSun" panose="02010600030101010101" pitchFamily="2" charset="-122"/>
                <a:cs typeface="Aharoni" panose="02010803020104030203" pitchFamily="2" charset="-79"/>
              </a:rPr>
              <a:t>Το φωτορεπορτάζ είναι δημοσιογραφική καταγραφή, όχι απλώς μια όμορφη φωτογραφία. Δεν είναι στημένη ομαδική </a:t>
            </a:r>
            <a:r>
              <a:rPr lang="en-US" sz="3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πόζα αλλά αληθινή στιγμή.</a:t>
            </a:r>
            <a:endParaRPr lang="en-US" sz="3600" dirty="0"/>
          </a:p>
        </p:txBody>
      </p:sp>
      <p:sp>
        <p:nvSpPr>
          <p:cNvPr id="5" name="Shape 2"/>
          <p:cNvSpPr/>
          <p:nvPr/>
        </p:nvSpPr>
        <p:spPr>
          <a:xfrm>
            <a:off x="3428762" y="8397478"/>
            <a:ext cx="2551033" cy="1028700"/>
          </a:xfrm>
          <a:prstGeom prst="roundRect">
            <a:avLst>
              <a:gd name="adj" fmla="val 488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40" y="8524756"/>
            <a:ext cx="358973" cy="358973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54743" y="8623340"/>
            <a:ext cx="161568" cy="16156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556040" y="8943499"/>
            <a:ext cx="1408033" cy="175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Δράση</a:t>
            </a:r>
            <a:endParaRPr lang="en-US" sz="1100" dirty="0"/>
          </a:p>
        </p:txBody>
      </p:sp>
      <p:sp>
        <p:nvSpPr>
          <p:cNvPr id="9" name="Text 4"/>
          <p:cNvSpPr/>
          <p:nvPr/>
        </p:nvSpPr>
        <p:spPr>
          <a:xfrm>
            <a:off x="3556040" y="9155311"/>
            <a:ext cx="2296478" cy="1435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Αποτυπώνει την κίνηση</a:t>
            </a:r>
            <a:endParaRPr lang="en-US" sz="900" dirty="0"/>
          </a:p>
        </p:txBody>
      </p:sp>
      <p:sp>
        <p:nvSpPr>
          <p:cNvPr id="10" name="Shape 5"/>
          <p:cNvSpPr/>
          <p:nvPr/>
        </p:nvSpPr>
        <p:spPr>
          <a:xfrm>
            <a:off x="6039564" y="8397478"/>
            <a:ext cx="2551033" cy="1028700"/>
          </a:xfrm>
          <a:prstGeom prst="roundRect">
            <a:avLst>
              <a:gd name="adj" fmla="val 488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6842" y="8524756"/>
            <a:ext cx="358973" cy="358973"/>
          </a:xfrm>
          <a:prstGeom prst="rect">
            <a:avLst/>
          </a:prstGeom>
        </p:spPr>
      </p:pic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65545" y="8623340"/>
            <a:ext cx="161568" cy="161568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6166842" y="8943499"/>
            <a:ext cx="1408033" cy="175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Συναίσθημα</a:t>
            </a:r>
            <a:endParaRPr lang="en-US" sz="1100" dirty="0"/>
          </a:p>
        </p:txBody>
      </p:sp>
      <p:sp>
        <p:nvSpPr>
          <p:cNvPr id="14" name="Text 7"/>
          <p:cNvSpPr/>
          <p:nvPr/>
        </p:nvSpPr>
        <p:spPr>
          <a:xfrm>
            <a:off x="6166842" y="9155311"/>
            <a:ext cx="2296478" cy="1435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Μεταδίδει το πάθος</a:t>
            </a:r>
            <a:endParaRPr lang="en-US" sz="900" dirty="0"/>
          </a:p>
        </p:txBody>
      </p:sp>
      <p:sp>
        <p:nvSpPr>
          <p:cNvPr id="15" name="Shape 8"/>
          <p:cNvSpPr/>
          <p:nvPr/>
        </p:nvSpPr>
        <p:spPr>
          <a:xfrm>
            <a:off x="8650367" y="8397478"/>
            <a:ext cx="2551033" cy="1028700"/>
          </a:xfrm>
          <a:prstGeom prst="roundRect">
            <a:avLst>
              <a:gd name="adj" fmla="val 488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77645" y="8524756"/>
            <a:ext cx="358973" cy="358973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76348" y="8623340"/>
            <a:ext cx="161568" cy="161568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8777645" y="8943499"/>
            <a:ext cx="1408033" cy="175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Πραγματικότητα</a:t>
            </a:r>
            <a:endParaRPr lang="en-US" sz="1100" dirty="0"/>
          </a:p>
        </p:txBody>
      </p:sp>
      <p:sp>
        <p:nvSpPr>
          <p:cNvPr id="19" name="Text 10"/>
          <p:cNvSpPr/>
          <p:nvPr/>
        </p:nvSpPr>
        <p:spPr>
          <a:xfrm>
            <a:off x="8777645" y="9155311"/>
            <a:ext cx="2296478" cy="1435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Δείχνει την αλήθεια</a:t>
            </a:r>
            <a:endParaRPr lang="en-US" sz="9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B10F3EB-AB13-45C4-AD0E-21393C1B06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63187" y="6934019"/>
            <a:ext cx="2067213" cy="129558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4243" y="826294"/>
            <a:ext cx="4914900" cy="516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Ποιος είναι ο σκοπός του;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614243" y="1535549"/>
            <a:ext cx="175498" cy="219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01</a:t>
            </a:r>
            <a:endParaRPr lang="en-US" sz="13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43" y="1810822"/>
            <a:ext cx="7915513" cy="2286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14243" y="1944291"/>
            <a:ext cx="2096810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Να δείξει τι συμβαίνει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614243" y="2279452"/>
            <a:ext cx="7915513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Καταγράφει την πραγματικότητα όπως εξελίσσεται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614243" y="2782848"/>
            <a:ext cx="175498" cy="219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02</a:t>
            </a:r>
            <a:endParaRPr lang="en-US" sz="13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43" y="3040618"/>
            <a:ext cx="7915513" cy="228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14243" y="3191589"/>
            <a:ext cx="2569488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Να καταγράψει μια στιγμή</a:t>
            </a:r>
            <a:endParaRPr lang="en-US" sz="1600" dirty="0"/>
          </a:p>
        </p:txBody>
      </p:sp>
      <p:sp>
        <p:nvSpPr>
          <p:cNvPr id="11" name="Text 6"/>
          <p:cNvSpPr/>
          <p:nvPr/>
        </p:nvSpPr>
        <p:spPr>
          <a:xfrm>
            <a:off x="614243" y="3526750"/>
            <a:ext cx="7915513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Παγώνει το χρόνο για να μείνει η μνήμη</a:t>
            </a:r>
            <a:endParaRPr lang="en-US" sz="1350" dirty="0"/>
          </a:p>
        </p:txBody>
      </p:sp>
      <p:sp>
        <p:nvSpPr>
          <p:cNvPr id="12" name="Text 7"/>
          <p:cNvSpPr/>
          <p:nvPr/>
        </p:nvSpPr>
        <p:spPr>
          <a:xfrm>
            <a:off x="614243" y="4030147"/>
            <a:ext cx="175498" cy="219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03</a:t>
            </a:r>
            <a:endParaRPr lang="en-US" sz="13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43" y="4270415"/>
            <a:ext cx="7915513" cy="2286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14243" y="4438888"/>
            <a:ext cx="2119908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Να μεταφέρει μήνυμα</a:t>
            </a:r>
            <a:endParaRPr lang="en-US" sz="1600" dirty="0"/>
          </a:p>
        </p:txBody>
      </p:sp>
      <p:sp>
        <p:nvSpPr>
          <p:cNvPr id="15" name="Text 9"/>
          <p:cNvSpPr/>
          <p:nvPr/>
        </p:nvSpPr>
        <p:spPr>
          <a:xfrm>
            <a:off x="614243" y="4774049"/>
            <a:ext cx="7915513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Επικοινωνεί ιδέες και αξίες</a:t>
            </a:r>
            <a:endParaRPr lang="en-US" sz="1350" dirty="0"/>
          </a:p>
        </p:txBody>
      </p:sp>
      <p:sp>
        <p:nvSpPr>
          <p:cNvPr id="16" name="Text 10"/>
          <p:cNvSpPr/>
          <p:nvPr/>
        </p:nvSpPr>
        <p:spPr>
          <a:xfrm>
            <a:off x="614243" y="5277445"/>
            <a:ext cx="175498" cy="219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04</a:t>
            </a:r>
            <a:endParaRPr lang="en-US" sz="1350" dirty="0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43" y="5500211"/>
            <a:ext cx="7915513" cy="22860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614243" y="5686187"/>
            <a:ext cx="2064782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Να προβληματίσει</a:t>
            </a:r>
            <a:endParaRPr lang="en-US" sz="1600" dirty="0"/>
          </a:p>
        </p:txBody>
      </p:sp>
      <p:sp>
        <p:nvSpPr>
          <p:cNvPr id="19" name="Text 12"/>
          <p:cNvSpPr/>
          <p:nvPr/>
        </p:nvSpPr>
        <p:spPr>
          <a:xfrm>
            <a:off x="614243" y="6021348"/>
            <a:ext cx="7915513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Ωθεί τον αναγνώστη σε στοχασμό</a:t>
            </a:r>
            <a:endParaRPr lang="en-US" sz="1350" dirty="0"/>
          </a:p>
        </p:txBody>
      </p:sp>
      <p:sp>
        <p:nvSpPr>
          <p:cNvPr id="20" name="Shape 13"/>
          <p:cNvSpPr/>
          <p:nvPr/>
        </p:nvSpPr>
        <p:spPr>
          <a:xfrm>
            <a:off x="614243" y="6470809"/>
            <a:ext cx="7915513" cy="862370"/>
          </a:xfrm>
          <a:prstGeom prst="roundRect">
            <a:avLst>
              <a:gd name="adj" fmla="val 8548"/>
            </a:avLst>
          </a:prstGeom>
          <a:solidFill>
            <a:srgbClr val="EFBEF4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21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742" y="6711791"/>
            <a:ext cx="219313" cy="175498"/>
          </a:xfrm>
          <a:prstGeom prst="rect">
            <a:avLst/>
          </a:prstGeom>
        </p:spPr>
      </p:pic>
      <p:sp>
        <p:nvSpPr>
          <p:cNvPr id="22" name="Text 14"/>
          <p:cNvSpPr/>
          <p:nvPr/>
        </p:nvSpPr>
        <p:spPr>
          <a:xfrm>
            <a:off x="1184553" y="6713220"/>
            <a:ext cx="7169706" cy="4864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Στη δική μας εφημερίδα, ο στόχος είναι να δείξουμε πώς φαίνεται η ενεργός πολιτειότητα στην πράξη.</a:t>
            </a:r>
            <a:endParaRPr lang="en-US" sz="13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24871" y="826651"/>
            <a:ext cx="8033385" cy="497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Πώς ξεχωρίζουμε μια δυνατή φωτογραφία;</a:t>
            </a:r>
            <a:endParaRPr lang="en-US" sz="31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011" y="1876306"/>
            <a:ext cx="91440" cy="982623"/>
          </a:xfrm>
          <a:prstGeom prst="rect">
            <a:avLst/>
          </a:prstGeom>
        </p:spPr>
      </p:pic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011" y="5413177"/>
            <a:ext cx="91440" cy="982623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2078474" y="7037784"/>
            <a:ext cx="10726936" cy="230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Ρωτάμε:</a:t>
            </a:r>
            <a:r>
              <a:rPr lang="en-US" sz="13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Αν αφαιρέσω τον τίτλο, καταλαβαίνω τι συμβαίνει;</a:t>
            </a:r>
            <a:endParaRPr lang="en-US" sz="1300" dirty="0"/>
          </a:p>
        </p:txBody>
      </p:sp>
      <p:sp>
        <p:nvSpPr>
          <p:cNvPr id="21" name="Shape 14"/>
          <p:cNvSpPr/>
          <p:nvPr/>
        </p:nvSpPr>
        <p:spPr>
          <a:xfrm>
            <a:off x="1824871" y="6903482"/>
            <a:ext cx="22860" cy="499348"/>
          </a:xfrm>
          <a:prstGeom prst="rect">
            <a:avLst/>
          </a:prstGeom>
          <a:solidFill>
            <a:srgbClr val="D75BE2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7162A11-9F73-AEA8-F1A4-20DF837FE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1926" y="6903482"/>
            <a:ext cx="2067213" cy="12955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4655010-EAC1-4C7E-9AC4-FAD9BD7AB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9249" y="1994731"/>
            <a:ext cx="8329961" cy="46618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61680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Τεχνικές συμβουλές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18614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Απλές και χρήσιμες</a:t>
            </a:r>
            <a:endParaRPr lang="en-US" sz="2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572345"/>
            <a:ext cx="1748195" cy="174819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37724" y="461974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Άλλαξε οπτική γωνία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837724" y="5115282"/>
            <a:ext cx="301430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Μην φωτογραφίζεις πάντα από το ύψος των ματιών</a:t>
            </a:r>
            <a:endParaRPr lang="en-US" sz="18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233" y="2572345"/>
            <a:ext cx="1748195" cy="174819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151233" y="461974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Πρόσεξε το φως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4151233" y="5115282"/>
            <a:ext cx="301430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Απόφυγε το κόντρα φως, αναζήτησε φυσικό φωτισμό</a:t>
            </a:r>
            <a:endParaRPr lang="en-US" sz="18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743" y="2572345"/>
            <a:ext cx="1748195" cy="174819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464743" y="461974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Διάλεξε το κάδρο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7464743" y="5115282"/>
            <a:ext cx="301430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Σκέψου τι θα μπει και τι θα μείνει έξω</a:t>
            </a:r>
            <a:endParaRPr lang="en-US" sz="18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8252" y="2572345"/>
            <a:ext cx="1748314" cy="174831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778252" y="461986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Περίμενε τη στιγμή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0778252" y="5115401"/>
            <a:ext cx="301442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Η υπομονή φέρνει την ιδανική λήψη</a:t>
            </a:r>
            <a:endParaRPr lang="en-US" sz="1850" dirty="0"/>
          </a:p>
        </p:txBody>
      </p:sp>
      <p:sp>
        <p:nvSpPr>
          <p:cNvPr id="16" name="Shape 10"/>
          <p:cNvSpPr/>
          <p:nvPr/>
        </p:nvSpPr>
        <p:spPr>
          <a:xfrm>
            <a:off x="837724" y="6150650"/>
            <a:ext cx="12954952" cy="1017151"/>
          </a:xfrm>
          <a:prstGeom prst="roundRect">
            <a:avLst>
              <a:gd name="adj" fmla="val 9884"/>
            </a:avLst>
          </a:prstGeom>
          <a:solidFill>
            <a:srgbClr val="EFBEF4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039" y="6499384"/>
            <a:ext cx="299204" cy="239316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615559" y="6449735"/>
            <a:ext cx="1193780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highlight>
                  <a:srgbClr val="D75BE2"/>
                </a:highlight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Θυμόμαστε:</a:t>
            </a:r>
            <a:r>
              <a:rPr lang="en-US" sz="18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Η στιγμή είναι πιο σημαντική από το φίλτρο.</a:t>
            </a:r>
            <a:endParaRPr lang="en-US" sz="185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130FAD5-EC9B-FC02-EE46-114A723A05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66702" y="7167801"/>
            <a:ext cx="2261341" cy="10617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84352"/>
            <a:ext cx="909232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Τι μπορούμε να φωτογραφίσουμε;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284095"/>
            <a:ext cx="778764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Ιδέες για το τεύχος μας «Μικρές Πράξεις. Μεγάλη Αλλαγή»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837724" y="2995017"/>
            <a:ext cx="3059192" cy="2138482"/>
          </a:xfrm>
          <a:prstGeom prst="roundRect">
            <a:avLst>
              <a:gd name="adj" fmla="val 470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5" name="Text 3"/>
          <p:cNvSpPr/>
          <p:nvPr/>
        </p:nvSpPr>
        <p:spPr>
          <a:xfrm>
            <a:off x="1084659" y="3241953"/>
            <a:ext cx="256532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Συνεργασία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84659" y="3737491"/>
            <a:ext cx="2565321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Μαθητές που συνεργάζονται σε ομαδική εργασία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4136231" y="2995017"/>
            <a:ext cx="3059311" cy="2138482"/>
          </a:xfrm>
          <a:prstGeom prst="roundRect">
            <a:avLst>
              <a:gd name="adj" fmla="val 470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8" name="Text 6"/>
          <p:cNvSpPr/>
          <p:nvPr/>
        </p:nvSpPr>
        <p:spPr>
          <a:xfrm>
            <a:off x="4383167" y="3241953"/>
            <a:ext cx="256544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Διάλογος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4383167" y="3737491"/>
            <a:ext cx="2565440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Μια ζωντανή συζήτηση στην τάξη ή στην αυλή</a:t>
            </a:r>
            <a:endParaRPr lang="en-US" sz="1850" dirty="0"/>
          </a:p>
        </p:txBody>
      </p:sp>
      <p:sp>
        <p:nvSpPr>
          <p:cNvPr id="10" name="Shape 8"/>
          <p:cNvSpPr/>
          <p:nvPr/>
        </p:nvSpPr>
        <p:spPr>
          <a:xfrm>
            <a:off x="7434858" y="2995017"/>
            <a:ext cx="3059192" cy="2138482"/>
          </a:xfrm>
          <a:prstGeom prst="roundRect">
            <a:avLst>
              <a:gd name="adj" fmla="val 470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1" name="Text 9"/>
          <p:cNvSpPr/>
          <p:nvPr/>
        </p:nvSpPr>
        <p:spPr>
          <a:xfrm>
            <a:off x="7681793" y="3241953"/>
            <a:ext cx="256532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Αλληλεγγύη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681793" y="3737491"/>
            <a:ext cx="256532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Μια πράξη βοήθειας προς συμμαθητή</a:t>
            </a:r>
            <a:endParaRPr lang="en-US" sz="1850" dirty="0"/>
          </a:p>
        </p:txBody>
      </p:sp>
      <p:sp>
        <p:nvSpPr>
          <p:cNvPr id="13" name="Shape 11"/>
          <p:cNvSpPr/>
          <p:nvPr/>
        </p:nvSpPr>
        <p:spPr>
          <a:xfrm>
            <a:off x="10733365" y="2995017"/>
            <a:ext cx="3059311" cy="2138482"/>
          </a:xfrm>
          <a:prstGeom prst="roundRect">
            <a:avLst>
              <a:gd name="adj" fmla="val 470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 12"/>
          <p:cNvSpPr/>
          <p:nvPr/>
        </p:nvSpPr>
        <p:spPr>
          <a:xfrm>
            <a:off x="10980301" y="3241953"/>
            <a:ext cx="256544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Περιβάλλον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10980301" y="3737491"/>
            <a:ext cx="2565440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Μια δράση καθαριότητας ή ανακύκλωσης</a:t>
            </a:r>
            <a:endParaRPr lang="en-US" sz="1850" dirty="0"/>
          </a:p>
        </p:txBody>
      </p:sp>
      <p:sp>
        <p:nvSpPr>
          <p:cNvPr id="16" name="Shape 14"/>
          <p:cNvSpPr/>
          <p:nvPr/>
        </p:nvSpPr>
        <p:spPr>
          <a:xfrm>
            <a:off x="837724" y="5372814"/>
            <a:ext cx="12954952" cy="1372433"/>
          </a:xfrm>
          <a:prstGeom prst="roundRect">
            <a:avLst>
              <a:gd name="adj" fmla="val 7326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7" name="Text 15"/>
          <p:cNvSpPr/>
          <p:nvPr/>
        </p:nvSpPr>
        <p:spPr>
          <a:xfrm>
            <a:off x="1084659" y="561975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Πρωτοβουλία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1084659" y="6115288"/>
            <a:ext cx="1246108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Μια μικρή ιδέα που υλοποιείται</a:t>
            </a:r>
            <a:endParaRPr lang="en-US" sz="185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9B827C6-92C7-670E-B3BE-FF8ED77F4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2134" y="6888836"/>
            <a:ext cx="2067213" cy="129558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2718" y="622816"/>
            <a:ext cx="8890992" cy="666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Η λεζάντα – Το μισό φωτορεπορτάζ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92718" y="1964888"/>
            <a:ext cx="2664500" cy="333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Μια καλή λεζάντα...</a:t>
            </a:r>
            <a:endParaRPr lang="en-US" sz="2050" dirty="0"/>
          </a:p>
        </p:txBody>
      </p:sp>
      <p:sp>
        <p:nvSpPr>
          <p:cNvPr id="4" name="Text 2"/>
          <p:cNvSpPr/>
          <p:nvPr/>
        </p:nvSpPr>
        <p:spPr>
          <a:xfrm>
            <a:off x="792718" y="2512100"/>
            <a:ext cx="4206597" cy="19873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Απαντά στο </a:t>
            </a:r>
            <a:r>
              <a:rPr lang="en-US" sz="17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τι – ποιοι – πού</a:t>
            </a:r>
            <a:endParaRPr lang="en-US" sz="1750" dirty="0"/>
          </a:p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Είναι σύντομη (1–2 γραμμές)</a:t>
            </a:r>
            <a:endParaRPr lang="en-US" sz="1750" dirty="0"/>
          </a:p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Δεν επαναλαμβάνει το προφανές</a:t>
            </a:r>
            <a:endParaRPr lang="en-US" sz="1750" dirty="0"/>
          </a:p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Προσθέτει πληροφορία που δεν φαίνεται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2718" y="4853651"/>
            <a:ext cx="4206597" cy="35838"/>
          </a:xfrm>
          <a:prstGeom prst="rect">
            <a:avLst/>
          </a:prstGeom>
          <a:solidFill>
            <a:srgbClr val="272525">
              <a:alpha val="50000"/>
            </a:srgbClr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6" name="Text 4"/>
          <p:cNvSpPr/>
          <p:nvPr/>
        </p:nvSpPr>
        <p:spPr>
          <a:xfrm>
            <a:off x="792718" y="5130403"/>
            <a:ext cx="2664500" cy="333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Παραδείγματα</a:t>
            </a:r>
            <a:endParaRPr lang="en-US" sz="2050" dirty="0"/>
          </a:p>
        </p:txBody>
      </p:sp>
      <p:sp>
        <p:nvSpPr>
          <p:cNvPr id="7" name="Text 5"/>
          <p:cNvSpPr/>
          <p:nvPr/>
        </p:nvSpPr>
        <p:spPr>
          <a:xfrm>
            <a:off x="792718" y="5677614"/>
            <a:ext cx="4206597" cy="35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Κακή: «Μαθητές στο σχολείο.»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2718" y="6222921"/>
            <a:ext cx="4206597" cy="10576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D75BE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✓ Καλή:</a:t>
            </a: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«Μαθητές της Β΄ Γυμνασίου οργανώνουν συζήτηση για τα ανθρώπινα δικαιώματα.»</a:t>
            </a:r>
            <a:endParaRPr lang="en-US" sz="17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385" y="1851303"/>
            <a:ext cx="8285798" cy="552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000A28-98E1-16D3-4BA0-D768B7DD8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1926" y="7372826"/>
            <a:ext cx="2067213" cy="82623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6362" y="1175266"/>
            <a:ext cx="7844076" cy="10922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Δεοντολογία – Σεβασμός πάνω απ' όλα</a:t>
            </a:r>
            <a:endParaRPr lang="en-US" sz="3400" dirty="0"/>
          </a:p>
        </p:txBody>
      </p:sp>
      <p:sp>
        <p:nvSpPr>
          <p:cNvPr id="4" name="Shape 1"/>
          <p:cNvSpPr/>
          <p:nvPr/>
        </p:nvSpPr>
        <p:spPr>
          <a:xfrm>
            <a:off x="6136362" y="2762131"/>
            <a:ext cx="2518648" cy="1559838"/>
          </a:xfrm>
          <a:prstGeom prst="roundRect">
            <a:avLst>
              <a:gd name="adj" fmla="val 7035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362" y="2739271"/>
            <a:ext cx="2518648" cy="9144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7140" y="2483644"/>
            <a:ext cx="557093" cy="557093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284303" y="2622947"/>
            <a:ext cx="222766" cy="278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</a:t>
            </a:r>
            <a:endParaRPr lang="en-US" sz="1750" dirty="0"/>
          </a:p>
        </p:txBody>
      </p:sp>
      <p:sp>
        <p:nvSpPr>
          <p:cNvPr id="8" name="Text 3"/>
          <p:cNvSpPr/>
          <p:nvPr/>
        </p:nvSpPr>
        <p:spPr>
          <a:xfrm>
            <a:off x="6344841" y="3226356"/>
            <a:ext cx="2101691" cy="273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Ζητάμε άδεια</a:t>
            </a:r>
            <a:endParaRPr lang="en-US" sz="1700" dirty="0"/>
          </a:p>
        </p:txBody>
      </p:sp>
      <p:sp>
        <p:nvSpPr>
          <p:cNvPr id="9" name="Text 4"/>
          <p:cNvSpPr/>
          <p:nvPr/>
        </p:nvSpPr>
        <p:spPr>
          <a:xfrm>
            <a:off x="6344841" y="3585805"/>
            <a:ext cx="2101691" cy="527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Πριν φωτογραφίσουμε πρόσωπα, ρωτάμε πάντα</a:t>
            </a:r>
            <a:endParaRPr lang="en-US" sz="1450" dirty="0"/>
          </a:p>
        </p:txBody>
      </p:sp>
      <p:sp>
        <p:nvSpPr>
          <p:cNvPr id="10" name="Shape 5"/>
          <p:cNvSpPr/>
          <p:nvPr/>
        </p:nvSpPr>
        <p:spPr>
          <a:xfrm>
            <a:off x="8799076" y="2762131"/>
            <a:ext cx="2518648" cy="1559838"/>
          </a:xfrm>
          <a:prstGeom prst="roundRect">
            <a:avLst>
              <a:gd name="adj" fmla="val 7035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076" y="2739271"/>
            <a:ext cx="2518648" cy="91440"/>
          </a:xfrm>
          <a:prstGeom prst="rect">
            <a:avLst/>
          </a:prstGeom>
        </p:spPr>
      </p:pic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853" y="2483644"/>
            <a:ext cx="557093" cy="557093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9947017" y="2622947"/>
            <a:ext cx="222766" cy="278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</a:t>
            </a:r>
            <a:endParaRPr lang="en-US" sz="1750" dirty="0"/>
          </a:p>
        </p:txBody>
      </p:sp>
      <p:sp>
        <p:nvSpPr>
          <p:cNvPr id="14" name="Text 7"/>
          <p:cNvSpPr/>
          <p:nvPr/>
        </p:nvSpPr>
        <p:spPr>
          <a:xfrm>
            <a:off x="9007554" y="3226356"/>
            <a:ext cx="2101691" cy="273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Δεν εκθέτουμε</a:t>
            </a:r>
            <a:endParaRPr lang="en-US" sz="1700" dirty="0"/>
          </a:p>
        </p:txBody>
      </p:sp>
      <p:sp>
        <p:nvSpPr>
          <p:cNvPr id="15" name="Text 8"/>
          <p:cNvSpPr/>
          <p:nvPr/>
        </p:nvSpPr>
        <p:spPr>
          <a:xfrm>
            <a:off x="9007554" y="3585805"/>
            <a:ext cx="2101691" cy="527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Προστατεύουμε την αξιοπρέπεια κάθε ατόμου</a:t>
            </a:r>
            <a:endParaRPr lang="en-US" sz="1450" dirty="0"/>
          </a:p>
        </p:txBody>
      </p:sp>
      <p:sp>
        <p:nvSpPr>
          <p:cNvPr id="16" name="Shape 9"/>
          <p:cNvSpPr/>
          <p:nvPr/>
        </p:nvSpPr>
        <p:spPr>
          <a:xfrm>
            <a:off x="11461790" y="2762131"/>
            <a:ext cx="2518648" cy="1559838"/>
          </a:xfrm>
          <a:prstGeom prst="roundRect">
            <a:avLst>
              <a:gd name="adj" fmla="val 7035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1790" y="2739271"/>
            <a:ext cx="2518648" cy="91440"/>
          </a:xfrm>
          <a:prstGeom prst="rect">
            <a:avLst/>
          </a:prstGeom>
        </p:spPr>
      </p:pic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42567" y="2483644"/>
            <a:ext cx="557093" cy="557093"/>
          </a:xfrm>
          <a:prstGeom prst="rect">
            <a:avLst/>
          </a:prstGeom>
        </p:spPr>
      </p:pic>
      <p:sp>
        <p:nvSpPr>
          <p:cNvPr id="19" name="Text 10"/>
          <p:cNvSpPr/>
          <p:nvPr/>
        </p:nvSpPr>
        <p:spPr>
          <a:xfrm>
            <a:off x="12609731" y="2622947"/>
            <a:ext cx="222766" cy="278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3</a:t>
            </a:r>
            <a:endParaRPr lang="en-US" sz="1750" dirty="0"/>
          </a:p>
        </p:txBody>
      </p:sp>
      <p:sp>
        <p:nvSpPr>
          <p:cNvPr id="20" name="Text 11"/>
          <p:cNvSpPr/>
          <p:nvPr/>
        </p:nvSpPr>
        <p:spPr>
          <a:xfrm>
            <a:off x="11670268" y="3226356"/>
            <a:ext cx="2101691" cy="273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Δεν αλλοιώνουμε</a:t>
            </a:r>
            <a:endParaRPr lang="en-US" sz="1700" dirty="0"/>
          </a:p>
        </p:txBody>
      </p:sp>
      <p:sp>
        <p:nvSpPr>
          <p:cNvPr id="21" name="Text 12"/>
          <p:cNvSpPr/>
          <p:nvPr/>
        </p:nvSpPr>
        <p:spPr>
          <a:xfrm>
            <a:off x="11670268" y="3585805"/>
            <a:ext cx="2101691" cy="527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Η πραγματικότητα παραμένει αναλλοίωτη</a:t>
            </a:r>
            <a:endParaRPr lang="en-US" sz="1450" dirty="0"/>
          </a:p>
        </p:txBody>
      </p:sp>
      <p:sp>
        <p:nvSpPr>
          <p:cNvPr id="22" name="Shape 13"/>
          <p:cNvSpPr/>
          <p:nvPr/>
        </p:nvSpPr>
        <p:spPr>
          <a:xfrm>
            <a:off x="6136362" y="4744522"/>
            <a:ext cx="7844076" cy="1295995"/>
          </a:xfrm>
          <a:prstGeom prst="roundRect">
            <a:avLst>
              <a:gd name="adj" fmla="val 8467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23" name="Image 7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6362" y="4721662"/>
            <a:ext cx="7844076" cy="91440"/>
          </a:xfrm>
          <a:prstGeom prst="rect">
            <a:avLst/>
          </a:prstGeom>
        </p:spPr>
      </p:pic>
      <p:pic>
        <p:nvPicPr>
          <p:cNvPr id="24" name="Image 8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853" y="4466034"/>
            <a:ext cx="557093" cy="557093"/>
          </a:xfrm>
          <a:prstGeom prst="rect">
            <a:avLst/>
          </a:prstGeom>
        </p:spPr>
      </p:pic>
      <p:sp>
        <p:nvSpPr>
          <p:cNvPr id="25" name="Text 14"/>
          <p:cNvSpPr/>
          <p:nvPr/>
        </p:nvSpPr>
        <p:spPr>
          <a:xfrm>
            <a:off x="9947017" y="4605337"/>
            <a:ext cx="222766" cy="278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4</a:t>
            </a:r>
            <a:endParaRPr lang="en-US" sz="1750" dirty="0"/>
          </a:p>
        </p:txBody>
      </p:sp>
      <p:sp>
        <p:nvSpPr>
          <p:cNvPr id="26" name="Text 15"/>
          <p:cNvSpPr/>
          <p:nvPr/>
        </p:nvSpPr>
        <p:spPr>
          <a:xfrm>
            <a:off x="6344841" y="5208746"/>
            <a:ext cx="2184916" cy="273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Δεν σκηνοθετούμε</a:t>
            </a:r>
            <a:endParaRPr lang="en-US" sz="1700" dirty="0"/>
          </a:p>
        </p:txBody>
      </p:sp>
      <p:sp>
        <p:nvSpPr>
          <p:cNvPr id="27" name="Text 16"/>
          <p:cNvSpPr/>
          <p:nvPr/>
        </p:nvSpPr>
        <p:spPr>
          <a:xfrm>
            <a:off x="6344841" y="5568196"/>
            <a:ext cx="7427119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Καταγράφουμε, δεν δημιουργούμε ψεύτικες στιγμές</a:t>
            </a:r>
            <a:endParaRPr lang="en-US" sz="1450" dirty="0"/>
          </a:p>
        </p:txBody>
      </p:sp>
      <p:sp>
        <p:nvSpPr>
          <p:cNvPr id="28" name="Text 17"/>
          <p:cNvSpPr/>
          <p:nvPr/>
        </p:nvSpPr>
        <p:spPr>
          <a:xfrm>
            <a:off x="6414849" y="6364605"/>
            <a:ext cx="7565588" cy="527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Το φωτορεπορτάζ βασίζεται στην αλήθεια. Η εμπιστοσύνη των αναγνωστών μας είναι το πιο πολύτιμο κεφάλαιο.</a:t>
            </a:r>
            <a:endParaRPr lang="en-US" sz="1450" dirty="0"/>
          </a:p>
        </p:txBody>
      </p:sp>
      <p:sp>
        <p:nvSpPr>
          <p:cNvPr id="29" name="Shape 18"/>
          <p:cNvSpPr/>
          <p:nvPr/>
        </p:nvSpPr>
        <p:spPr>
          <a:xfrm>
            <a:off x="6136362" y="6202561"/>
            <a:ext cx="22860" cy="851773"/>
          </a:xfrm>
          <a:prstGeom prst="rect">
            <a:avLst/>
          </a:prstGeom>
          <a:solidFill>
            <a:srgbClr val="D75BE2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33EA6E8-65C9-BD29-932E-7FFC147BA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51926" y="7267219"/>
            <a:ext cx="2067213" cy="93184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82159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Mini Αποστολή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1881902"/>
            <a:ext cx="479476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Πρακτική άσκηση για την εβδομάδα</a:t>
            </a:r>
            <a:endParaRPr lang="en-US" sz="2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862024"/>
            <a:ext cx="8216265" cy="4016097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8063" y="3805938"/>
            <a:ext cx="297958" cy="29795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16175" y="4250878"/>
            <a:ext cx="1802640" cy="225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Σχηματίστε ομάδες</a:t>
            </a:r>
            <a:endParaRPr lang="en-US" sz="1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29074" y="4401852"/>
            <a:ext cx="297957" cy="29795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627982" y="3331468"/>
            <a:ext cx="1802640" cy="225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Βρείτε μια πράξη</a:t>
            </a:r>
            <a:endParaRPr lang="en-US" sz="140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67080" y="5653272"/>
            <a:ext cx="297957" cy="297957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17169" y="5221367"/>
            <a:ext cx="2113766" cy="225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Φωτογραφίστε τη δράση</a:t>
            </a:r>
            <a:endParaRPr lang="en-US" sz="14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56202" y="5091410"/>
            <a:ext cx="297957" cy="297957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2381580" y="6157804"/>
            <a:ext cx="1944702" cy="225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Γράψτε πλήρη λεζάντα</a:t>
            </a:r>
            <a:endParaRPr lang="en-US" sz="1400" dirty="0"/>
          </a:p>
        </p:txBody>
      </p:sp>
      <p:sp>
        <p:nvSpPr>
          <p:cNvPr id="13" name="Shape 6"/>
          <p:cNvSpPr/>
          <p:nvPr/>
        </p:nvSpPr>
        <p:spPr>
          <a:xfrm>
            <a:off x="9473208" y="2592824"/>
            <a:ext cx="4499253" cy="4554498"/>
          </a:xfrm>
          <a:prstGeom prst="roundRect">
            <a:avLst>
              <a:gd name="adj" fmla="val 3831"/>
            </a:avLst>
          </a:prstGeom>
          <a:solidFill>
            <a:srgbClr val="D75BE2">
              <a:alpha val="95000"/>
            </a:srgbClr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4" name="Text 7"/>
          <p:cNvSpPr/>
          <p:nvPr/>
        </p:nvSpPr>
        <p:spPr>
          <a:xfrm>
            <a:off x="9712523" y="320409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Όροι αποστολής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9712523" y="3795355"/>
            <a:ext cx="4020622" cy="17831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Όχι πόζες – μόνο φυσικές στιγμές</a:t>
            </a:r>
            <a:endParaRPr lang="en-US" sz="1850" dirty="0"/>
          </a:p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Όχι σκηνοθεσία – αληθινή δράση</a:t>
            </a:r>
            <a:endParaRPr lang="en-US" sz="1850" dirty="0"/>
          </a:p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Να υπάρχει κίνηση και ενέργεια</a:t>
            </a:r>
            <a:endParaRPr lang="en-US" sz="1850" dirty="0"/>
          </a:p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Να συνοδεύεται από πλήρη λεζάντα</a:t>
            </a:r>
            <a:endParaRPr lang="en-US" sz="1850" dirty="0"/>
          </a:p>
        </p:txBody>
      </p:sp>
      <p:sp>
        <p:nvSpPr>
          <p:cNvPr id="16" name="Text 9"/>
          <p:cNvSpPr/>
          <p:nvPr/>
        </p:nvSpPr>
        <p:spPr>
          <a:xfrm>
            <a:off x="9712523" y="5793938"/>
            <a:ext cx="402062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Στόχος:</a:t>
            </a:r>
            <a:r>
              <a:rPr lang="en-US" sz="18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Μία φωτογραφία που δείχνει ενεργό πολίτη στη δράση</a:t>
            </a:r>
            <a:endParaRPr lang="en-US" sz="185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EE1937-4A90-94C9-D95F-FA23839FF0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51926" y="7147322"/>
            <a:ext cx="2067213" cy="105174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537</Words>
  <Application>Microsoft Office PowerPoint</Application>
  <PresentationFormat>Custom</PresentationFormat>
  <Paragraphs>105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Aharoni</vt:lpstr>
      <vt:lpstr>Source Sans 3</vt:lpstr>
      <vt:lpstr>Arial</vt:lpstr>
      <vt:lpstr>Source Serif 4 Semi Bold</vt:lpstr>
      <vt:lpstr>Source Serif 4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Johanna</dc:creator>
  <cp:lastModifiedBy>Ιωάννα Κασίμη</cp:lastModifiedBy>
  <cp:revision>2</cp:revision>
  <cp:lastPrinted>2026-02-13T05:30:33Z</cp:lastPrinted>
  <dcterms:created xsi:type="dcterms:W3CDTF">2026-02-13T05:12:41Z</dcterms:created>
  <dcterms:modified xsi:type="dcterms:W3CDTF">2026-02-13T12:57:40Z</dcterms:modified>
</cp:coreProperties>
</file>