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0" r:id="rId3"/>
    <p:sldId id="257" r:id="rId4"/>
    <p:sldId id="263" r:id="rId5"/>
    <p:sldId id="268" r:id="rId6"/>
    <p:sldId id="258" r:id="rId7"/>
    <p:sldId id="259" r:id="rId8"/>
    <p:sldId id="260" r:id="rId9"/>
    <p:sldId id="261" r:id="rId10"/>
    <p:sldId id="262" r:id="rId11"/>
    <p:sldId id="265" r:id="rId12"/>
    <p:sldId id="264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240B9-CC66-4C66-97B4-52DE5BBFDE05}" type="datetimeFigureOut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1310-4CEA-4414-B5DF-7C0188BA04D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622F9E-1614-4226-95AB-9F0FBA584F2F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48F09-B427-42B3-B9A5-0572D733AD8F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EF91D10-5051-452C-B605-02D4B373C6F7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CD93A-277E-4F0D-8E4F-1BC51144EFA4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CCF80D-19AE-4DAD-A6B3-3A631D14487E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6A03D-C474-4499-8B19-43496C19EA82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6F450-C570-4366-B9C5-45C8F8BB9E6E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D5E028-FADF-489B-B10C-4D008F35D8A7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B109AC-9C76-49DE-B314-68D833648F1A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4EF157-9C04-4550-A7F4-BD63ED7B4DAC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B8E90-8514-48C1-9B51-13FD772DBCC9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1C87920-7001-4A1F-8667-596D2A5D7805}" type="datetime1">
              <a:rPr lang="el-GR" smtClean="0"/>
              <a:pPr/>
              <a:t>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3644CE-7C9C-4848-B11A-75C04BDB3EB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2955"/>
          </a:xfrm>
        </p:spPr>
        <p:txBody>
          <a:bodyPr>
            <a:normAutofit/>
          </a:bodyPr>
          <a:lstStyle/>
          <a:p>
            <a:pPr algn="ctr"/>
            <a:r>
              <a:rPr lang="el-GR" b="1" i="1" dirty="0" smtClean="0">
                <a:solidFill>
                  <a:srgbClr val="00B050"/>
                </a:solidFill>
              </a:rPr>
              <a:t>ΕΙΣΑΓΩΓΗ ΣΤΟ ΜΑΘΗΜΑ ΤΗΣ ΚΟΙΝΩΝΙΚΗΣ&amp;ΠΟΛΙΤΙΚΗΣ ΑΓΩΓΗΣ</a:t>
            </a:r>
            <a:endParaRPr lang="el-GR" b="1" i="1" dirty="0">
              <a:solidFill>
                <a:srgbClr val="00B05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4071942"/>
            <a:ext cx="5114778" cy="150019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ransition spd="slow" advTm="4015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6829444" cy="1173480"/>
          </a:xfrm>
        </p:spPr>
        <p:txBody>
          <a:bodyPr>
            <a:normAutofit/>
          </a:bodyPr>
          <a:lstStyle/>
          <a:p>
            <a:pPr algn="ctr"/>
            <a:r>
              <a:rPr sz="2800" smtClean="0"/>
              <a:t>  </a:t>
            </a:r>
            <a:r>
              <a:rPr lang="el-GR" sz="2800" dirty="0" smtClean="0"/>
              <a:t>ΛΕΙΤΟΥΡΓΙΑ ΤΗΣ ΕΥΡΩΠΑΪΚΗΣ ΕΝΩΣΗΣ</a:t>
            </a:r>
            <a:endParaRPr lang="el-GR" sz="28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sz="2600" dirty="0" smtClean="0">
                <a:solidFill>
                  <a:srgbClr val="00B050"/>
                </a:solidFill>
              </a:rPr>
              <a:t>ΊΔΡΥΣΗ &amp; ΙΣΤΟΡΙΑ ΤΟΥ ΘΕΣΜΟΥ</a:t>
            </a:r>
          </a:p>
          <a:p>
            <a:pPr algn="ctr"/>
            <a:r>
              <a:rPr lang="el-GR" sz="2600" dirty="0" smtClean="0">
                <a:solidFill>
                  <a:srgbClr val="00B050"/>
                </a:solidFill>
              </a:rPr>
              <a:t>ΕΥΡΩΠΑΪΚΟΙ ΘΕΣΜΟΙ</a:t>
            </a:r>
          </a:p>
          <a:p>
            <a:pPr algn="ctr"/>
            <a:r>
              <a:rPr lang="el-GR" sz="2600" dirty="0" smtClean="0">
                <a:solidFill>
                  <a:srgbClr val="00B050"/>
                </a:solidFill>
              </a:rPr>
              <a:t>ΟΡΓΑΝΑ ΤΗΣ Ε.Ε.</a:t>
            </a:r>
            <a:endParaRPr lang="en-US" sz="2600" dirty="0" smtClean="0">
              <a:solidFill>
                <a:srgbClr val="00B050"/>
              </a:solidFill>
            </a:endParaRPr>
          </a:p>
          <a:p>
            <a:pPr algn="ctr"/>
            <a:r>
              <a:rPr lang="en-US" sz="2600" dirty="0" smtClean="0">
                <a:solidFill>
                  <a:srgbClr val="00B050"/>
                </a:solidFill>
              </a:rPr>
              <a:t>A</a:t>
            </a:r>
            <a:r>
              <a:rPr lang="el-GR" sz="2600" dirty="0" smtClean="0">
                <a:solidFill>
                  <a:srgbClr val="00B050"/>
                </a:solidFill>
              </a:rPr>
              <a:t>ΡΜΟΔΙΟΤΗΤΕΣ ΤΩΝ ΟΡΓΑΝΩΝ ΤΗΣ Ε.Ε.</a:t>
            </a:r>
          </a:p>
          <a:p>
            <a:pPr algn="ctr"/>
            <a:r>
              <a:rPr lang="el-GR" sz="2600" dirty="0" smtClean="0">
                <a:solidFill>
                  <a:srgbClr val="00B050"/>
                </a:solidFill>
              </a:rPr>
              <a:t>ΔΙΚΑΙΩΜΑΤΑ ΤΩΝ ΕΥΡΩΠΑΙΩΝ ΠΟΛΙΤΩΝ &amp;ΥΠΟΧΡΕΩΣΕΙΣ</a:t>
            </a:r>
          </a:p>
          <a:p>
            <a:pPr algn="ctr">
              <a:buNone/>
            </a:pPr>
            <a:endParaRPr lang="en-US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l-GR" b="1" dirty="0" smtClean="0">
                <a:solidFill>
                  <a:srgbClr val="00B050"/>
                </a:solidFill>
              </a:rPr>
              <a:t>ΓΝΩΡΙΖΕΤΕ ΤΙ ΔΙΚΑΙΩΜΑΤΑ ΕΧΕΤΕ ΩΣ ΕΥΡΩΠΑΙΟΙ ΠΟΛΙΤΕΣ;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6" name="5 - Δεξιό βέλος"/>
          <p:cNvSpPr/>
          <p:nvPr/>
        </p:nvSpPr>
        <p:spPr>
          <a:xfrm>
            <a:off x="571472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smtClean="0"/>
              <a:t>ΦΑΚΕΛΟΣ ΤΟΥ ΜΑΘΗΤΗ ΑΠΟΤΕΛΕΙΤΑΙ 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889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1.TI</a:t>
            </a: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Σ ΣΗΜΕΙΩΣΕΙΣ ΤΟΥ ΜΑΘΗΜΑΤΟΣ</a:t>
            </a:r>
          </a:p>
          <a:p>
            <a:pPr algn="just"/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2. ΤΟ ΤΕΤΡΑΔΙΟ ΤΟΥ ΜΑΘΗΤΗ</a:t>
            </a:r>
          </a:p>
          <a:p>
            <a:pPr algn="just"/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3. ΤΙΣ ΟΜΑΔΙΚΕΣ/ΑΤΟΜΙΚΕΣ ΕΡΓΑΣΙΕΣ</a:t>
            </a:r>
          </a:p>
          <a:p>
            <a:pPr algn="just"/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4.ΤΟ ΣΧΟΛΙΚΟ ΕΓΧΕΙΡΙΔΙΟ</a:t>
            </a:r>
          </a:p>
          <a:p>
            <a:pPr algn="just"/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5.ΤΟ ΥΛΙΚΟ ΠΟΥ ΕΧΕΙ ΑΝΑΡΤΗΘΕΙ ΣΤΗΝ ΗΛΕΚΤΡΟΝΙΚΗ ΤΑΞΗ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/ECLASS</a:t>
            </a:r>
            <a:endParaRPr lang="el-G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66868" y="214290"/>
            <a:ext cx="5105400" cy="1643074"/>
          </a:xfrm>
        </p:spPr>
        <p:txBody>
          <a:bodyPr/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>Y</a:t>
            </a:r>
            <a:r>
              <a:rPr lang="el-GR" dirty="0" smtClean="0"/>
              <a:t>ΠΟΧΡΕΩΣΕΙΣ ΤΟΥ ΜΑΘΗΤΗ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071802" y="2071678"/>
            <a:ext cx="5643602" cy="350046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ΝΑ ΕΧΕΙ ΠΑΝΤΑ ΜΑΖΙ ΤΟΥ ΤΟ ΣΧΟΛΙΚΟ ΒΙΒΛΙΟ-ΤΟ ΤΕΤΡΑΔΙΟ &amp;ΤΟ ΦΑΚΕΛΟ ΤΩΝ ΣΗΜΕΙΩΣΕΩΝ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ΝΑ ΕΙΝΑΙ ΣΥΝΕΠΗΣ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ΝΑ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ΣΥΜΜΕΤΕΧΕΙ ΣΤΙΣ ΟΜΑΔΙΚΕΣ/ΑΤΟΜΙΚΕΣ ΕΡΓΑΣΙΕΣ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&amp; </a:t>
            </a: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ΣΤΑ ΠΡΟΓΡΑΜΜΑΤΑ/ΔΡΑΣΕΙΣ ΠΟΥ ΠΡΑΓΜΑΤΟΠΟΙΟΥΝΤΑΙ ΣΤΑ ΠΛΑΙΣΙΑ ΤΟΥ ΜΑΘΗΜΑΤΟΣ</a:t>
            </a: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ΝΑ ΠΑΡΑΚΟΛΟΥΘΕΙ  ΤΟ ΥΛΙΚΟ  ΠΟΥ ΑΝΑΡΤΑΤΑΙ ΣΤΗΝ ΗΛΕΚΤΡΟΝΙΚΗ ΤΑΞΗ (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ECLASS)</a:t>
            </a: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ΝΑ ΣΥΜΜΕΤΕΧΕΙ ΣΤΗ ΣΥΖΗΤΗΣΗ/ΔΙΑΛΟΓΟ ΣΤΗΝ ΤΑΞΗ</a:t>
            </a: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l">
              <a:buFont typeface="Wingdings" pitchFamily="2" charset="2"/>
              <a:buChar char="§"/>
            </a:pP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l-G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228600"/>
            <a:ext cx="5712170" cy="77150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dirty="0" smtClean="0"/>
              <a:t>    ΤΡΟΠΟΣ ΑΞΙΟΛΟΓΗΣΗΣ</a:t>
            </a:r>
            <a:endParaRPr lang="el-GR" sz="40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7239000" cy="529093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sz="2400" dirty="0" smtClean="0">
                <a:solidFill>
                  <a:srgbClr val="00B050"/>
                </a:solidFill>
              </a:rPr>
              <a:t>Η επίδοση του μαθητή αξιολογείται από τη συνολική εκτίμηση της εικόνας του στην τάξη και ειδικότερα, </a:t>
            </a:r>
          </a:p>
          <a:p>
            <a:r>
              <a:rPr lang="el-GR" sz="2400" dirty="0" smtClean="0">
                <a:solidFill>
                  <a:srgbClr val="00B050"/>
                </a:solidFill>
              </a:rPr>
              <a:t>Ι) από την προφορική εξέταση</a:t>
            </a:r>
          </a:p>
          <a:p>
            <a:r>
              <a:rPr lang="el-GR" sz="2400" dirty="0" smtClean="0">
                <a:solidFill>
                  <a:srgbClr val="00B050"/>
                </a:solidFill>
              </a:rPr>
              <a:t>ΙΙ) από την επίδοση στις γραπτές δοκιμασίες (διαγώνισμα τετραμήνου, ολιγόλεπτες δοκιμασίες, ασκήσεις)</a:t>
            </a:r>
          </a:p>
          <a:p>
            <a:r>
              <a:rPr lang="el-GR" sz="2400" dirty="0" smtClean="0">
                <a:solidFill>
                  <a:srgbClr val="00B050"/>
                </a:solidFill>
              </a:rPr>
              <a:t>ΙΙΙ) από τη συμμετοχή σε εργασίες ατομικές-ομαδικές </a:t>
            </a:r>
          </a:p>
          <a:p>
            <a:r>
              <a:rPr lang="el-GR" sz="2400" dirty="0" smtClean="0">
                <a:solidFill>
                  <a:srgbClr val="00B050"/>
                </a:solidFill>
              </a:rPr>
              <a:t>Ι</a:t>
            </a:r>
            <a:r>
              <a:rPr lang="en-US" sz="2400" dirty="0" smtClean="0">
                <a:solidFill>
                  <a:srgbClr val="00B050"/>
                </a:solidFill>
              </a:rPr>
              <a:t>V) </a:t>
            </a:r>
            <a:r>
              <a:rPr lang="el-GR" sz="2400" dirty="0" smtClean="0">
                <a:solidFill>
                  <a:srgbClr val="00B050"/>
                </a:solidFill>
              </a:rPr>
              <a:t>από τη συμμετοχή στις συζητήσεις  και διάλογο που διεξάγεται στην τάξη.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V) </a:t>
            </a:r>
            <a:r>
              <a:rPr lang="el-GR" sz="2400" dirty="0" smtClean="0">
                <a:solidFill>
                  <a:srgbClr val="00B050"/>
                </a:solidFill>
              </a:rPr>
              <a:t>από την επιμέλεια και τη συνέπεια των μαθητών.</a:t>
            </a:r>
            <a:endParaRPr lang="el-GR" sz="2400" dirty="0">
              <a:solidFill>
                <a:srgbClr val="00B050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85794"/>
            <a:ext cx="7239000" cy="89438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Δραστηριοτητεσ</a:t>
            </a:r>
            <a:r>
              <a:rPr lang="el-GR" dirty="0" smtClean="0"/>
              <a:t> </a:t>
            </a:r>
            <a:r>
              <a:rPr lang="el-GR" dirty="0" err="1" smtClean="0"/>
              <a:t>μαθηματοσ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714488"/>
            <a:ext cx="7786742" cy="4357718"/>
          </a:xfrm>
        </p:spPr>
        <p:txBody>
          <a:bodyPr/>
          <a:lstStyle/>
          <a:p>
            <a:pPr algn="just"/>
            <a:endParaRPr lang="el-GR" sz="2400" dirty="0" smtClean="0">
              <a:solidFill>
                <a:srgbClr val="00B050"/>
              </a:solidFill>
            </a:endParaRPr>
          </a:p>
          <a:p>
            <a:pPr algn="just"/>
            <a:r>
              <a:rPr lang="el-GR" sz="2400" dirty="0" smtClean="0">
                <a:solidFill>
                  <a:srgbClr val="00B050"/>
                </a:solidFill>
              </a:rPr>
              <a:t>Στα πλαίσια του μαθήματος, δίνονται ασκήσεις και εργασίες ατομικές και ομαδικές που ολοκληρώνονται είτε μέσα στην τάξη είτε ανατίθενται για το σπίτι.</a:t>
            </a:r>
          </a:p>
          <a:p>
            <a:pPr algn="just"/>
            <a:r>
              <a:rPr lang="el-GR" sz="2400" dirty="0" smtClean="0">
                <a:solidFill>
                  <a:srgbClr val="00B050"/>
                </a:solidFill>
              </a:rPr>
              <a:t>Επίσης, συμπληρώνονται ερωτηματολόγια- προβάλλονται ταινίες, βίντεο και παρουσιάσεις</a:t>
            </a:r>
          </a:p>
          <a:p>
            <a:pPr algn="just"/>
            <a:r>
              <a:rPr lang="el-GR" sz="2400" dirty="0" smtClean="0">
                <a:solidFill>
                  <a:srgbClr val="00B050"/>
                </a:solidFill>
              </a:rPr>
              <a:t>Πραγματοποιούνται διδακτικές επισκέψεις και δράσεις είτε εντός είτε εκτός του σχολείου.</a:t>
            </a:r>
          </a:p>
          <a:p>
            <a:pPr algn="just"/>
            <a:r>
              <a:rPr lang="el-GR" sz="2400" dirty="0" smtClean="0">
                <a:solidFill>
                  <a:srgbClr val="00B050"/>
                </a:solidFill>
              </a:rPr>
              <a:t>Προγραμματίζονται ομιλίες, δράσεις και </a:t>
            </a:r>
            <a:r>
              <a:rPr lang="el-GR" sz="2400" dirty="0" err="1" smtClean="0">
                <a:solidFill>
                  <a:srgbClr val="00B050"/>
                </a:solidFill>
              </a:rPr>
              <a:t>διαθεματικές</a:t>
            </a:r>
            <a:r>
              <a:rPr lang="el-GR" sz="2400" dirty="0" smtClean="0">
                <a:solidFill>
                  <a:srgbClr val="00B050"/>
                </a:solidFill>
              </a:rPr>
              <a:t> εργασίες </a:t>
            </a:r>
          </a:p>
          <a:p>
            <a:pPr algn="just"/>
            <a:endParaRPr lang="el-GR" sz="2400" dirty="0" smtClean="0">
              <a:solidFill>
                <a:srgbClr val="00B050"/>
              </a:solidFill>
            </a:endParaRPr>
          </a:p>
          <a:p>
            <a:pPr algn="just"/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5400" dirty="0" err="1" smtClean="0"/>
              <a:t>Καλη</a:t>
            </a:r>
            <a:r>
              <a:rPr lang="el-GR" sz="5400" dirty="0" smtClean="0"/>
              <a:t> μας ΑΡΧΗ!!!</a:t>
            </a:r>
            <a:endParaRPr lang="el-GR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διδάσκουσα</a:t>
            </a:r>
          </a:p>
          <a:p>
            <a:r>
              <a:rPr lang="el-GR" dirty="0" smtClean="0"/>
              <a:t>Βασιλείου Κωνσταντίνα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4" name="3 - Εικόνα" descr="αρχείο λήψης (1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6314" cy="6858000"/>
          </a:xfrm>
          <a:prstGeom prst="rect">
            <a:avLst/>
          </a:prstGeom>
        </p:spPr>
      </p:pic>
      <p:pic>
        <p:nvPicPr>
          <p:cNvPr id="6" name="5 - Εικόνα" descr="αρχείο λήψης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14290"/>
            <a:ext cx="3357586" cy="1571636"/>
          </a:xfrm>
          <a:prstGeom prst="rect">
            <a:avLst/>
          </a:prstGeom>
        </p:spPr>
      </p:pic>
      <p:pic>
        <p:nvPicPr>
          <p:cNvPr id="7" name="6 - Εικόνα" descr="αρχείο λήψης (2)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2857496"/>
            <a:ext cx="3071834" cy="2857520"/>
          </a:xfrm>
          <a:prstGeom prst="rect">
            <a:avLst/>
          </a:prstGeom>
        </p:spPr>
      </p:pic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/>
          <a:lstStyle/>
          <a:p>
            <a:pPr algn="ctr"/>
            <a:r>
              <a:rPr lang="el-GR" b="1" i="1" dirty="0" smtClean="0"/>
              <a:t>ΠΕΡΙΕΧΟΜΕΝΑ ΠΑΡΟΥΣΙΑΣΗΣ</a:t>
            </a:r>
            <a:endParaRPr lang="el-GR" b="1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143116"/>
            <a:ext cx="7124728" cy="4312620"/>
          </a:xfrm>
        </p:spPr>
        <p:txBody>
          <a:bodyPr/>
          <a:lstStyle/>
          <a:p>
            <a:pPr algn="ctr"/>
            <a:endParaRPr lang="en-US" dirty="0" smtClean="0">
              <a:solidFill>
                <a:srgbClr val="00B050"/>
              </a:solidFill>
            </a:endParaRP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ΥΛΙΚΟ ΜΑΘΗΜΑΤΟΣ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ΘΕΜΑΤΙΚΟΙ ΑΞΟΝΕΣ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ΦΑΚΕΛΟΣ ΜΑΘΗΤΗ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ΥΠΟΧΡΕΩΣΕΙΣ ΜΑΘΗΤΗ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ΤΡΟΠΟΣ ΑΞΙΟΛΟΓΗΣΗΣ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ΔΡΑΣΤΗΡΙΟΤΗΤΕΣ ΜΑΘΗΜΑΤΟΣ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7818" y="428604"/>
            <a:ext cx="3429000" cy="191452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ΤΟ ΥΛΙΚΟ ΤΟΥ ΜΑΘΗΜΑΤΟΣ ΒΡΙΣΚΕΤΑΙ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889040" y="2071678"/>
            <a:ext cx="4254960" cy="3275072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3200" b="1" dirty="0" smtClean="0">
                <a:solidFill>
                  <a:schemeClr val="accent4">
                    <a:lumMod val="75000"/>
                  </a:schemeClr>
                </a:solidFill>
              </a:rPr>
              <a:t>ΣΤΟ ΣΧΟΛΙΚΟ ΕΓΧΕΙΡΙΔΙΟ </a:t>
            </a:r>
          </a:p>
          <a:p>
            <a:pPr marL="342900" indent="-342900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3200" b="1" dirty="0" smtClean="0">
                <a:solidFill>
                  <a:schemeClr val="accent4">
                    <a:lumMod val="75000"/>
                  </a:schemeClr>
                </a:solidFill>
              </a:rPr>
              <a:t>ΣΤΙΣ ΦΩΤΟΤΥΠΗΜΕΝΕΣ ΣΗΜΕΙΩΣΕΙΣ</a:t>
            </a:r>
          </a:p>
          <a:p>
            <a:pPr marL="342900" indent="-342900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3200" b="1" dirty="0" smtClean="0">
                <a:solidFill>
                  <a:schemeClr val="accent4">
                    <a:lumMod val="75000"/>
                  </a:schemeClr>
                </a:solidFill>
              </a:rPr>
              <a:t>ΣΤΟ Ε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CLASS</a:t>
            </a:r>
            <a:endParaRPr lang="el-GR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endParaRPr lang="el-GR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endParaRPr lang="el-GR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6" name="5 - Θέση εικόνας" descr="eclass.jf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49" b="1249"/>
          <a:stretch>
            <a:fillRect/>
          </a:stretch>
        </p:blipFill>
        <p:spPr>
          <a:xfrm>
            <a:off x="1104900" y="1573213"/>
            <a:ext cx="3324225" cy="3141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857232"/>
            <a:ext cx="34290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err="1" smtClean="0"/>
              <a:t>Γενικεσ</a:t>
            </a:r>
            <a:r>
              <a:rPr lang="el-GR" dirty="0" smtClean="0"/>
              <a:t> </a:t>
            </a:r>
            <a:r>
              <a:rPr lang="el-GR" dirty="0" err="1" smtClean="0"/>
              <a:t>πληροφοριεσ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2143116"/>
            <a:ext cx="3429000" cy="3060758"/>
          </a:xfrm>
        </p:spPr>
        <p:txBody>
          <a:bodyPr>
            <a:noAutofit/>
          </a:bodyPr>
          <a:lstStyle/>
          <a:p>
            <a:pPr algn="ctr"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Το μάθημα διδάσκεται </a:t>
            </a: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 ώρες την εβδομάδα</a:t>
            </a:r>
          </a:p>
          <a:p>
            <a:pPr algn="ctr"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Δεν εξετάζεται γραπτά στις εξετάσεις του Ιουνίου.</a:t>
            </a:r>
          </a:p>
          <a:p>
            <a:pPr algn="ctr">
              <a:buClr>
                <a:schemeClr val="accent4">
                  <a:lumMod val="50000"/>
                </a:schemeClr>
              </a:buClr>
              <a:buFont typeface="Arial" pitchFamily="34" charset="0"/>
              <a:buChar char="•"/>
            </a:pP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Υπολογίζεται ο μέσος όρος των δύο τετραμήνων.</a:t>
            </a:r>
            <a:endParaRPr lang="el-GR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7" name="6 - Θέση εικόνας" descr="9C76B6903AB1788D069EC81041D2F18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181" b="13181"/>
          <a:stretch>
            <a:fillRect/>
          </a:stretch>
        </p:blipFill>
        <p:spPr>
          <a:xfrm>
            <a:off x="663682" y="928670"/>
            <a:ext cx="4206240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66868" y="214290"/>
            <a:ext cx="5105400" cy="3187278"/>
          </a:xfrm>
        </p:spPr>
        <p:txBody>
          <a:bodyPr/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ΤΟ ΜΑΘΗΜΑ ΑΠΟΤΕΛΕΙΤΑΙ ΑΠΟ ΤΡΕΙΣ ΘΕΜΑΤΙΚΟΥΣ ΑΞΟΝΕΣ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3318136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l-GR" sz="3200" dirty="0" smtClean="0">
                <a:solidFill>
                  <a:srgbClr val="00B050"/>
                </a:solidFill>
              </a:rPr>
              <a:t>ΚΟΙΝΩΝΙΚΗ ΑΓΩΓΗ</a:t>
            </a:r>
          </a:p>
          <a:p>
            <a:pPr algn="ctr">
              <a:buFont typeface="Wingdings" pitchFamily="2" charset="2"/>
              <a:buChar char="§"/>
            </a:pPr>
            <a:r>
              <a:rPr lang="el-GR" sz="3200" dirty="0" smtClean="0">
                <a:solidFill>
                  <a:srgbClr val="00B050"/>
                </a:solidFill>
              </a:rPr>
              <a:t>ΠΟΛΙΤΙΚΗ ΑΓΩΓΗ</a:t>
            </a:r>
          </a:p>
          <a:p>
            <a:pPr algn="ctr">
              <a:buFont typeface="Wingdings" pitchFamily="2" charset="2"/>
              <a:buChar char="§"/>
            </a:pPr>
            <a:r>
              <a:rPr lang="el-GR" sz="3200" dirty="0" smtClean="0">
                <a:solidFill>
                  <a:srgbClr val="00B050"/>
                </a:solidFill>
              </a:rPr>
              <a:t>ΕΥΡΩΠΑΪΚΗ ΕΝΩΣΗ</a:t>
            </a:r>
            <a:endParaRPr lang="el-GR" sz="3200" dirty="0">
              <a:solidFill>
                <a:srgbClr val="00B05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7543824" cy="117348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600" dirty="0" smtClean="0"/>
              <a:t>ΒΑΣΙΚΕΣ ΕΝΝΟΙΕΣ ΚΟΙΝΩΝΙΚΗΣ ΑΓΩΓΗΣ</a:t>
            </a:r>
            <a:endParaRPr lang="el-GR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l-GR" dirty="0" smtClean="0"/>
              <a:t> </a:t>
            </a:r>
            <a:r>
              <a:rPr lang="el-GR" dirty="0" smtClean="0">
                <a:solidFill>
                  <a:srgbClr val="00B050"/>
                </a:solidFill>
              </a:rPr>
              <a:t>ΚΟΙΝΩΝΙΚΕΣ ΟΜΑΔΕΣ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ΚΟΙΝΩΝΙΚΗ ΘΕΣΗ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ΚΟΙΝΩΝΙΚΗ ΜΕΤΑΒΟΛΗ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ΚΟΙΝΩΝΙΚΗ ΚΙΝΗΤΙΚΟΤΗΤΑ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ΚΟΙΝΩΝΙΚΟΙ ΘΕΣΜΟΙ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ΚΟΙΝΩΝΙΚΟΠΟΙΗΣΗ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ΚΟΙΝΩΝΙΚΑ ΠΡΟΒΛΗΜΑΤΑ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ΒΑΣΙΚΕΣ ΕΝΝΟΙΕΣ ΠΟΛΙΤΙΚΗΣ ΑΓΩΓΗΣ 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88"/>
            <a:ext cx="7239000" cy="4071966"/>
          </a:xfrm>
        </p:spPr>
        <p:txBody>
          <a:bodyPr>
            <a:normAutofit fontScale="92500"/>
          </a:bodyPr>
          <a:lstStyle/>
          <a:p>
            <a:pPr algn="ctr"/>
            <a:r>
              <a:rPr lang="el-GR" dirty="0" smtClean="0">
                <a:solidFill>
                  <a:srgbClr val="00B050"/>
                </a:solidFill>
              </a:rPr>
              <a:t>ΕΙΔΗ ΠΟΛΙΤΕΥΜΑΤΩΝ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ΤΟ ΠΟΛΙΤΕΥΜΑ ΤΗΣ ΕΛΛΑΔΟΣ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ΕΚΛΟΓΙΚΟ ΣΩΜΑ–ΕΚΛΟΓΙΚΗ ΔΙΑΔΙΚΑΣΙΑ-ΕΚΛΟΓΙΚΑ ΣΥΣΤΗΜΑΤΑ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ΤΟ ΣΥΝΤΑΓΜΑ-ΑΡΧΕΣ ΤΟΥ ΣΥΝΤΑΓΜΑΤΟΣ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ΛΕΙΤΟΥΡΓΙΕΣ Μ.Μ.Ε.&amp;ΠΟΛΙΤΙΚΩΝ ΚΟΜΜΑΤΩΝ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ΚΟΙΝΩΝΙΑ ΤΩΝ ΠΟΛΙΤΩΝ</a:t>
            </a:r>
            <a:endParaRPr lang="en-US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l-GR" dirty="0" smtClean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l-GR" sz="3200" b="1" i="1" dirty="0" smtClean="0">
                <a:solidFill>
                  <a:srgbClr val="00B050"/>
                </a:solidFill>
              </a:rPr>
              <a:t>ΤΙ ΕΙΝΑΙ ΑΡΑΓΕ Ο ΕΝΕΡΓΟΣ ΠΟΛΙΤΗΣ;</a:t>
            </a:r>
          </a:p>
          <a:p>
            <a:pPr algn="just"/>
            <a:endParaRPr lang="el-GR" dirty="0" smtClean="0">
              <a:solidFill>
                <a:srgbClr val="00B050"/>
              </a:solidFill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928662" y="47148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28604"/>
            <a:ext cx="7239000" cy="128588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ΒΑΣΙΚΕΣ ΕΝΝΟΙΕΣ ΠΟΛΙΤΙΚΗΣ ΑΓΩΓΗΣ ΙΙ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 smtClean="0">
              <a:solidFill>
                <a:srgbClr val="00B050"/>
              </a:solidFill>
            </a:endParaRP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ΔΙΑΔΙΚΑΣΙΑ ΨΗΦΙΣΗΣ ΕΝΟΣ ΝΟΜΟΥ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ΑΡΜΟΔΙΟΤΗΤΕΣ ΤΗΣ ΒΟΥΛΗΣ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ΑΡΜΟΔΙΟΤΗΤΕΣ ΤΟΥ ΠΡΟΕΔΡΟΥ ΤΗΣ ΔΗΜΟΚΡΑΤΙΑΣ&amp;ΤΗΣ ΚΥΒΕΡΝΗΣΗΣ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ΑΡΜΟΔΙΟΤΗΤΕΣ ΔΙΚΑΣΤΩΝ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ΤΟ ΔΙΟΙΚΗΤΙΚΟ ΣΥΣΤΗΜΑ ΤΗΣ ΧΩΡΑΣ</a:t>
            </a:r>
          </a:p>
          <a:p>
            <a:pPr algn="ctr"/>
            <a:r>
              <a:rPr lang="el-GR" dirty="0" smtClean="0">
                <a:solidFill>
                  <a:srgbClr val="00B050"/>
                </a:solidFill>
              </a:rPr>
              <a:t>ΤΑ ΑΤΟΜΙΚΑ-ΚΟΙΝΩΝΙΚΑ&amp;ΠΟΛΙΤΙΚΑ ΔΙΚΑΙΩΜΑΤΑ</a:t>
            </a:r>
          </a:p>
          <a:p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44CE-7C9C-4848-B11A-75C04BDB3EB5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322</TotalTime>
  <Words>416</Words>
  <Application>Microsoft Office PowerPoint</Application>
  <PresentationFormat>Προβολή στην οθόνη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Αφθονία</vt:lpstr>
      <vt:lpstr>ΕΙΣΑΓΩΓΗ ΣΤΟ ΜΑΘΗΜΑ ΤΗΣ ΚΟΙΝΩΝΙΚΗΣ&amp;ΠΟΛΙΤΙΚΗΣ ΑΓΩΓΗΣ</vt:lpstr>
      <vt:lpstr>Διαφάνεια 2</vt:lpstr>
      <vt:lpstr>ΠΕΡΙΕΧΟΜΕΝΑ ΠΑΡΟΥΣΙΑΣΗΣ</vt:lpstr>
      <vt:lpstr>ΤΟ ΥΛΙΚΟ ΤΟΥ ΜΑΘΗΜΑΤΟΣ ΒΡΙΣΚΕΤΑΙ: </vt:lpstr>
      <vt:lpstr>Γενικεσ πληροφοριεσ</vt:lpstr>
      <vt:lpstr>  ΤΟ ΜΑΘΗΜΑ ΑΠΟΤΕΛΕΙΤΑΙ ΑΠΟ ΤΡΕΙΣ ΘΕΜΑΤΙΚΟΥΣ ΑΞΟΝΕΣ:</vt:lpstr>
      <vt:lpstr> ΒΑΣΙΚΕΣ ΕΝΝΟΙΕΣ ΚΟΙΝΩΝΙΚΗΣ ΑΓΩΓΗΣ</vt:lpstr>
      <vt:lpstr>ΒΑΣΙΚΕΣ ΕΝΝΟΙΕΣ ΠΟΛΙΤΙΚΗΣ ΑΓΩΓΗΣ Ι</vt:lpstr>
      <vt:lpstr>ΒΑΣΙΚΕΣ ΕΝΝΟΙΕΣ ΠΟΛΙΤΙΚΗΣ ΑΓΩΓΗΣ ΙΙ</vt:lpstr>
      <vt:lpstr>  ΛΕΙΤΟΥΡΓΙΑ ΤΗΣ ΕΥΡΩΠΑΪΚΗΣ ΕΝΩΣΗΣ</vt:lpstr>
      <vt:lpstr>O ΦΑΚΕΛΟΣ ΤΟΥ ΜΑΘΗΤΗ ΑΠΟΤΕΛΕΙΤΑΙ :</vt:lpstr>
      <vt:lpstr> YΠΟΧΡΕΩΣΕΙΣ ΤΟΥ ΜΑΘΗΤΗ</vt:lpstr>
      <vt:lpstr>    ΤΡΟΠΟΣ ΑΞΙΟΛΟΓΗΣΗΣ</vt:lpstr>
      <vt:lpstr> Δραστηριοτητεσ μαθηματοσ</vt:lpstr>
      <vt:lpstr>Καλη μας ΑΡΧΗ!!!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ΣΤΟ ΜΑΘΗΜΑ ΤΗΣ ΚΟΙΝΩΝΙΚΗΣ&amp;ΠΟΛΙΤΙΚΗΣ ΑΓΩΓΗΣ</dc:title>
  <dc:creator>Lilli Kokkoy</dc:creator>
  <cp:lastModifiedBy>Lilli Kokkoy</cp:lastModifiedBy>
  <cp:revision>62</cp:revision>
  <dcterms:created xsi:type="dcterms:W3CDTF">2024-09-04T05:32:47Z</dcterms:created>
  <dcterms:modified xsi:type="dcterms:W3CDTF">2024-09-05T07:52:41Z</dcterms:modified>
</cp:coreProperties>
</file>