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9" r:id="rId8"/>
    <p:sldId id="262" r:id="rId9"/>
    <p:sldId id="263" r:id="rId10"/>
    <p:sldId id="264" r:id="rId11"/>
    <p:sldId id="265" r:id="rId12"/>
    <p:sldId id="266" r:id="rId13"/>
    <p:sldId id="267" r:id="rId14"/>
    <p:sldId id="280" r:id="rId15"/>
    <p:sldId id="268" r:id="rId16"/>
    <p:sldId id="269" r:id="rId17"/>
    <p:sldId id="270" r:id="rId18"/>
    <p:sldId id="281" r:id="rId19"/>
    <p:sldId id="271" r:id="rId20"/>
    <p:sldId id="272" r:id="rId21"/>
    <p:sldId id="282" r:id="rId22"/>
    <p:sldId id="273" r:id="rId23"/>
    <p:sldId id="274" r:id="rId24"/>
    <p:sldId id="275" r:id="rId25"/>
    <p:sldId id="276" r:id="rId26"/>
    <p:sldId id="277" r:id="rId27"/>
    <p:sldId id="278" r:id="rId2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- Ορθογώνιο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- Ορθογώνιο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- Ορθογώνιο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- Ορθογώνιο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Ορθογώνιο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- Στρογγυλεμένο ορθογώνιο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- Στρογγυλεμένο ορθογώνιο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Ορθογώνιο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0F21B3CD-842F-4AFE-8DC7-B91B16CFAE5D}" type="datetimeFigureOut">
              <a:rPr lang="el-GR" smtClean="0"/>
              <a:t>20/9/2020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F280F8F-8C90-4084-BEF0-81DBE9CC988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B3CD-842F-4AFE-8DC7-B91B16CFAE5D}" type="datetimeFigureOut">
              <a:rPr lang="el-GR" smtClean="0"/>
              <a:t>20/9/2020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0F8F-8C90-4084-BEF0-81DBE9CC988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B3CD-842F-4AFE-8DC7-B91B16CFAE5D}" type="datetimeFigureOut">
              <a:rPr lang="el-GR" smtClean="0"/>
              <a:t>20/9/2020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0F8F-8C90-4084-BEF0-81DBE9CC988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B3CD-842F-4AFE-8DC7-B91B16CFAE5D}" type="datetimeFigureOut">
              <a:rPr lang="el-GR" smtClean="0"/>
              <a:t>20/9/2020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0F8F-8C90-4084-BEF0-81DBE9CC988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B3CD-842F-4AFE-8DC7-B91B16CFAE5D}" type="datetimeFigureOut">
              <a:rPr lang="el-GR" smtClean="0"/>
              <a:t>20/9/2020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0F8F-8C90-4084-BEF0-81DBE9CC988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B3CD-842F-4AFE-8DC7-B91B16CFAE5D}" type="datetimeFigureOut">
              <a:rPr lang="el-GR" smtClean="0"/>
              <a:t>20/9/2020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0F8F-8C90-4084-BEF0-81DBE9CC988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2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F21B3CD-842F-4AFE-8DC7-B91B16CFAE5D}" type="datetimeFigureOut">
              <a:rPr lang="el-GR" smtClean="0"/>
              <a:t>20/9/2020</a:t>
            </a:fld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F280F8F-8C90-4084-BEF0-81DBE9CC988A}" type="slidenum">
              <a:rPr lang="el-GR" smtClean="0"/>
              <a:t>‹#›</a:t>
            </a:fld>
            <a:endParaRPr lang="el-GR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0F21B3CD-842F-4AFE-8DC7-B91B16CFAE5D}" type="datetimeFigureOut">
              <a:rPr lang="el-GR" smtClean="0"/>
              <a:t>20/9/2020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F280F8F-8C90-4084-BEF0-81DBE9CC988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B3CD-842F-4AFE-8DC7-B91B16CFAE5D}" type="datetimeFigureOut">
              <a:rPr lang="el-GR" smtClean="0"/>
              <a:t>20/9/2020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0F8F-8C90-4084-BEF0-81DBE9CC988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B3CD-842F-4AFE-8DC7-B91B16CFAE5D}" type="datetimeFigureOut">
              <a:rPr lang="el-GR" smtClean="0"/>
              <a:t>20/9/2020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0F8F-8C90-4084-BEF0-81DBE9CC988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B3CD-842F-4AFE-8DC7-B91B16CFAE5D}" type="datetimeFigureOut">
              <a:rPr lang="el-GR" smtClean="0"/>
              <a:t>20/9/2020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0F8F-8C90-4084-BEF0-81DBE9CC988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- Ορθογώνιο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Ορθογώνιο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- Ορθογώνιο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- Ορθογώνιο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- Ορθογώνιο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- Στρογγυλεμένο ορθογώνιο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- Στρογγυλεμένο ορθογώνιο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- Ορθογώνιο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- Ορθογώνιο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- Ορθογώνιο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- Ορθογώνιο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- Ορθογώνιο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- Ορθογώνιο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0F21B3CD-842F-4AFE-8DC7-B91B16CFAE5D}" type="datetimeFigureOut">
              <a:rPr lang="el-GR" smtClean="0"/>
              <a:t>20/9/2020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F280F8F-8C90-4084-BEF0-81DBE9CC988A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l-GR" dirty="0" smtClean="0"/>
              <a:t>ΕΙΣΑΓΩΓΗ ΣΤΗ ΔΡΑΜΑΤΙΚΗ ΠΟΙΗΣΗ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8435280" cy="1752600"/>
          </a:xfrm>
        </p:spPr>
        <p:txBody>
          <a:bodyPr/>
          <a:lstStyle/>
          <a:p>
            <a:pPr algn="ctr"/>
            <a:endParaRPr lang="el-GR" dirty="0" smtClean="0"/>
          </a:p>
          <a:p>
            <a:pPr algn="ctr"/>
            <a:r>
              <a:rPr lang="el-GR" dirty="0" smtClean="0"/>
              <a:t>(βλ. το βιβλίο Ιστορία της Αρχαίας Ελληνικής Γραμματείας, σελ. 65 </a:t>
            </a:r>
            <a:r>
              <a:rPr lang="el-GR" dirty="0" err="1" smtClean="0"/>
              <a:t>κ.εξ</a:t>
            </a:r>
            <a:r>
              <a:rPr lang="el-GR" dirty="0" smtClean="0"/>
              <a:t>.)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 αρχικός χαρακτήρας της τραγωδίας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Η τραγωδία</a:t>
            </a:r>
            <a:r>
              <a:rPr lang="el-GR" dirty="0" smtClean="0"/>
              <a:t>, ως μετεξέλιξη του διθυράμβου και ως βασικό μέρος των γιορτών του Διονύσου </a:t>
            </a:r>
            <a:r>
              <a:rPr lang="el-GR" dirty="0" smtClean="0">
                <a:solidFill>
                  <a:srgbClr val="FF0000"/>
                </a:solidFill>
              </a:rPr>
              <a:t>διέθετε θρησκευτικό χαρακτήρα</a:t>
            </a:r>
            <a:r>
              <a:rPr lang="el-GR" dirty="0" smtClean="0"/>
              <a:t>.</a:t>
            </a:r>
          </a:p>
          <a:p>
            <a:r>
              <a:rPr lang="el-GR" dirty="0" smtClean="0"/>
              <a:t>Αρχικά, οι υποθέσεις των τραγωδιών ήταν οι περιπέτειες του θεού</a:t>
            </a:r>
          </a:p>
          <a:p>
            <a:r>
              <a:rPr lang="el-GR" dirty="0" smtClean="0"/>
              <a:t>Σύντομα, οι υποθέσεις εμπλουτίστηκαν με περιπέτειες άλλων θεών και ανώτερων ανθρώπων (ημιθέων ή ηρώων)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Ιδέες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Εφ’ όσον στην τραγωδία αντιπαρατίθενται θεοί-άνθρωποι, εκφράζουν τις </a:t>
            </a:r>
            <a:r>
              <a:rPr lang="el-GR" dirty="0" smtClean="0">
                <a:solidFill>
                  <a:srgbClr val="FF0000"/>
                </a:solidFill>
              </a:rPr>
              <a:t>ιδέες</a:t>
            </a:r>
            <a:r>
              <a:rPr lang="el-GR" dirty="0" smtClean="0"/>
              <a:t> τους (φυσικά αυτές δεν ήταν οι ιδέες των υποκριτών/ηθοποιών που υποδύονταν τους θεούς ή τους ανθρώπους, αλλά </a:t>
            </a:r>
            <a:r>
              <a:rPr lang="el-GR" dirty="0" smtClean="0">
                <a:solidFill>
                  <a:srgbClr val="FF0000"/>
                </a:solidFill>
              </a:rPr>
              <a:t>των ποιητών-συγγραφέων και παραγωγών</a:t>
            </a:r>
            <a:r>
              <a:rPr lang="el-GR" dirty="0" smtClean="0"/>
              <a:t>)</a:t>
            </a:r>
          </a:p>
          <a:p>
            <a:r>
              <a:rPr lang="el-GR" dirty="0" smtClean="0"/>
              <a:t>Το κύριο ερώτημα που απασχολεί όσους γράφουν τραγωδίες είναι</a:t>
            </a:r>
            <a:r>
              <a:rPr lang="en-US" dirty="0" smtClean="0"/>
              <a:t>: </a:t>
            </a:r>
            <a:r>
              <a:rPr lang="el-GR" dirty="0" smtClean="0">
                <a:solidFill>
                  <a:srgbClr val="00B050"/>
                </a:solidFill>
              </a:rPr>
              <a:t>γιατί υποφέρει ο άνθρωπος</a:t>
            </a:r>
            <a:r>
              <a:rPr lang="en-US" dirty="0" smtClean="0">
                <a:solidFill>
                  <a:srgbClr val="00B050"/>
                </a:solidFill>
              </a:rPr>
              <a:t>; </a:t>
            </a:r>
            <a:endParaRPr lang="el-GR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Ιδέες 2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Απάντηση</a:t>
            </a:r>
            <a:r>
              <a:rPr lang="en-US" dirty="0" smtClean="0"/>
              <a:t>: </a:t>
            </a:r>
            <a:r>
              <a:rPr lang="el-GR" dirty="0" smtClean="0"/>
              <a:t>ο άνθρωπος υποφέρει στη ζωή διότι σφάλλει (αδικεί, παραβιάζει τα όρια της Φύσης, τους κανόνες των θεών κ.τ.ό.)</a:t>
            </a:r>
          </a:p>
          <a:p>
            <a:r>
              <a:rPr lang="el-GR" dirty="0" smtClean="0"/>
              <a:t>Παρεπόμενο ερώτημα</a:t>
            </a:r>
            <a:r>
              <a:rPr lang="en-US" dirty="0" smtClean="0"/>
              <a:t>: </a:t>
            </a:r>
            <a:r>
              <a:rPr lang="el-GR" dirty="0" smtClean="0"/>
              <a:t>πώς εκδηλώνεται αυτή η </a:t>
            </a:r>
            <a:r>
              <a:rPr lang="el-GR" dirty="0" err="1" smtClean="0"/>
              <a:t>παραβατική</a:t>
            </a:r>
            <a:r>
              <a:rPr lang="el-GR" dirty="0" smtClean="0"/>
              <a:t> συμπεριφορά του ανθρώπου</a:t>
            </a:r>
            <a:r>
              <a:rPr lang="en-US" dirty="0" smtClean="0"/>
              <a:t>; </a:t>
            </a:r>
          </a:p>
          <a:p>
            <a:r>
              <a:rPr lang="el-GR" dirty="0" smtClean="0"/>
              <a:t>Απάντηση</a:t>
            </a:r>
            <a:r>
              <a:rPr lang="en-US" dirty="0" smtClean="0"/>
              <a:t>: </a:t>
            </a:r>
            <a:r>
              <a:rPr lang="el-GR" dirty="0"/>
              <a:t>Το τριαδικό σχήμα </a:t>
            </a:r>
            <a:r>
              <a:rPr lang="el-GR" dirty="0" smtClean="0"/>
              <a:t>(</a:t>
            </a:r>
            <a:r>
              <a:rPr lang="el-GR" b="1" dirty="0" err="1" smtClean="0">
                <a:solidFill>
                  <a:srgbClr val="FF0000"/>
                </a:solidFill>
              </a:rPr>
              <a:t>ὕβρις</a:t>
            </a:r>
            <a:r>
              <a:rPr lang="el-GR" dirty="0" smtClean="0">
                <a:solidFill>
                  <a:srgbClr val="FF0000"/>
                </a:solidFill>
              </a:rPr>
              <a:t>, </a:t>
            </a:r>
            <a:r>
              <a:rPr lang="el-GR" dirty="0" err="1" smtClean="0">
                <a:solidFill>
                  <a:srgbClr val="00B050"/>
                </a:solidFill>
              </a:rPr>
              <a:t>ἄτη</a:t>
            </a:r>
            <a:r>
              <a:rPr lang="el-GR" dirty="0" smtClean="0">
                <a:solidFill>
                  <a:srgbClr val="00B050"/>
                </a:solidFill>
              </a:rPr>
              <a:t>,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>
                <a:solidFill>
                  <a:srgbClr val="00B0F0"/>
                </a:solidFill>
              </a:rPr>
              <a:t>δίκη</a:t>
            </a:r>
            <a:r>
              <a:rPr lang="el-GR" dirty="0" smtClean="0"/>
              <a:t>), αποτελεί </a:t>
            </a:r>
            <a:r>
              <a:rPr lang="el-GR" dirty="0"/>
              <a:t>το ηθικό υπόβαθρο της τραγωδίας. </a:t>
            </a:r>
            <a:endParaRPr lang="el-GR" dirty="0" smtClean="0"/>
          </a:p>
          <a:p>
            <a:r>
              <a:rPr lang="el-GR" dirty="0" smtClean="0"/>
              <a:t>Σύμφωνα με </a:t>
            </a:r>
            <a:r>
              <a:rPr lang="el-GR" dirty="0"/>
              <a:t>αυτό, η ύβρη, που οδηγεί στον όλεθρο, προκαλεί τη θεϊκή τιμωρία (</a:t>
            </a:r>
            <a:r>
              <a:rPr lang="el-GR" b="1" dirty="0" err="1">
                <a:solidFill>
                  <a:schemeClr val="accent2"/>
                </a:solidFill>
              </a:rPr>
              <a:t>τίσις</a:t>
            </a:r>
            <a:r>
              <a:rPr lang="el-GR" dirty="0"/>
              <a:t>) και </a:t>
            </a:r>
            <a:r>
              <a:rPr lang="el-GR" dirty="0" smtClean="0"/>
              <a:t>έτσι επανέρχεται </a:t>
            </a:r>
            <a:r>
              <a:rPr lang="el-GR" dirty="0"/>
              <a:t>η τάξη με το θρίαμβο της δικαιοσύνης.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τριαδικό σχήμα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err="1">
                <a:solidFill>
                  <a:srgbClr val="FF0000"/>
                </a:solidFill>
              </a:rPr>
              <a:t>ὕβρις</a:t>
            </a:r>
            <a:r>
              <a:rPr lang="el-GR" dirty="0">
                <a:solidFill>
                  <a:srgbClr val="FF0000"/>
                </a:solidFill>
              </a:rPr>
              <a:t> = υπεροπτική συμπεριφορά, που πηγάζει από τη συναίσθηση της υπερβολικής </a:t>
            </a:r>
            <a:r>
              <a:rPr lang="el-GR" dirty="0" smtClean="0">
                <a:solidFill>
                  <a:srgbClr val="FF0000"/>
                </a:solidFill>
              </a:rPr>
              <a:t>δύναμης</a:t>
            </a:r>
          </a:p>
          <a:p>
            <a:r>
              <a:rPr lang="el-GR" dirty="0" err="1" smtClean="0">
                <a:solidFill>
                  <a:srgbClr val="00B050"/>
                </a:solidFill>
              </a:rPr>
              <a:t>ἄτη</a:t>
            </a:r>
            <a:r>
              <a:rPr lang="el-GR" dirty="0" smtClean="0">
                <a:solidFill>
                  <a:srgbClr val="00B050"/>
                </a:solidFill>
              </a:rPr>
              <a:t> </a:t>
            </a:r>
            <a:r>
              <a:rPr lang="el-GR" dirty="0">
                <a:solidFill>
                  <a:srgbClr val="00B050"/>
                </a:solidFill>
              </a:rPr>
              <a:t>= </a:t>
            </a:r>
            <a:r>
              <a:rPr lang="el-GR" dirty="0" smtClean="0">
                <a:solidFill>
                  <a:srgbClr val="00B050"/>
                </a:solidFill>
              </a:rPr>
              <a:t>δύναμη του ολέθρου, σταλμένη από τους θεούς,  </a:t>
            </a:r>
            <a:r>
              <a:rPr lang="el-GR" dirty="0">
                <a:solidFill>
                  <a:srgbClr val="00B050"/>
                </a:solidFill>
              </a:rPr>
              <a:t>που τυφλώνει τους ανθρώπους και τους παρασύρει στην </a:t>
            </a:r>
            <a:r>
              <a:rPr lang="el-GR" dirty="0" smtClean="0">
                <a:solidFill>
                  <a:srgbClr val="00B050"/>
                </a:solidFill>
              </a:rPr>
              <a:t>καταστροφή</a:t>
            </a:r>
          </a:p>
          <a:p>
            <a:r>
              <a:rPr lang="el-GR" sz="2800" dirty="0" smtClean="0">
                <a:solidFill>
                  <a:schemeClr val="accent2"/>
                </a:solidFill>
              </a:rPr>
              <a:t>[</a:t>
            </a:r>
            <a:r>
              <a:rPr lang="el-GR" sz="2800" b="1" dirty="0" err="1" smtClean="0">
                <a:solidFill>
                  <a:schemeClr val="accent2"/>
                </a:solidFill>
              </a:rPr>
              <a:t>τίσις</a:t>
            </a:r>
            <a:r>
              <a:rPr lang="el-GR" sz="2800" dirty="0" smtClean="0">
                <a:solidFill>
                  <a:schemeClr val="accent2"/>
                </a:solidFill>
              </a:rPr>
              <a:t> = η θεϊκή τιμωρία που αποκαθιστά τη …]</a:t>
            </a:r>
            <a:endParaRPr lang="el-GR" sz="2800" dirty="0" smtClean="0">
              <a:solidFill>
                <a:schemeClr val="accent2"/>
              </a:solidFill>
            </a:endParaRPr>
          </a:p>
          <a:p>
            <a:r>
              <a:rPr lang="el-GR" dirty="0" smtClean="0">
                <a:solidFill>
                  <a:srgbClr val="00B0F0"/>
                </a:solidFill>
              </a:rPr>
              <a:t>δίκη </a:t>
            </a:r>
            <a:r>
              <a:rPr lang="el-GR" dirty="0">
                <a:solidFill>
                  <a:srgbClr val="00B0F0"/>
                </a:solidFill>
              </a:rPr>
              <a:t>= θεία </a:t>
            </a:r>
            <a:r>
              <a:rPr lang="el-GR" dirty="0" smtClean="0">
                <a:solidFill>
                  <a:srgbClr val="00B0F0"/>
                </a:solidFill>
              </a:rPr>
              <a:t>δικαιοσύνη. </a:t>
            </a:r>
            <a:endParaRPr lang="el-GR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Η τιμωρία του </a:t>
            </a:r>
            <a:r>
              <a:rPr lang="el-GR" dirty="0" err="1" smtClean="0"/>
              <a:t>Σισύφου</a:t>
            </a:r>
            <a:endParaRPr lang="el-GR" dirty="0"/>
          </a:p>
        </p:txBody>
      </p:sp>
      <p:pic>
        <p:nvPicPr>
          <p:cNvPr id="2050" name="Picture 2" descr="C:\Users\Antonis\Documents\sisyphu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564904"/>
            <a:ext cx="6552728" cy="33843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Η ακμή της τραγωδίας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Δραματικοί αγώνες</a:t>
            </a:r>
            <a:r>
              <a:rPr lang="en-US" dirty="0" smtClean="0"/>
              <a:t>:</a:t>
            </a:r>
            <a:r>
              <a:rPr lang="el-GR" dirty="0" smtClean="0"/>
              <a:t> τρεις επιλεγμένοι ποιητές τραγωδιών διαγωνίζονταν στη μεγάλη γιορτή του Διονύσου της Αθήνας με </a:t>
            </a:r>
            <a:r>
              <a:rPr lang="el-GR" dirty="0" err="1" smtClean="0"/>
              <a:t>τρία+ένα</a:t>
            </a:r>
            <a:r>
              <a:rPr lang="el-GR" dirty="0" smtClean="0"/>
              <a:t> έργα καθένας (Μεγάλα </a:t>
            </a:r>
            <a:r>
              <a:rPr lang="el-GR" dirty="0"/>
              <a:t>ἢ </a:t>
            </a:r>
            <a:r>
              <a:rPr lang="el-GR" dirty="0" err="1"/>
              <a:t>ἐν</a:t>
            </a:r>
            <a:r>
              <a:rPr lang="el-GR" dirty="0"/>
              <a:t> </a:t>
            </a:r>
            <a:r>
              <a:rPr lang="el-GR" dirty="0" err="1"/>
              <a:t>ἄστει</a:t>
            </a:r>
            <a:r>
              <a:rPr lang="el-GR" dirty="0"/>
              <a:t> Διονύσια </a:t>
            </a:r>
            <a:r>
              <a:rPr lang="el-GR" dirty="0" smtClean="0"/>
              <a:t>που διοργανώνονταν τον </a:t>
            </a:r>
            <a:r>
              <a:rPr lang="el-GR" dirty="0"/>
              <a:t>μήνα </a:t>
            </a:r>
            <a:r>
              <a:rPr lang="el-GR" dirty="0" smtClean="0"/>
              <a:t>Ελαφηβολιώνα – κάθε έτος στα τέλη </a:t>
            </a:r>
            <a:r>
              <a:rPr lang="el-GR" dirty="0"/>
              <a:t>Μαρτίου </a:t>
            </a:r>
            <a:r>
              <a:rPr lang="el-GR" dirty="0" smtClean="0"/>
              <a:t>έως μέσα </a:t>
            </a:r>
            <a:r>
              <a:rPr lang="el-GR" dirty="0"/>
              <a:t>Απριλίου</a:t>
            </a:r>
            <a:r>
              <a:rPr lang="el-GR" dirty="0" smtClean="0"/>
              <a:t>)</a:t>
            </a:r>
          </a:p>
          <a:p>
            <a:r>
              <a:rPr lang="el-GR" dirty="0"/>
              <a:t>Οι </a:t>
            </a:r>
            <a:r>
              <a:rPr lang="el-GR" dirty="0" smtClean="0"/>
              <a:t>δραματικοί αγώνες </a:t>
            </a:r>
            <a:r>
              <a:rPr lang="el-GR" dirty="0"/>
              <a:t>αποτελούσαν υπόθεση της πόλης-κράτους και οργανώνονταν με </a:t>
            </a:r>
            <a:r>
              <a:rPr lang="el-GR" dirty="0" smtClean="0"/>
              <a:t>κρατική φροντίδα</a:t>
            </a:r>
            <a:r>
              <a:rPr lang="el-GR" dirty="0"/>
              <a:t>, υπό την επίβλεψη του </a:t>
            </a:r>
            <a:r>
              <a:rPr lang="el-GR" dirty="0" smtClean="0"/>
              <a:t>«</a:t>
            </a:r>
            <a:r>
              <a:rPr lang="el-GR" dirty="0" err="1" smtClean="0"/>
              <a:t>ἐπωνύμου</a:t>
            </a:r>
            <a:r>
              <a:rPr lang="el-GR" dirty="0" smtClean="0"/>
              <a:t> </a:t>
            </a:r>
            <a:r>
              <a:rPr lang="el-GR" dirty="0" err="1" smtClean="0"/>
              <a:t>ἄρχοντος</a:t>
            </a:r>
            <a:r>
              <a:rPr lang="el-GR" dirty="0" smtClean="0"/>
              <a:t>» (το αρχικό εισιτήριο «</a:t>
            </a:r>
            <a:r>
              <a:rPr lang="el-GR" dirty="0" err="1" smtClean="0"/>
              <a:t>σύμβολον</a:t>
            </a:r>
            <a:r>
              <a:rPr lang="el-GR" dirty="0" smtClean="0"/>
              <a:t>» καταργήθηκε αργότερα και η είσοδος στην παράσταση γινόταν δωρεάν για όλους, </a:t>
            </a:r>
            <a:r>
              <a:rPr lang="el-GR" dirty="0" smtClean="0">
                <a:solidFill>
                  <a:srgbClr val="FF0000"/>
                </a:solidFill>
              </a:rPr>
              <a:t>«</a:t>
            </a:r>
            <a:r>
              <a:rPr lang="el-GR" dirty="0" err="1" smtClean="0">
                <a:solidFill>
                  <a:srgbClr val="FF0000"/>
                </a:solidFill>
              </a:rPr>
              <a:t>τὰ</a:t>
            </a:r>
            <a:r>
              <a:rPr lang="el-GR" dirty="0" smtClean="0">
                <a:solidFill>
                  <a:srgbClr val="FF0000"/>
                </a:solidFill>
              </a:rPr>
              <a:t> θεωρικά»)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err="1" smtClean="0"/>
              <a:t>Διδαδικασία</a:t>
            </a:r>
            <a:r>
              <a:rPr lang="el-GR" dirty="0" smtClean="0"/>
              <a:t> ΔΑ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Επιλογή των τριών ποιητών από τον επώνυμο άρχοντα και τους καλλιτεχνικούς συμβούλους του</a:t>
            </a:r>
          </a:p>
          <a:p>
            <a:r>
              <a:rPr lang="el-GR" dirty="0"/>
              <a:t>Επιλογή των χορηγών, πλούσιων </a:t>
            </a:r>
            <a:r>
              <a:rPr lang="el-GR" dirty="0" smtClean="0"/>
              <a:t>πολιτών που </a:t>
            </a:r>
            <a:r>
              <a:rPr lang="el-GR" dirty="0"/>
              <a:t>αναλάμβαναν τα έξοδα της </a:t>
            </a:r>
            <a:r>
              <a:rPr lang="el-GR" dirty="0" smtClean="0"/>
              <a:t>παράστασης</a:t>
            </a:r>
            <a:r>
              <a:rPr lang="el-GR" dirty="0"/>
              <a:t>: για το Χορό, το χοροδιδάσκαλο, τον </a:t>
            </a:r>
            <a:r>
              <a:rPr lang="el-GR" dirty="0" smtClean="0"/>
              <a:t>αυλητή</a:t>
            </a:r>
            <a:r>
              <a:rPr lang="el-GR" dirty="0"/>
              <a:t>, τη σκευή (= μάσκες, ενδυμασία</a:t>
            </a:r>
            <a:r>
              <a:rPr lang="el-GR" dirty="0" smtClean="0"/>
              <a:t>).</a:t>
            </a:r>
          </a:p>
          <a:p>
            <a:r>
              <a:rPr lang="el-GR" dirty="0"/>
              <a:t>Επιλογή των δέκα κριτών (ένας από </a:t>
            </a:r>
            <a:r>
              <a:rPr lang="el-GR" dirty="0" smtClean="0"/>
              <a:t>κάθε φυλή</a:t>
            </a:r>
            <a:r>
              <a:rPr lang="el-GR" dirty="0"/>
              <a:t>) με κλήρωση</a:t>
            </a:r>
            <a:r>
              <a:rPr lang="el-GR" i="1" dirty="0"/>
              <a:t>.</a:t>
            </a:r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Πριν από τη διδασκαλία </a:t>
            </a:r>
            <a:r>
              <a:rPr lang="el-GR" dirty="0" smtClean="0"/>
              <a:t>της τραγωδίας</a:t>
            </a:r>
            <a:r>
              <a:rPr lang="el-GR" dirty="0"/>
              <a:t>, γινόταν στο Ωδείο (στεγασμένο θέατρο) </a:t>
            </a:r>
            <a:r>
              <a:rPr lang="el-GR" dirty="0">
                <a:solidFill>
                  <a:srgbClr val="FF0000"/>
                </a:solidFill>
              </a:rPr>
              <a:t>ὁ </a:t>
            </a:r>
            <a:r>
              <a:rPr lang="el-GR" dirty="0" err="1">
                <a:solidFill>
                  <a:srgbClr val="FF0000"/>
                </a:solidFill>
              </a:rPr>
              <a:t>προαγών</a:t>
            </a:r>
            <a:r>
              <a:rPr lang="el-GR" dirty="0"/>
              <a:t> (</a:t>
            </a:r>
            <a:r>
              <a:rPr lang="el-GR" dirty="0" err="1"/>
              <a:t>πρὸ</a:t>
            </a:r>
            <a:r>
              <a:rPr lang="el-GR" dirty="0"/>
              <a:t> </a:t>
            </a:r>
            <a:r>
              <a:rPr lang="el-GR" dirty="0" err="1"/>
              <a:t>τοῦ</a:t>
            </a:r>
            <a:r>
              <a:rPr lang="el-GR" dirty="0"/>
              <a:t> </a:t>
            </a:r>
            <a:r>
              <a:rPr lang="el-GR" dirty="0" err="1" smtClean="0"/>
              <a:t>ἀγῶνος=δοκιμή</a:t>
            </a:r>
            <a:r>
              <a:rPr lang="el-GR" dirty="0"/>
              <a:t>), κατά τον οποίο ο ποιητής παρουσίαζε τους χορευτές και τους </a:t>
            </a:r>
            <a:r>
              <a:rPr lang="el-GR" dirty="0" smtClean="0"/>
              <a:t>υποκριτές στους </a:t>
            </a:r>
            <a:r>
              <a:rPr lang="el-GR" dirty="0"/>
              <a:t>θεατές χωρίς προσωπεία</a:t>
            </a:r>
            <a:r>
              <a:rPr lang="el-GR" dirty="0" smtClean="0"/>
              <a:t>.</a:t>
            </a:r>
          </a:p>
          <a:p>
            <a:r>
              <a:rPr lang="el-GR" dirty="0"/>
              <a:t>Απονομή από την Εκκλησία του Δήμου, σε πανηγυρική τελετή, των </a:t>
            </a:r>
            <a:r>
              <a:rPr lang="el-GR" dirty="0" smtClean="0"/>
              <a:t>βραβείων</a:t>
            </a:r>
          </a:p>
          <a:p>
            <a:r>
              <a:rPr lang="el-GR" dirty="0"/>
              <a:t>Αναγραφή των ονομάτων των ποιητών, χορηγών και πρωταγωνιστών σε πλάκες </a:t>
            </a:r>
            <a:r>
              <a:rPr lang="el-GR" dirty="0" smtClean="0"/>
              <a:t>και κατάθεσή </a:t>
            </a:r>
            <a:r>
              <a:rPr lang="el-GR" dirty="0"/>
              <a:t>τους στο δημόσιο αρχείο (</a:t>
            </a:r>
            <a:r>
              <a:rPr lang="el-GR" dirty="0" err="1">
                <a:solidFill>
                  <a:srgbClr val="FF0000"/>
                </a:solidFill>
              </a:rPr>
              <a:t>διδασκαλίαι</a:t>
            </a:r>
            <a:r>
              <a:rPr lang="el-GR" dirty="0"/>
              <a:t>).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Εικόνα από αρχαία παράσταση</a:t>
            </a:r>
            <a:endParaRPr lang="el-GR" dirty="0"/>
          </a:p>
        </p:txBody>
      </p:sp>
      <p:pic>
        <p:nvPicPr>
          <p:cNvPr id="3074" name="Picture 2" descr="C:\Users\Antonis\Documents\αρχείο λήψης 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276872"/>
            <a:ext cx="7848872" cy="42484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Το κτήριο των παραστάσεων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err="1" smtClean="0">
                <a:solidFill>
                  <a:srgbClr val="FF0000"/>
                </a:solidFill>
              </a:rPr>
              <a:t>θέατρον</a:t>
            </a:r>
            <a:r>
              <a:rPr lang="el-GR" dirty="0"/>
              <a:t>, που ονομαζόταν και </a:t>
            </a:r>
            <a:r>
              <a:rPr lang="el-GR" dirty="0" err="1" smtClean="0">
                <a:solidFill>
                  <a:srgbClr val="FF0000"/>
                </a:solidFill>
              </a:rPr>
              <a:t>κοῖλον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(με διαζώματα, κερκίδες, </a:t>
            </a:r>
            <a:r>
              <a:rPr lang="el-GR" dirty="0" err="1" smtClean="0"/>
              <a:t>εδώλια=καθίσματα</a:t>
            </a:r>
            <a:r>
              <a:rPr lang="el-GR" dirty="0" smtClean="0"/>
              <a:t>)</a:t>
            </a:r>
          </a:p>
          <a:p>
            <a:r>
              <a:rPr lang="el-GR" dirty="0">
                <a:solidFill>
                  <a:srgbClr val="00B050"/>
                </a:solidFill>
              </a:rPr>
              <a:t>ορχήστρα</a:t>
            </a:r>
            <a:r>
              <a:rPr lang="el-GR" dirty="0"/>
              <a:t> (</a:t>
            </a:r>
            <a:r>
              <a:rPr lang="el-GR" dirty="0" err="1"/>
              <a:t>ὀρχέομαι</a:t>
            </a:r>
            <a:r>
              <a:rPr lang="el-GR" dirty="0"/>
              <a:t>, -</a:t>
            </a:r>
            <a:r>
              <a:rPr lang="el-GR" dirty="0" err="1"/>
              <a:t>οῦμαι</a:t>
            </a:r>
            <a:r>
              <a:rPr lang="el-GR" dirty="0"/>
              <a:t> = χορεύω</a:t>
            </a:r>
            <a:r>
              <a:rPr lang="el-GR" dirty="0" smtClean="0"/>
              <a:t>) με τη </a:t>
            </a:r>
            <a:r>
              <a:rPr lang="el-GR" dirty="0" err="1" smtClean="0"/>
              <a:t>θυμέλη=βωμός</a:t>
            </a:r>
            <a:r>
              <a:rPr lang="el-GR" dirty="0" smtClean="0"/>
              <a:t> για τον Διόνυσο</a:t>
            </a:r>
          </a:p>
          <a:p>
            <a:r>
              <a:rPr lang="el-GR" dirty="0">
                <a:solidFill>
                  <a:srgbClr val="00B0F0"/>
                </a:solidFill>
              </a:rPr>
              <a:t>σκηνή</a:t>
            </a:r>
            <a:r>
              <a:rPr lang="el-GR" dirty="0"/>
              <a:t>, ξύλινη επιμήκη κατασκευή προς την ελεύθερη πλευρά της </a:t>
            </a:r>
            <a:r>
              <a:rPr lang="el-GR" dirty="0" smtClean="0"/>
              <a:t>ορχήστρας, με </a:t>
            </a:r>
            <a:r>
              <a:rPr lang="el-GR" dirty="0"/>
              <a:t>ειδικό χώρο στο πίσω μέρος για τη σκηνογραφία και την αλλαγή ενδυμασίας </a:t>
            </a:r>
            <a:r>
              <a:rPr lang="el-GR" dirty="0" smtClean="0"/>
              <a:t>των υποκριτών</a:t>
            </a:r>
            <a:r>
              <a:rPr lang="el-GR" dirty="0"/>
              <a:t>. Η πλευρά της σκηνής προς τους θεατές εικόνιζε συνήθως την </a:t>
            </a:r>
            <a:r>
              <a:rPr lang="el-GR" dirty="0" smtClean="0"/>
              <a:t>πρόσοψη ανακτόρου </a:t>
            </a:r>
            <a:r>
              <a:rPr lang="el-GR" dirty="0"/>
              <a:t>ή ναού, με τρεις </a:t>
            </a:r>
            <a:r>
              <a:rPr lang="el-GR" dirty="0" smtClean="0"/>
              <a:t>θύρες· η </a:t>
            </a:r>
            <a:r>
              <a:rPr lang="el-GR" dirty="0"/>
              <a:t>μεσαία (</a:t>
            </a:r>
            <a:r>
              <a:rPr lang="el-GR" dirty="0" err="1"/>
              <a:t>βασίλειος</a:t>
            </a:r>
            <a:r>
              <a:rPr lang="el-GR" dirty="0"/>
              <a:t> θύρα) χρησίμευε για </a:t>
            </a:r>
            <a:r>
              <a:rPr lang="el-GR" dirty="0" smtClean="0"/>
              <a:t>την έξοδο </a:t>
            </a:r>
            <a:r>
              <a:rPr lang="el-GR" dirty="0"/>
              <a:t>του βασιλιά.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Η δραματική ποίηση συνθέτει στοιχεία και από τα δύο είδη που προηγούνται χρονικά,</a:t>
            </a:r>
          </a:p>
          <a:p>
            <a:pPr>
              <a:buNone/>
            </a:pPr>
            <a:r>
              <a:rPr lang="el-GR" dirty="0" smtClean="0"/>
              <a:t>    </a:t>
            </a:r>
            <a:r>
              <a:rPr lang="el-GR" dirty="0" smtClean="0">
                <a:solidFill>
                  <a:schemeClr val="accent1"/>
                </a:solidFill>
              </a:rPr>
              <a:t>το έπος (Όμηρος) </a:t>
            </a:r>
            <a:r>
              <a:rPr lang="el-GR" dirty="0"/>
              <a:t>και τη λυρική ποίηση, αλλά ξεχωρίζει από αυτά γιατί προορίζεται για </a:t>
            </a:r>
            <a:r>
              <a:rPr lang="el-GR" dirty="0" smtClean="0"/>
              <a:t>παράσταση· </a:t>
            </a:r>
            <a:r>
              <a:rPr lang="el-GR" dirty="0"/>
              <a:t>αναπαριστάνει, δηλαδή, </a:t>
            </a:r>
            <a:r>
              <a:rPr lang="el-GR" dirty="0" smtClean="0"/>
              <a:t>ζωντανεύει </a:t>
            </a:r>
            <a:r>
              <a:rPr lang="el-GR" dirty="0"/>
              <a:t>ένα γεγονός που εξελίσσεται </a:t>
            </a:r>
            <a:r>
              <a:rPr lang="el-GR" dirty="0" smtClean="0"/>
              <a:t>μπροστά στους </a:t>
            </a:r>
            <a:r>
              <a:rPr lang="el-GR" dirty="0"/>
              <a:t>θεατές, όπως δηλώνει και το όνομά της </a:t>
            </a:r>
            <a:r>
              <a:rPr lang="el-GR" sz="2800" dirty="0"/>
              <a:t>(</a:t>
            </a:r>
            <a:r>
              <a:rPr lang="el-GR" sz="2800" dirty="0" err="1">
                <a:solidFill>
                  <a:srgbClr val="FF0000"/>
                </a:solidFill>
              </a:rPr>
              <a:t>δρᾶμα</a:t>
            </a:r>
            <a:r>
              <a:rPr lang="el-GR" sz="2800" dirty="0">
                <a:solidFill>
                  <a:srgbClr val="FF0000"/>
                </a:solidFill>
              </a:rPr>
              <a:t> &lt; </a:t>
            </a:r>
            <a:r>
              <a:rPr lang="el-GR" sz="2800" dirty="0" err="1">
                <a:solidFill>
                  <a:srgbClr val="FF0000"/>
                </a:solidFill>
              </a:rPr>
              <a:t>δράω</a:t>
            </a:r>
            <a:r>
              <a:rPr lang="el-GR" sz="2800" dirty="0">
                <a:solidFill>
                  <a:srgbClr val="FF0000"/>
                </a:solidFill>
              </a:rPr>
              <a:t> -ῶ = </a:t>
            </a:r>
            <a:r>
              <a:rPr lang="el-GR" sz="2800" dirty="0" smtClean="0">
                <a:solidFill>
                  <a:srgbClr val="FF0000"/>
                </a:solidFill>
              </a:rPr>
              <a:t>πράττω/δράση</a:t>
            </a:r>
            <a:r>
              <a:rPr lang="el-GR" sz="2800" dirty="0" smtClean="0"/>
              <a:t>).</a:t>
            </a:r>
            <a:endParaRPr lang="el-GR" sz="2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err="1" smtClean="0">
                <a:solidFill>
                  <a:srgbClr val="00B0F0"/>
                </a:solidFill>
              </a:rPr>
              <a:t>πάροδοι</a:t>
            </a:r>
            <a:r>
              <a:rPr lang="el-GR" dirty="0" err="1" smtClean="0"/>
              <a:t>=</a:t>
            </a:r>
            <a:r>
              <a:rPr lang="el-GR" dirty="0" err="1" smtClean="0"/>
              <a:t>δύο</a:t>
            </a:r>
            <a:r>
              <a:rPr lang="el-GR" dirty="0" smtClean="0"/>
              <a:t> διάδρομοι</a:t>
            </a:r>
          </a:p>
          <a:p>
            <a:r>
              <a:rPr lang="el-GR" dirty="0" err="1">
                <a:solidFill>
                  <a:srgbClr val="FFC000"/>
                </a:solidFill>
              </a:rPr>
              <a:t>λ</a:t>
            </a:r>
            <a:r>
              <a:rPr lang="el-GR" dirty="0" err="1" smtClean="0">
                <a:solidFill>
                  <a:srgbClr val="FFC000"/>
                </a:solidFill>
              </a:rPr>
              <a:t>ογεῖον</a:t>
            </a:r>
            <a:r>
              <a:rPr lang="el-GR" dirty="0" smtClean="0">
                <a:solidFill>
                  <a:srgbClr val="FFC000"/>
                </a:solidFill>
              </a:rPr>
              <a:t>, </a:t>
            </a:r>
            <a:r>
              <a:rPr lang="el-GR" dirty="0" err="1" smtClean="0">
                <a:solidFill>
                  <a:srgbClr val="FFC000"/>
                </a:solidFill>
              </a:rPr>
              <a:t>θεολογεῖον</a:t>
            </a:r>
            <a:r>
              <a:rPr lang="el-GR" dirty="0" err="1" smtClean="0"/>
              <a:t>=εξέδρες</a:t>
            </a:r>
            <a:r>
              <a:rPr lang="el-GR" dirty="0" smtClean="0"/>
              <a:t> πάνω στις οποίες εμφανίζονταν οι υποκριτές, ηθοποιοί που υποδύονταν ανθρώπους, θεούς</a:t>
            </a:r>
          </a:p>
          <a:p>
            <a:r>
              <a:rPr lang="el-GR" b="1" dirty="0">
                <a:solidFill>
                  <a:schemeClr val="accent2"/>
                </a:solidFill>
              </a:rPr>
              <a:t>θεατρικά </a:t>
            </a:r>
            <a:r>
              <a:rPr lang="el-GR" b="1" dirty="0" smtClean="0">
                <a:solidFill>
                  <a:schemeClr val="accent2"/>
                </a:solidFill>
              </a:rPr>
              <a:t>μηχανήματα</a:t>
            </a:r>
            <a:r>
              <a:rPr lang="en-US" dirty="0" smtClean="0"/>
              <a:t>: </a:t>
            </a:r>
            <a:r>
              <a:rPr lang="el-GR" dirty="0" err="1" smtClean="0"/>
              <a:t>ἐκκύκλημα</a:t>
            </a:r>
            <a:r>
              <a:rPr lang="en-US" dirty="0" smtClean="0"/>
              <a:t> (</a:t>
            </a:r>
            <a:r>
              <a:rPr lang="el-GR" dirty="0" smtClean="0"/>
              <a:t>τροχοφόρο </a:t>
            </a:r>
            <a:r>
              <a:rPr lang="el-GR" dirty="0"/>
              <a:t>δάπεδο πάνω στο οποίο παρουσίαζαν </a:t>
            </a:r>
            <a:r>
              <a:rPr lang="el-GR" dirty="0" smtClean="0"/>
              <a:t>στους</a:t>
            </a:r>
            <a:r>
              <a:rPr lang="en-US" dirty="0" smtClean="0"/>
              <a:t> </a:t>
            </a:r>
            <a:r>
              <a:rPr lang="el-GR" dirty="0" smtClean="0"/>
              <a:t>θεατές </a:t>
            </a:r>
            <a:r>
              <a:rPr lang="el-GR" dirty="0"/>
              <a:t>ομοιώματα νεκρών), ο </a:t>
            </a:r>
            <a:r>
              <a:rPr lang="el-GR" dirty="0" err="1"/>
              <a:t>γερανὸς</a:t>
            </a:r>
            <a:r>
              <a:rPr lang="el-GR" dirty="0"/>
              <a:t> ή </a:t>
            </a:r>
            <a:r>
              <a:rPr lang="el-GR" dirty="0" err="1"/>
              <a:t>αἰώρημα</a:t>
            </a:r>
            <a:r>
              <a:rPr lang="el-GR" dirty="0"/>
              <a:t> </a:t>
            </a:r>
            <a:r>
              <a:rPr lang="en-US" dirty="0" smtClean="0"/>
              <a:t>(</a:t>
            </a:r>
            <a:r>
              <a:rPr lang="el-GR" dirty="0" smtClean="0"/>
              <a:t>ανυψωτική </a:t>
            </a:r>
            <a:r>
              <a:rPr lang="el-GR" dirty="0"/>
              <a:t>μηχανή για </a:t>
            </a:r>
            <a:r>
              <a:rPr lang="el-GR" dirty="0" smtClean="0"/>
              <a:t>τον</a:t>
            </a:r>
            <a:r>
              <a:rPr lang="en-US" dirty="0" smtClean="0"/>
              <a:t> </a:t>
            </a:r>
            <a:r>
              <a:rPr lang="el-GR" dirty="0" err="1" smtClean="0"/>
              <a:t>ἀπὸ</a:t>
            </a:r>
            <a:r>
              <a:rPr lang="el-GR" dirty="0" smtClean="0"/>
              <a:t> </a:t>
            </a:r>
            <a:r>
              <a:rPr lang="el-GR" dirty="0" err="1"/>
              <a:t>μηχανῆς</a:t>
            </a:r>
            <a:r>
              <a:rPr lang="el-GR" dirty="0"/>
              <a:t> </a:t>
            </a:r>
            <a:r>
              <a:rPr lang="el-GR" dirty="0" err="1"/>
              <a:t>θεόν</a:t>
            </a:r>
            <a:r>
              <a:rPr lang="el-GR" dirty="0"/>
              <a:t>), το </a:t>
            </a:r>
            <a:r>
              <a:rPr lang="el-GR" dirty="0" err="1"/>
              <a:t>βροντεῖον</a:t>
            </a:r>
            <a:r>
              <a:rPr lang="el-GR" dirty="0"/>
              <a:t> και </a:t>
            </a:r>
            <a:r>
              <a:rPr lang="el-GR" dirty="0" err="1"/>
              <a:t>κεραυνοσκοπεῖον</a:t>
            </a:r>
            <a:r>
              <a:rPr lang="el-GR" dirty="0"/>
              <a:t> (για τη μηχανική </a:t>
            </a:r>
            <a:r>
              <a:rPr lang="el-GR" dirty="0" smtClean="0"/>
              <a:t>αναπαραγωγή </a:t>
            </a:r>
            <a:r>
              <a:rPr lang="el-GR" dirty="0"/>
              <a:t>της βροντής και της αστραπής), οι περίακτοι </a:t>
            </a:r>
            <a:r>
              <a:rPr lang="el-GR" dirty="0" smtClean="0"/>
              <a:t>(δύο </a:t>
            </a:r>
            <a:r>
              <a:rPr lang="el-GR" dirty="0"/>
              <a:t>ξύλινοι στύλοι </a:t>
            </a:r>
            <a:r>
              <a:rPr lang="el-GR" dirty="0" smtClean="0"/>
              <a:t>για</a:t>
            </a:r>
            <a:r>
              <a:rPr lang="en-US" dirty="0" smtClean="0"/>
              <a:t> </a:t>
            </a:r>
            <a:r>
              <a:rPr lang="el-GR" dirty="0" smtClean="0"/>
              <a:t>εναλλαγή </a:t>
            </a:r>
            <a:r>
              <a:rPr lang="el-GR" dirty="0"/>
              <a:t>του </a:t>
            </a:r>
            <a:r>
              <a:rPr lang="el-GR" dirty="0" smtClean="0"/>
              <a:t>σκηνικού</a:t>
            </a:r>
            <a:r>
              <a:rPr lang="en-US" dirty="0" smtClean="0"/>
              <a:t>)</a:t>
            </a:r>
            <a:r>
              <a:rPr lang="el-GR" dirty="0" smtClean="0"/>
              <a:t>.</a:t>
            </a:r>
            <a:endParaRPr lang="el-G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Έφεσος </a:t>
            </a:r>
            <a:endParaRPr lang="el-GR" dirty="0"/>
          </a:p>
        </p:txBody>
      </p:sp>
      <p:pic>
        <p:nvPicPr>
          <p:cNvPr id="4098" name="Picture 2" descr="C:\Users\Antonis\Documents\ephesus-95558_960_72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8575" y="2249488"/>
            <a:ext cx="6186849" cy="43243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Οι συντελεστές της παράστασης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Ο </a:t>
            </a:r>
            <a:r>
              <a:rPr lang="el-GR" dirty="0" err="1" smtClean="0">
                <a:solidFill>
                  <a:srgbClr val="FF0000"/>
                </a:solidFill>
              </a:rPr>
              <a:t>ποιητής</a:t>
            </a:r>
            <a:r>
              <a:rPr lang="el-GR" dirty="0" err="1" smtClean="0"/>
              <a:t>=συγγραφέας</a:t>
            </a:r>
            <a:r>
              <a:rPr lang="el-GR" dirty="0" smtClean="0"/>
              <a:t>, παραγωγός, σκηνοθέτης</a:t>
            </a:r>
          </a:p>
          <a:p>
            <a:r>
              <a:rPr lang="el-GR" dirty="0" smtClean="0">
                <a:solidFill>
                  <a:srgbClr val="FF0000"/>
                </a:solidFill>
              </a:rPr>
              <a:t>Οι </a:t>
            </a:r>
            <a:r>
              <a:rPr lang="el-GR" dirty="0" err="1" smtClean="0">
                <a:solidFill>
                  <a:srgbClr val="FF0000"/>
                </a:solidFill>
              </a:rPr>
              <a:t>υποκριταί</a:t>
            </a:r>
            <a:r>
              <a:rPr lang="el-GR" dirty="0" err="1" smtClean="0"/>
              <a:t>=ηθοποιοί</a:t>
            </a:r>
            <a:r>
              <a:rPr lang="el-GR" dirty="0" smtClean="0"/>
              <a:t>, τρεις τον αριθμό (πρωταγωνιστής, δευτεραγωνιστής, τριταγωνιστής) που υποδύονταν </a:t>
            </a:r>
            <a:r>
              <a:rPr lang="el-GR" b="1" u="sng" dirty="0" smtClean="0">
                <a:solidFill>
                  <a:srgbClr val="FF0000"/>
                </a:solidFill>
              </a:rPr>
              <a:t>όλα</a:t>
            </a:r>
            <a:r>
              <a:rPr lang="el-GR" dirty="0" smtClean="0"/>
              <a:t> τα πρόσωπα του έργου</a:t>
            </a:r>
          </a:p>
          <a:p>
            <a:r>
              <a:rPr lang="el-GR" dirty="0" smtClean="0">
                <a:solidFill>
                  <a:srgbClr val="FF0000"/>
                </a:solidFill>
              </a:rPr>
              <a:t>Ο </a:t>
            </a:r>
            <a:r>
              <a:rPr lang="el-GR" dirty="0">
                <a:solidFill>
                  <a:srgbClr val="FF0000"/>
                </a:solidFill>
              </a:rPr>
              <a:t>Χορός </a:t>
            </a:r>
            <a:r>
              <a:rPr lang="el-GR" dirty="0"/>
              <a:t>αποτελεί αναπόσπαστο στοιχείο της τραγωδίας </a:t>
            </a:r>
            <a:r>
              <a:rPr lang="el-GR" dirty="0" smtClean="0"/>
              <a:t>και αρχικά περιλάμβανε 12 μέλη  που  με τον </a:t>
            </a:r>
            <a:r>
              <a:rPr lang="el-GR" dirty="0"/>
              <a:t>Σοφοκλή </a:t>
            </a:r>
            <a:r>
              <a:rPr lang="el-GR" dirty="0" smtClean="0"/>
              <a:t>έγιναν 15</a:t>
            </a:r>
            <a:r>
              <a:rPr lang="el-GR" dirty="0"/>
              <a:t>, </a:t>
            </a:r>
            <a:r>
              <a:rPr lang="el-GR" dirty="0" err="1" smtClean="0"/>
              <a:t>κατανεμόμενα</a:t>
            </a:r>
            <a:r>
              <a:rPr lang="el-GR" dirty="0" smtClean="0"/>
              <a:t> </a:t>
            </a:r>
            <a:r>
              <a:rPr lang="el-GR" dirty="0"/>
              <a:t>σε δύο ημιχόρια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Ορισμός της τραγωδίας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Ο Αριστοτέλης, στο έργο του </a:t>
            </a:r>
            <a:r>
              <a:rPr lang="el-GR" dirty="0" err="1"/>
              <a:t>Περὶ</a:t>
            </a:r>
            <a:r>
              <a:rPr lang="el-GR" dirty="0"/>
              <a:t> </a:t>
            </a:r>
            <a:r>
              <a:rPr lang="el-GR" dirty="0" err="1"/>
              <a:t>Ποιητικῆς</a:t>
            </a:r>
            <a:r>
              <a:rPr lang="el-GR" dirty="0"/>
              <a:t> (VΙ, 1449 β), δίνει τον εξής </a:t>
            </a:r>
            <a:r>
              <a:rPr lang="el-GR" dirty="0" smtClean="0"/>
              <a:t>ορισμό για </a:t>
            </a:r>
            <a:r>
              <a:rPr lang="el-GR" dirty="0"/>
              <a:t>την τραγωδία:</a:t>
            </a:r>
          </a:p>
          <a:p>
            <a:r>
              <a:rPr lang="el-GR" b="1" dirty="0"/>
              <a:t>« </a:t>
            </a:r>
            <a:r>
              <a:rPr lang="el-GR" b="1" dirty="0" err="1"/>
              <a:t>Ἔστιν</a:t>
            </a:r>
            <a:r>
              <a:rPr lang="el-GR" b="1" dirty="0"/>
              <a:t> </a:t>
            </a:r>
            <a:r>
              <a:rPr lang="el-GR" b="1" dirty="0" err="1"/>
              <a:t>οὖν</a:t>
            </a:r>
            <a:r>
              <a:rPr lang="el-GR" b="1" dirty="0"/>
              <a:t> </a:t>
            </a:r>
            <a:r>
              <a:rPr lang="el-GR" b="1" dirty="0" err="1"/>
              <a:t>τραγῳδία</a:t>
            </a:r>
            <a:r>
              <a:rPr lang="el-GR" b="1" dirty="0"/>
              <a:t> </a:t>
            </a:r>
            <a:r>
              <a:rPr lang="el-GR" b="1" dirty="0" err="1"/>
              <a:t>μίμησις</a:t>
            </a:r>
            <a:r>
              <a:rPr lang="el-GR" b="1" dirty="0"/>
              <a:t> πράξεως σπουδαίας </a:t>
            </a:r>
            <a:r>
              <a:rPr lang="el-GR" b="1" dirty="0" err="1"/>
              <a:t>καὶ</a:t>
            </a:r>
            <a:r>
              <a:rPr lang="el-GR" b="1" dirty="0"/>
              <a:t> τελείας, </a:t>
            </a:r>
            <a:r>
              <a:rPr lang="el-GR" b="1" dirty="0" smtClean="0"/>
              <a:t>μέγεθος </a:t>
            </a:r>
            <a:r>
              <a:rPr lang="el-GR" b="1" dirty="0" err="1" smtClean="0"/>
              <a:t>ἐχούσης</a:t>
            </a:r>
            <a:r>
              <a:rPr lang="el-GR" b="1" dirty="0"/>
              <a:t>, </a:t>
            </a:r>
            <a:r>
              <a:rPr lang="el-GR" b="1" dirty="0" err="1"/>
              <a:t>ἡδυσμένῳ</a:t>
            </a:r>
            <a:r>
              <a:rPr lang="el-GR" b="1" dirty="0"/>
              <a:t> </a:t>
            </a:r>
            <a:r>
              <a:rPr lang="el-GR" b="1" dirty="0" err="1"/>
              <a:t>λόγῳ</a:t>
            </a:r>
            <a:r>
              <a:rPr lang="el-GR" b="1" dirty="0"/>
              <a:t>, </a:t>
            </a:r>
            <a:r>
              <a:rPr lang="el-GR" b="1" dirty="0" err="1"/>
              <a:t>χωρὶς</a:t>
            </a:r>
            <a:r>
              <a:rPr lang="el-GR" b="1" dirty="0"/>
              <a:t> </a:t>
            </a:r>
            <a:r>
              <a:rPr lang="el-GR" b="1" dirty="0" err="1"/>
              <a:t>ἑκάστῳ</a:t>
            </a:r>
            <a:r>
              <a:rPr lang="el-GR" b="1" dirty="0"/>
              <a:t> </a:t>
            </a:r>
            <a:r>
              <a:rPr lang="el-GR" b="1" dirty="0" err="1"/>
              <a:t>τῶν</a:t>
            </a:r>
            <a:r>
              <a:rPr lang="el-GR" b="1" dirty="0"/>
              <a:t> </a:t>
            </a:r>
            <a:r>
              <a:rPr lang="el-GR" b="1" dirty="0" err="1"/>
              <a:t>εἰδῶν</a:t>
            </a:r>
            <a:r>
              <a:rPr lang="el-GR" b="1" dirty="0"/>
              <a:t> </a:t>
            </a:r>
            <a:r>
              <a:rPr lang="el-GR" b="1" dirty="0" err="1"/>
              <a:t>ἐν</a:t>
            </a:r>
            <a:r>
              <a:rPr lang="el-GR" b="1" dirty="0"/>
              <a:t> </a:t>
            </a:r>
            <a:r>
              <a:rPr lang="el-GR" b="1" dirty="0" err="1"/>
              <a:t>τοῖς</a:t>
            </a:r>
            <a:r>
              <a:rPr lang="el-GR" b="1" dirty="0"/>
              <a:t> </a:t>
            </a:r>
            <a:r>
              <a:rPr lang="el-GR" b="1" dirty="0" err="1"/>
              <a:t>μορίοις</a:t>
            </a:r>
            <a:r>
              <a:rPr lang="el-GR" b="1" dirty="0"/>
              <a:t>, </a:t>
            </a:r>
            <a:r>
              <a:rPr lang="el-GR" b="1" dirty="0" smtClean="0"/>
              <a:t>δρώντων </a:t>
            </a:r>
            <a:r>
              <a:rPr lang="el-GR" b="1" dirty="0" err="1"/>
              <a:t>καὶ</a:t>
            </a:r>
            <a:r>
              <a:rPr lang="el-GR" b="1" dirty="0"/>
              <a:t> </a:t>
            </a:r>
            <a:r>
              <a:rPr lang="el-GR" b="1" dirty="0" err="1"/>
              <a:t>οὐ</a:t>
            </a:r>
            <a:r>
              <a:rPr lang="el-GR" b="1" dirty="0"/>
              <a:t> </a:t>
            </a:r>
            <a:r>
              <a:rPr lang="el-GR" b="1" dirty="0" err="1"/>
              <a:t>δι</a:t>
            </a:r>
            <a:r>
              <a:rPr lang="el-GR" b="1" dirty="0"/>
              <a:t>’ </a:t>
            </a:r>
            <a:r>
              <a:rPr lang="el-GR" b="1" dirty="0" err="1"/>
              <a:t>ἀπαγγελίας</a:t>
            </a:r>
            <a:r>
              <a:rPr lang="el-GR" b="1" dirty="0"/>
              <a:t>, </a:t>
            </a:r>
            <a:r>
              <a:rPr lang="el-GR" b="1" dirty="0" err="1"/>
              <a:t>δι</a:t>
            </a:r>
            <a:r>
              <a:rPr lang="el-GR" b="1" dirty="0"/>
              <a:t>’ </a:t>
            </a:r>
            <a:r>
              <a:rPr lang="el-GR" b="1" dirty="0" err="1"/>
              <a:t>ἐλέου</a:t>
            </a:r>
            <a:r>
              <a:rPr lang="el-GR" b="1" dirty="0"/>
              <a:t> </a:t>
            </a:r>
            <a:r>
              <a:rPr lang="el-GR" b="1" dirty="0" err="1"/>
              <a:t>καὶ</a:t>
            </a:r>
            <a:r>
              <a:rPr lang="el-GR" b="1" dirty="0"/>
              <a:t> φόβου </a:t>
            </a:r>
            <a:r>
              <a:rPr lang="el-GR" b="1" dirty="0" err="1"/>
              <a:t>περαίνουσα</a:t>
            </a:r>
            <a:r>
              <a:rPr lang="el-GR" b="1" dirty="0"/>
              <a:t> </a:t>
            </a:r>
            <a:r>
              <a:rPr lang="el-GR" b="1" dirty="0" err="1"/>
              <a:t>τὴν</a:t>
            </a:r>
            <a:r>
              <a:rPr lang="el-GR" b="1" dirty="0"/>
              <a:t> </a:t>
            </a:r>
            <a:r>
              <a:rPr lang="el-GR" b="1" dirty="0" err="1" smtClean="0"/>
              <a:t>τῶν</a:t>
            </a:r>
            <a:r>
              <a:rPr lang="el-GR" b="1" dirty="0" smtClean="0"/>
              <a:t> τοιούτων </a:t>
            </a:r>
            <a:r>
              <a:rPr lang="el-GR" b="1" dirty="0"/>
              <a:t>παθημάτων </a:t>
            </a:r>
            <a:r>
              <a:rPr lang="el-GR" b="1" dirty="0" err="1"/>
              <a:t>κάθαρσιν</a:t>
            </a:r>
            <a:r>
              <a:rPr lang="el-GR" b="1" dirty="0" smtClean="0"/>
              <a:t>».</a:t>
            </a:r>
            <a:endParaRPr lang="el-GR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Μετάφραση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Η τραγωδία, δηλαδή, είναι μίμηση πράξης εξαιρετικής και τέλειας (με αρχή, μέση και τέλος), η οποία είναι ευσύνοπτη, με λόγο που τέρπει, διαφορετική για τα δύο μέρη της (διαλογικό και χορικό), με πρόσωπα που δρουν και δεν απαγγέλλουν απλώς, και η οποία με τη συμπάθεια του θεατή (προς τον πάσχοντα ήρωα) και το φόβο (μήπως βρεθεί σε παρόμοια θέση) επιφέρει στο τέλος τη λύτρωση από παρόμοια πάθη (κάθαρση &lt; </a:t>
            </a:r>
            <a:r>
              <a:rPr lang="el-GR" dirty="0" err="1" smtClean="0"/>
              <a:t>καθαίρω</a:t>
            </a:r>
            <a:r>
              <a:rPr lang="el-GR" dirty="0" smtClean="0"/>
              <a:t>).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Μέρη της τραγωδίας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α. Τα κατά ποσόν μέρη</a:t>
            </a:r>
            <a:r>
              <a:rPr lang="el-GR" b="1" dirty="0"/>
              <a:t>: αφορούν την έκταση του έργου. Ήταν συνήθως </a:t>
            </a:r>
            <a:r>
              <a:rPr lang="el-GR" b="1" dirty="0" smtClean="0"/>
              <a:t>εννέα: </a:t>
            </a:r>
            <a:r>
              <a:rPr lang="el-GR" dirty="0" smtClean="0"/>
              <a:t>πέντε </a:t>
            </a:r>
            <a:r>
              <a:rPr lang="el-GR" dirty="0"/>
              <a:t>διαλογικά και τέσσερα χορικά.</a:t>
            </a:r>
          </a:p>
          <a:p>
            <a:pPr>
              <a:buNone/>
            </a:pPr>
            <a:r>
              <a:rPr lang="el-GR" b="1" dirty="0" smtClean="0"/>
              <a:t>       </a:t>
            </a:r>
            <a:r>
              <a:rPr lang="el-GR" b="1" dirty="0" smtClean="0">
                <a:solidFill>
                  <a:srgbClr val="FF0000"/>
                </a:solidFill>
              </a:rPr>
              <a:t>Ι. Διαλογικά-Επικά </a:t>
            </a:r>
            <a:r>
              <a:rPr lang="el-GR" dirty="0" smtClean="0"/>
              <a:t>(διάλογος-</a:t>
            </a:r>
            <a:r>
              <a:rPr lang="el-GR" dirty="0" err="1" smtClean="0"/>
              <a:t>αφήγησ</a:t>
            </a:r>
            <a:r>
              <a:rPr lang="el-GR" dirty="0" smtClean="0"/>
              <a:t>η</a:t>
            </a:r>
            <a:r>
              <a:rPr lang="el-GR" dirty="0"/>
              <a:t>, κυρίως σε αττική διάλεκτο και </a:t>
            </a:r>
            <a:r>
              <a:rPr lang="el-GR" dirty="0" smtClean="0"/>
              <a:t>ιαμβικό τρίμετρο)</a:t>
            </a:r>
            <a:endParaRPr lang="el-GR" dirty="0"/>
          </a:p>
          <a:p>
            <a:pPr>
              <a:buNone/>
            </a:pPr>
            <a:r>
              <a:rPr lang="el-GR" dirty="0"/>
              <a:t>• </a:t>
            </a:r>
            <a:r>
              <a:rPr lang="el-GR" b="1" dirty="0" smtClean="0">
                <a:solidFill>
                  <a:srgbClr val="FFC000"/>
                </a:solidFill>
              </a:rPr>
              <a:t>Πρόλογος</a:t>
            </a:r>
          </a:p>
          <a:p>
            <a:pPr>
              <a:buNone/>
            </a:pPr>
            <a:r>
              <a:rPr lang="el-GR" dirty="0" smtClean="0"/>
              <a:t>• </a:t>
            </a:r>
            <a:r>
              <a:rPr lang="el-GR" b="1" dirty="0" err="1">
                <a:solidFill>
                  <a:srgbClr val="FFC000"/>
                </a:solidFill>
              </a:rPr>
              <a:t>Ἐπεισόδια</a:t>
            </a:r>
            <a:r>
              <a:rPr lang="el-GR" b="1" dirty="0">
                <a:solidFill>
                  <a:srgbClr val="FFC000"/>
                </a:solidFill>
              </a:rPr>
              <a:t>: </a:t>
            </a:r>
            <a:r>
              <a:rPr lang="el-GR" dirty="0" smtClean="0"/>
              <a:t>2 </a:t>
            </a:r>
            <a:r>
              <a:rPr lang="el-GR" dirty="0"/>
              <a:t>έως </a:t>
            </a:r>
            <a:r>
              <a:rPr lang="el-GR" dirty="0" smtClean="0"/>
              <a:t>5 </a:t>
            </a:r>
          </a:p>
          <a:p>
            <a:pPr>
              <a:buNone/>
            </a:pPr>
            <a:r>
              <a:rPr lang="el-GR" dirty="0" smtClean="0"/>
              <a:t>• </a:t>
            </a:r>
            <a:r>
              <a:rPr lang="el-GR" b="1" dirty="0" err="1" smtClean="0">
                <a:solidFill>
                  <a:srgbClr val="FFC000"/>
                </a:solidFill>
              </a:rPr>
              <a:t>Ἔξοδος</a:t>
            </a:r>
            <a:endParaRPr lang="el-GR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b="1" dirty="0">
                <a:solidFill>
                  <a:srgbClr val="0070C0"/>
                </a:solidFill>
              </a:rPr>
              <a:t>ΙΙ. </a:t>
            </a:r>
            <a:r>
              <a:rPr lang="el-GR" b="1" dirty="0" smtClean="0">
                <a:solidFill>
                  <a:srgbClr val="0070C0"/>
                </a:solidFill>
              </a:rPr>
              <a:t>Λυρικά-Χορικά</a:t>
            </a:r>
          </a:p>
          <a:p>
            <a:r>
              <a:rPr lang="el-GR" b="1" dirty="0">
                <a:solidFill>
                  <a:srgbClr val="00B0F0"/>
                </a:solidFill>
              </a:rPr>
              <a:t>Πάροδος</a:t>
            </a:r>
            <a:r>
              <a:rPr lang="el-GR" b="1" dirty="0"/>
              <a:t>: είναι το άσμα που έψαλλε ο Χορός στην πρώτη του είσοδο, </a:t>
            </a:r>
            <a:r>
              <a:rPr lang="el-GR" b="1" dirty="0" smtClean="0"/>
              <a:t>καθώς έμπαινε </a:t>
            </a:r>
            <a:r>
              <a:rPr lang="el-GR" b="1" dirty="0"/>
              <a:t>στην ορχήστρα με ρυθμικό βηματισμό</a:t>
            </a:r>
            <a:r>
              <a:rPr lang="el-GR" dirty="0"/>
              <a:t>.</a:t>
            </a:r>
          </a:p>
          <a:p>
            <a:r>
              <a:rPr lang="el-GR" b="1" dirty="0" smtClean="0">
                <a:solidFill>
                  <a:srgbClr val="00B0F0"/>
                </a:solidFill>
              </a:rPr>
              <a:t>Στάσιμα</a:t>
            </a:r>
            <a:r>
              <a:rPr lang="el-GR" b="1" dirty="0"/>
              <a:t>: άσματα που έψαλλε ο Χορός όταν πια είχε λάβει τη θέση του (</a:t>
            </a:r>
            <a:r>
              <a:rPr lang="el-GR" b="1" dirty="0" err="1" smtClean="0"/>
              <a:t>στάσιν</a:t>
            </a:r>
            <a:r>
              <a:rPr lang="el-GR" b="1" dirty="0" smtClean="0"/>
              <a:t>)</a:t>
            </a:r>
          </a:p>
          <a:p>
            <a:r>
              <a:rPr lang="el-GR" dirty="0" smtClean="0"/>
              <a:t>Υπήρχαν </a:t>
            </a:r>
            <a:r>
              <a:rPr lang="el-GR" dirty="0"/>
              <a:t>και άλλα λυρικά στοιχεία που, κατά περίπτωση, </a:t>
            </a:r>
            <a:r>
              <a:rPr lang="el-GR" dirty="0" smtClean="0"/>
              <a:t>παρεμβάλλονταν στα </a:t>
            </a:r>
            <a:r>
              <a:rPr lang="el-GR" dirty="0"/>
              <a:t>διαλογικά μέρη: οι </a:t>
            </a:r>
            <a:r>
              <a:rPr lang="el-GR" dirty="0">
                <a:solidFill>
                  <a:srgbClr val="00B0F0"/>
                </a:solidFill>
              </a:rPr>
              <a:t>μονωδίες </a:t>
            </a:r>
            <a:r>
              <a:rPr lang="el-GR" dirty="0"/>
              <a:t>και οι </a:t>
            </a:r>
            <a:r>
              <a:rPr lang="el-GR" dirty="0">
                <a:solidFill>
                  <a:srgbClr val="00B0F0"/>
                </a:solidFill>
              </a:rPr>
              <a:t>διωδίες</a:t>
            </a:r>
            <a:r>
              <a:rPr lang="el-GR" dirty="0"/>
              <a:t>, άσματα που έψαλλαν ένας </a:t>
            </a:r>
            <a:r>
              <a:rPr lang="el-GR" dirty="0" smtClean="0"/>
              <a:t>ή δύο </a:t>
            </a:r>
            <a:r>
              <a:rPr lang="el-GR" dirty="0"/>
              <a:t>υποκριτές, και οι </a:t>
            </a:r>
            <a:r>
              <a:rPr lang="el-GR" dirty="0">
                <a:solidFill>
                  <a:srgbClr val="00B0F0"/>
                </a:solidFill>
              </a:rPr>
              <a:t>κομμοί</a:t>
            </a:r>
            <a:r>
              <a:rPr lang="el-GR" dirty="0"/>
              <a:t> (κοπετός &lt; κόπτομαι = οδύρομαι), </a:t>
            </a:r>
            <a:r>
              <a:rPr lang="el-GR" dirty="0" smtClean="0"/>
              <a:t>θρηνητικά άσματα </a:t>
            </a:r>
            <a:r>
              <a:rPr lang="el-GR" dirty="0"/>
              <a:t>που έψαλλαν ο Χορός και ένας ή δύο υποκριτές, </a:t>
            </a:r>
            <a:r>
              <a:rPr lang="el-GR" dirty="0" smtClean="0"/>
              <a:t>εναλλάξ</a:t>
            </a:r>
            <a:endParaRPr lang="el-G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β. Τα κατά ποιόν </a:t>
            </a:r>
            <a:r>
              <a:rPr lang="el-GR" b="1" dirty="0" smtClean="0"/>
              <a:t>μέρη</a:t>
            </a:r>
          </a:p>
          <a:p>
            <a:r>
              <a:rPr lang="el-GR" b="1" dirty="0" err="1" smtClean="0"/>
              <a:t>Μῦθος=υπόθεση</a:t>
            </a:r>
            <a:endParaRPr lang="el-GR" b="1" dirty="0" smtClean="0"/>
          </a:p>
          <a:p>
            <a:r>
              <a:rPr lang="el-GR" b="1" dirty="0" err="1"/>
              <a:t>Ἦθος</a:t>
            </a:r>
            <a:r>
              <a:rPr lang="el-GR" b="1" dirty="0"/>
              <a:t>: ο χαρακτήρας </a:t>
            </a:r>
            <a:r>
              <a:rPr lang="el-GR" b="1" dirty="0" smtClean="0"/>
              <a:t>και η συμπεριφορά</a:t>
            </a:r>
            <a:endParaRPr lang="el-GR" b="1" dirty="0"/>
          </a:p>
          <a:p>
            <a:pPr>
              <a:buNone/>
            </a:pPr>
            <a:r>
              <a:rPr lang="el-GR" dirty="0" smtClean="0"/>
              <a:t>•  </a:t>
            </a:r>
            <a:r>
              <a:rPr lang="el-GR" b="1" dirty="0" smtClean="0"/>
              <a:t>Λέξις</a:t>
            </a:r>
            <a:r>
              <a:rPr lang="el-GR" b="1" dirty="0"/>
              <a:t>: η γλώσσα </a:t>
            </a:r>
            <a:r>
              <a:rPr lang="el-GR" b="1" dirty="0" smtClean="0"/>
              <a:t>και </a:t>
            </a:r>
            <a:r>
              <a:rPr lang="el-GR" b="1" dirty="0"/>
              <a:t>το ύφος.</a:t>
            </a:r>
          </a:p>
          <a:p>
            <a:r>
              <a:rPr lang="el-GR" b="1" dirty="0" smtClean="0"/>
              <a:t>Διάνοια</a:t>
            </a:r>
            <a:r>
              <a:rPr lang="el-GR" b="1" dirty="0"/>
              <a:t>: οι </a:t>
            </a:r>
            <a:r>
              <a:rPr lang="el-GR" b="1" dirty="0" smtClean="0"/>
              <a:t>ιδέες</a:t>
            </a:r>
          </a:p>
          <a:p>
            <a:r>
              <a:rPr lang="el-GR" b="1" dirty="0" smtClean="0"/>
              <a:t>Μέλος</a:t>
            </a:r>
            <a:r>
              <a:rPr lang="el-GR" b="1" dirty="0"/>
              <a:t>: η μελωδία, η μουσική </a:t>
            </a:r>
            <a:r>
              <a:rPr lang="el-GR" b="1" dirty="0" smtClean="0"/>
              <a:t>επένδυση</a:t>
            </a:r>
          </a:p>
          <a:p>
            <a:r>
              <a:rPr lang="el-GR" b="1" dirty="0" err="1" smtClean="0"/>
              <a:t>Ὄψις</a:t>
            </a:r>
            <a:r>
              <a:rPr lang="el-GR" b="1" dirty="0" smtClean="0"/>
              <a:t>: σκηνογραφία, ενδυμασία, </a:t>
            </a:r>
            <a:r>
              <a:rPr lang="el-GR" b="1" dirty="0" err="1" smtClean="0"/>
              <a:t>προσωπεῖα</a:t>
            </a:r>
            <a:r>
              <a:rPr lang="el-GR" b="1" dirty="0" smtClean="0"/>
              <a:t>, κόθορνοι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Το δράμα προήλθε από τις θρησκευτικές τελετές, </a:t>
            </a:r>
            <a:r>
              <a:rPr lang="el-GR" dirty="0" err="1">
                <a:solidFill>
                  <a:srgbClr val="00B050"/>
                </a:solidFill>
              </a:rPr>
              <a:t>τὰ</a:t>
            </a:r>
            <a:r>
              <a:rPr lang="el-GR" dirty="0">
                <a:solidFill>
                  <a:srgbClr val="00B050"/>
                </a:solidFill>
              </a:rPr>
              <a:t> δρώμενα </a:t>
            </a:r>
            <a:r>
              <a:rPr lang="el-GR" dirty="0"/>
              <a:t>(= </a:t>
            </a:r>
            <a:r>
              <a:rPr lang="el-GR" dirty="0" smtClean="0"/>
              <a:t>ιερές συμβολικές </a:t>
            </a:r>
            <a:r>
              <a:rPr lang="el-GR" dirty="0"/>
              <a:t>πράξεις) και συνδέθηκε από την αρχή με τις </a:t>
            </a:r>
            <a:r>
              <a:rPr lang="el-GR" dirty="0" smtClean="0"/>
              <a:t>τελετουργικές γιορτές </a:t>
            </a:r>
            <a:r>
              <a:rPr lang="el-GR" dirty="0"/>
              <a:t>για τη γονιμότητα και τη βλάστηση που γίνονταν στην αρχαιότητα προς </a:t>
            </a:r>
            <a:r>
              <a:rPr lang="el-GR" dirty="0" smtClean="0"/>
              <a:t>τιμήν του </a:t>
            </a:r>
            <a:r>
              <a:rPr lang="el-GR" dirty="0"/>
              <a:t>θεού </a:t>
            </a:r>
            <a:r>
              <a:rPr lang="el-GR" dirty="0" smtClean="0">
                <a:solidFill>
                  <a:srgbClr val="FF0000"/>
                </a:solidFill>
              </a:rPr>
              <a:t>Διονύσου (θεού του οίνου και του γλεντιού)</a:t>
            </a:r>
            <a:r>
              <a:rPr lang="el-GR" dirty="0" smtClean="0"/>
              <a:t>. </a:t>
            </a:r>
            <a:r>
              <a:rPr lang="el-GR" dirty="0"/>
              <a:t>Ο Διόνυσος κατείχε κεντρική θέση στο αθηναϊκό </a:t>
            </a:r>
            <a:r>
              <a:rPr lang="el-GR" dirty="0" smtClean="0"/>
              <a:t>εορτολόγιο (οι γιορτές του ήταν πολύ δημοφιλείς στην Ελλάδα και κυρίως στην </a:t>
            </a:r>
            <a:r>
              <a:rPr lang="el-GR" dirty="0" smtClean="0">
                <a:solidFill>
                  <a:srgbClr val="FF0000"/>
                </a:solidFill>
              </a:rPr>
              <a:t>Αττική/Αθήνα-αγρότες</a:t>
            </a:r>
            <a:r>
              <a:rPr lang="el-GR" dirty="0" smtClean="0"/>
              <a:t>).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Χαρακτηριστικά των διονυσιακών γιορτών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το </a:t>
            </a:r>
            <a:r>
              <a:rPr lang="el-GR" dirty="0" smtClean="0">
                <a:solidFill>
                  <a:srgbClr val="FF0000"/>
                </a:solidFill>
              </a:rPr>
              <a:t>μιμητικό</a:t>
            </a:r>
            <a:r>
              <a:rPr lang="el-GR" dirty="0" smtClean="0"/>
              <a:t> στοιχείο </a:t>
            </a:r>
            <a:r>
              <a:rPr lang="el-GR" dirty="0"/>
              <a:t>στις κινήσεις και </a:t>
            </a:r>
            <a:r>
              <a:rPr lang="el-GR" dirty="0" smtClean="0"/>
              <a:t>στη φωνή </a:t>
            </a:r>
            <a:r>
              <a:rPr lang="el-GR" dirty="0"/>
              <a:t>των πιστών, για να εκφράσουν </a:t>
            </a:r>
            <a:r>
              <a:rPr lang="el-GR" dirty="0" smtClean="0"/>
              <a:t>συναισθηματικές καταστάσεις</a:t>
            </a:r>
            <a:endParaRPr lang="el-GR" dirty="0"/>
          </a:p>
          <a:p>
            <a:r>
              <a:rPr lang="el-GR" dirty="0" smtClean="0"/>
              <a:t>η </a:t>
            </a:r>
            <a:r>
              <a:rPr lang="el-GR" dirty="0">
                <a:solidFill>
                  <a:srgbClr val="FF0000"/>
                </a:solidFill>
              </a:rPr>
              <a:t>μεταμφίεση</a:t>
            </a:r>
            <a:r>
              <a:rPr lang="el-GR" dirty="0"/>
              <a:t> των </a:t>
            </a:r>
            <a:r>
              <a:rPr lang="el-GR" dirty="0" smtClean="0"/>
              <a:t>πιστών που λάμβαναν μέρος στις γιορτές</a:t>
            </a:r>
          </a:p>
          <a:p>
            <a:r>
              <a:rPr lang="el-GR" dirty="0" smtClean="0"/>
              <a:t>Και άλλα … (βλ. σελ. 66Β)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Το ιερό άσμα του Διονύσου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Ο </a:t>
            </a:r>
            <a:r>
              <a:rPr lang="el-GR" dirty="0">
                <a:solidFill>
                  <a:srgbClr val="FF0000"/>
                </a:solidFill>
              </a:rPr>
              <a:t>διθύραμβος</a:t>
            </a:r>
            <a:r>
              <a:rPr lang="el-GR" dirty="0"/>
              <a:t> ήταν </a:t>
            </a:r>
            <a:r>
              <a:rPr lang="el-GR" dirty="0" smtClean="0"/>
              <a:t>θρησκευτικό </a:t>
            </a:r>
            <a:r>
              <a:rPr lang="el-GR" dirty="0"/>
              <a:t>και λατρευτικό άσμα </a:t>
            </a:r>
            <a:r>
              <a:rPr lang="el-GR" dirty="0" smtClean="0"/>
              <a:t>που τραγουδούσε </a:t>
            </a:r>
            <a:r>
              <a:rPr lang="el-GR" dirty="0"/>
              <a:t>ο ιερός θίασος των πιστών </a:t>
            </a:r>
            <a:r>
              <a:rPr lang="el-GR" dirty="0" smtClean="0"/>
              <a:t>του Διονύσου</a:t>
            </a:r>
            <a:r>
              <a:rPr lang="el-GR" dirty="0"/>
              <a:t>, με συνοδεία αυλού, χορεύοντας </a:t>
            </a:r>
            <a:r>
              <a:rPr lang="el-GR" dirty="0" smtClean="0"/>
              <a:t>γύρω από </a:t>
            </a:r>
            <a:r>
              <a:rPr lang="el-GR" dirty="0"/>
              <a:t>το βωμό του θεού. </a:t>
            </a:r>
            <a:endParaRPr lang="el-GR" dirty="0" smtClean="0"/>
          </a:p>
          <a:p>
            <a:r>
              <a:rPr lang="el-GR" dirty="0" smtClean="0"/>
              <a:t>Ο </a:t>
            </a:r>
            <a:r>
              <a:rPr lang="el-GR" dirty="0"/>
              <a:t>ύμνος αυτός </a:t>
            </a:r>
            <a:r>
              <a:rPr lang="el-GR" dirty="0" smtClean="0"/>
              <a:t>είναι πολύ </a:t>
            </a:r>
            <a:r>
              <a:rPr lang="el-GR" dirty="0"/>
              <a:t>πιθανό ότι περιείχε επιπρόσθετα </a:t>
            </a:r>
            <a:r>
              <a:rPr lang="el-GR" dirty="0" smtClean="0"/>
              <a:t>μια αφήγηση </a:t>
            </a:r>
            <a:r>
              <a:rPr lang="el-GR" dirty="0"/>
              <a:t>σχετική με τη ζωή και τα </a:t>
            </a:r>
            <a:r>
              <a:rPr lang="el-GR" dirty="0" smtClean="0"/>
              <a:t>παθήματα του </a:t>
            </a:r>
            <a:r>
              <a:rPr lang="el-GR" dirty="0"/>
              <a:t>θεού. </a:t>
            </a:r>
            <a:endParaRPr lang="el-GR" dirty="0" smtClean="0"/>
          </a:p>
          <a:p>
            <a:r>
              <a:rPr lang="el-GR" dirty="0" smtClean="0"/>
              <a:t>Την </a:t>
            </a:r>
            <a:r>
              <a:rPr lang="el-GR" dirty="0"/>
              <a:t>απόδοση της αφήγησης </a:t>
            </a:r>
            <a:r>
              <a:rPr lang="el-GR" dirty="0" smtClean="0"/>
              <a:t>αναλάμβανε </a:t>
            </a:r>
            <a:r>
              <a:rPr lang="el-GR" dirty="0"/>
              <a:t>ο πρώτος των χορευτών, </a:t>
            </a:r>
            <a:r>
              <a:rPr lang="el-GR" i="1" dirty="0"/>
              <a:t>ο </a:t>
            </a:r>
            <a:r>
              <a:rPr lang="el-GR" b="1" i="1" dirty="0" err="1">
                <a:solidFill>
                  <a:srgbClr val="00B050"/>
                </a:solidFill>
              </a:rPr>
              <a:t>ἐξάρχων</a:t>
            </a:r>
            <a:r>
              <a:rPr lang="el-GR" dirty="0"/>
              <a:t>, </a:t>
            </a:r>
            <a:r>
              <a:rPr lang="el-GR" dirty="0" smtClean="0"/>
              <a:t>που έκανε </a:t>
            </a:r>
            <a:r>
              <a:rPr lang="el-GR" dirty="0"/>
              <a:t>την αρχή στο τραγούδι, ενώ Χορός 50 </a:t>
            </a:r>
            <a:r>
              <a:rPr lang="el-GR" dirty="0" smtClean="0"/>
              <a:t>χορευτών</a:t>
            </a:r>
            <a:r>
              <a:rPr lang="el-GR" dirty="0"/>
              <a:t>, μεταμφιεσμένων ίσως σε τράγους, </a:t>
            </a:r>
            <a:r>
              <a:rPr lang="el-GR" dirty="0" smtClean="0"/>
              <a:t>εκτελούσε </a:t>
            </a:r>
            <a:r>
              <a:rPr lang="el-GR" dirty="0"/>
              <a:t>κυκλικά (κύκλιοι χοροί) το διθύραμβο.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Η εξέλιξη του ιερού άσματος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/>
              <a:t>Στην εξέλιξη του </a:t>
            </a:r>
            <a:r>
              <a:rPr lang="el-GR" dirty="0" err="1"/>
              <a:t>διθύραμβου</a:t>
            </a:r>
            <a:r>
              <a:rPr lang="el-GR" dirty="0"/>
              <a:t> από τον αρχέγονο αυτοσχεδιασμό </a:t>
            </a:r>
            <a:r>
              <a:rPr lang="el-GR" dirty="0" smtClean="0"/>
              <a:t>σε έντεχνη </a:t>
            </a:r>
            <a:r>
              <a:rPr lang="el-GR" dirty="0"/>
              <a:t>μορφή συνέβαλε ένας σημαντικός ποιητής και μουσικός, </a:t>
            </a:r>
            <a:r>
              <a:rPr lang="el-GR" dirty="0" smtClean="0"/>
              <a:t>ο </a:t>
            </a:r>
            <a:r>
              <a:rPr lang="el-GR" dirty="0" smtClean="0">
                <a:solidFill>
                  <a:srgbClr val="FF0000"/>
                </a:solidFill>
              </a:rPr>
              <a:t>Αρίων</a:t>
            </a:r>
            <a:r>
              <a:rPr lang="el-GR" dirty="0"/>
              <a:t>, που καταγόταν από τη Μήθυμνα της Λέσβου (6ος αι. </a:t>
            </a:r>
            <a:r>
              <a:rPr lang="el-GR" dirty="0" err="1"/>
              <a:t>π.Χ</a:t>
            </a:r>
            <a:r>
              <a:rPr lang="el-GR" dirty="0" err="1" smtClean="0"/>
              <a:t>.</a:t>
            </a:r>
            <a:r>
              <a:rPr lang="el-GR" dirty="0" smtClean="0"/>
              <a:t>).</a:t>
            </a:r>
            <a:r>
              <a:rPr lang="el-GR" i="1" dirty="0"/>
              <a:t> </a:t>
            </a:r>
            <a:endParaRPr lang="el-GR" i="1" dirty="0" smtClean="0"/>
          </a:p>
          <a:p>
            <a:r>
              <a:rPr lang="el-GR" dirty="0" smtClean="0"/>
              <a:t>Ο </a:t>
            </a:r>
            <a:r>
              <a:rPr lang="el-GR" dirty="0"/>
              <a:t>Αρίων παρουσίασε τους χορευτές </a:t>
            </a:r>
            <a:r>
              <a:rPr lang="el-GR" dirty="0" smtClean="0"/>
              <a:t>μεταμφιεσμένους </a:t>
            </a:r>
            <a:r>
              <a:rPr lang="el-GR" dirty="0"/>
              <a:t>σε Σατύρους, δηλαδή </a:t>
            </a:r>
            <a:r>
              <a:rPr lang="el-GR" dirty="0" smtClean="0"/>
              <a:t>δαίμονες των δασών με </a:t>
            </a:r>
            <a:r>
              <a:rPr lang="el-GR" dirty="0"/>
              <a:t>χαρακτηριστικά τράγων, </a:t>
            </a:r>
            <a:r>
              <a:rPr lang="el-GR" dirty="0" smtClean="0"/>
              <a:t>οι οποίοι εντάχθηκαν </a:t>
            </a:r>
            <a:r>
              <a:rPr lang="el-GR" dirty="0"/>
              <a:t>στη λατρεία του Διονύσου και αποτέλεσαν μόνιμη ομάδα </a:t>
            </a:r>
            <a:r>
              <a:rPr lang="el-GR" dirty="0" smtClean="0"/>
              <a:t>που ακολουθούσε </a:t>
            </a:r>
            <a:r>
              <a:rPr lang="el-GR" dirty="0"/>
              <a:t>παντού το θεό. </a:t>
            </a:r>
            <a:endParaRPr lang="el-GR" dirty="0" smtClean="0"/>
          </a:p>
          <a:p>
            <a:r>
              <a:rPr lang="el-GR" dirty="0" smtClean="0"/>
              <a:t>Οι </a:t>
            </a:r>
            <a:r>
              <a:rPr lang="el-GR" dirty="0"/>
              <a:t>τραγόμορφοι αυτοί τραγουδιστές ονομάζονταν </a:t>
            </a:r>
            <a:r>
              <a:rPr lang="el-GR" dirty="0" err="1" smtClean="0"/>
              <a:t>τραγῳδοί</a:t>
            </a:r>
            <a:r>
              <a:rPr lang="el-GR" dirty="0" smtClean="0"/>
              <a:t> </a:t>
            </a:r>
            <a:r>
              <a:rPr lang="el-GR" dirty="0"/>
              <a:t>(&lt; τράγων </a:t>
            </a:r>
            <a:r>
              <a:rPr lang="el-GR" dirty="0" err="1" smtClean="0"/>
              <a:t>ᾠδή=</a:t>
            </a:r>
            <a:r>
              <a:rPr lang="el-GR" dirty="0" err="1" smtClean="0">
                <a:solidFill>
                  <a:srgbClr val="FF0000"/>
                </a:solidFill>
              </a:rPr>
              <a:t>τραγῳδία</a:t>
            </a:r>
            <a:r>
              <a:rPr lang="el-GR" dirty="0" smtClean="0"/>
              <a:t>, </a:t>
            </a:r>
            <a:r>
              <a:rPr lang="el-GR" dirty="0"/>
              <a:t>δηλαδή άσμα Χορού που είναι μεταμφιεσμένος σε Σατύρους).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1027" name="Picture 3" descr="C:\Users\Antonis\Documents\douris-17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7257" y="2249488"/>
            <a:ext cx="6589486" cy="43243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 smtClean="0"/>
              <a:t>Το πέρασμα από τον </a:t>
            </a:r>
            <a:r>
              <a:rPr lang="el-GR" i="1" dirty="0" smtClean="0"/>
              <a:t>διθύραμβο</a:t>
            </a:r>
            <a:r>
              <a:rPr lang="el-GR" dirty="0" smtClean="0"/>
              <a:t> στην </a:t>
            </a:r>
            <a:r>
              <a:rPr lang="el-GR" i="1" dirty="0" smtClean="0"/>
              <a:t>τραγωδία</a:t>
            </a:r>
            <a:endParaRPr lang="el-GR" i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Στα </a:t>
            </a:r>
            <a:r>
              <a:rPr lang="el-GR" dirty="0"/>
              <a:t>μέσα του </a:t>
            </a:r>
            <a:r>
              <a:rPr lang="el-GR" dirty="0" smtClean="0"/>
              <a:t>6</a:t>
            </a:r>
            <a:r>
              <a:rPr lang="el-GR" baseline="30000" dirty="0" smtClean="0"/>
              <a:t>ου</a:t>
            </a:r>
            <a:r>
              <a:rPr lang="el-GR" dirty="0" smtClean="0"/>
              <a:t> αι</a:t>
            </a:r>
            <a:r>
              <a:rPr lang="el-GR" dirty="0"/>
              <a:t>. </a:t>
            </a:r>
            <a:r>
              <a:rPr lang="el-GR" dirty="0" err="1"/>
              <a:t>π.Χ.</a:t>
            </a:r>
            <a:r>
              <a:rPr lang="el-GR" dirty="0"/>
              <a:t>, ο ποιητής </a:t>
            </a:r>
            <a:r>
              <a:rPr lang="el-GR" dirty="0" smtClean="0"/>
              <a:t> διθυράμβων </a:t>
            </a:r>
            <a:r>
              <a:rPr lang="el-GR" dirty="0" smtClean="0">
                <a:solidFill>
                  <a:srgbClr val="FF0000"/>
                </a:solidFill>
              </a:rPr>
              <a:t>Θέσπης</a:t>
            </a:r>
            <a:r>
              <a:rPr lang="el-GR" dirty="0" smtClean="0"/>
              <a:t> </a:t>
            </a:r>
            <a:r>
              <a:rPr lang="el-GR" dirty="0"/>
              <a:t>από την </a:t>
            </a:r>
            <a:r>
              <a:rPr lang="el-GR" dirty="0" smtClean="0"/>
              <a:t>Ικαρία (σημ</a:t>
            </a:r>
            <a:r>
              <a:rPr lang="el-GR" dirty="0"/>
              <a:t>. Διόνυσο</a:t>
            </a:r>
            <a:r>
              <a:rPr lang="el-GR" dirty="0" smtClean="0"/>
              <a:t>) Αττικής, </a:t>
            </a:r>
            <a:r>
              <a:rPr lang="el-GR" dirty="0"/>
              <a:t>στάθηκε απέναντι από </a:t>
            </a:r>
            <a:r>
              <a:rPr lang="el-GR" dirty="0" smtClean="0"/>
              <a:t>το Χορό </a:t>
            </a:r>
            <a:r>
              <a:rPr lang="el-GR" dirty="0"/>
              <a:t>και συνδιαλέχθηκε με στίχους, δηλαδή αντί να τραγουδήσει μια ιστορία </a:t>
            </a:r>
            <a:r>
              <a:rPr lang="el-GR" dirty="0" smtClean="0"/>
              <a:t>άρχισε να </a:t>
            </a:r>
            <a:r>
              <a:rPr lang="el-GR" dirty="0"/>
              <a:t>την αφηγείται. </a:t>
            </a:r>
            <a:endParaRPr lang="el-GR" dirty="0" smtClean="0"/>
          </a:p>
          <a:p>
            <a:r>
              <a:rPr lang="el-GR" dirty="0" smtClean="0"/>
              <a:t>Στη </a:t>
            </a:r>
            <a:r>
              <a:rPr lang="el-GR" dirty="0"/>
              <a:t>θέση του </a:t>
            </a:r>
            <a:r>
              <a:rPr lang="el-GR" dirty="0" err="1"/>
              <a:t>ἐξάρχοντος</a:t>
            </a:r>
            <a:r>
              <a:rPr lang="el-GR" dirty="0"/>
              <a:t> ο Θέσπης εισήγαγε άλλο πρόσωπο, </a:t>
            </a:r>
            <a:r>
              <a:rPr lang="el-GR" dirty="0" smtClean="0"/>
              <a:t>εκτός Χορού</a:t>
            </a:r>
            <a:r>
              <a:rPr lang="el-GR" dirty="0"/>
              <a:t>, τον </a:t>
            </a:r>
            <a:r>
              <a:rPr lang="el-GR" dirty="0" smtClean="0">
                <a:solidFill>
                  <a:srgbClr val="FF0000"/>
                </a:solidFill>
              </a:rPr>
              <a:t>υποκριτή</a:t>
            </a:r>
            <a:r>
              <a:rPr lang="el-GR" dirty="0" smtClean="0"/>
              <a:t> </a:t>
            </a:r>
            <a:r>
              <a:rPr lang="el-GR" dirty="0"/>
              <a:t>(</a:t>
            </a:r>
            <a:r>
              <a:rPr lang="el-GR" dirty="0" err="1"/>
              <a:t>ὑποκρίνομαι</a:t>
            </a:r>
            <a:r>
              <a:rPr lang="el-GR" dirty="0"/>
              <a:t> = </a:t>
            </a:r>
            <a:r>
              <a:rPr lang="el-GR" dirty="0" err="1"/>
              <a:t>ἀποκρίνομαι</a:t>
            </a:r>
            <a:r>
              <a:rPr lang="el-GR" dirty="0"/>
              <a:t>) </a:t>
            </a:r>
            <a:r>
              <a:rPr lang="el-GR" dirty="0">
                <a:solidFill>
                  <a:srgbClr val="FF0000"/>
                </a:solidFill>
              </a:rPr>
              <a:t>ηθοποιό</a:t>
            </a:r>
            <a:r>
              <a:rPr lang="el-GR" dirty="0"/>
              <a:t>, ο οποίος έκανε </a:t>
            </a:r>
            <a:r>
              <a:rPr lang="el-GR" dirty="0" smtClean="0"/>
              <a:t>διάλογο με </a:t>
            </a:r>
            <a:r>
              <a:rPr lang="el-GR" dirty="0"/>
              <a:t>το Χορό, συνδυάζοντας το επικό στοιχείο (λόγος) με το αντίστοιχο λυρικό (</a:t>
            </a:r>
            <a:r>
              <a:rPr lang="el-GR" dirty="0" smtClean="0"/>
              <a:t>μουσική) </a:t>
            </a:r>
          </a:p>
          <a:p>
            <a:r>
              <a:rPr lang="el-GR" dirty="0" smtClean="0"/>
              <a:t>συνέπεια </a:t>
            </a:r>
            <a:r>
              <a:rPr lang="el-GR" dirty="0"/>
              <a:t>αυτής της καινοτομίας ήταν η γέννηση της τραγωδίας στην </a:t>
            </a:r>
            <a:r>
              <a:rPr lang="el-GR" dirty="0" smtClean="0"/>
              <a:t>Αττική. Η </a:t>
            </a:r>
            <a:r>
              <a:rPr lang="el-GR" dirty="0"/>
              <a:t>πρώτη </a:t>
            </a:r>
            <a:r>
              <a:rPr lang="el-GR" dirty="0" smtClean="0"/>
              <a:t>επίσημη </a:t>
            </a:r>
            <a:r>
              <a:rPr lang="el-GR" dirty="0" smtClean="0">
                <a:solidFill>
                  <a:srgbClr val="FF0000"/>
                </a:solidFill>
              </a:rPr>
              <a:t>«διδασκαλία» </a:t>
            </a:r>
            <a:r>
              <a:rPr lang="el-GR" dirty="0">
                <a:solidFill>
                  <a:srgbClr val="FF0000"/>
                </a:solidFill>
              </a:rPr>
              <a:t>(παράσταση) </a:t>
            </a:r>
            <a:r>
              <a:rPr lang="el-GR" dirty="0"/>
              <a:t>τραγωδίας έγινε από το Θέσπη </a:t>
            </a:r>
            <a:r>
              <a:rPr lang="el-GR" dirty="0" smtClean="0"/>
              <a:t>το </a:t>
            </a:r>
            <a:r>
              <a:rPr lang="el-GR" dirty="0" smtClean="0">
                <a:solidFill>
                  <a:srgbClr val="FF0000"/>
                </a:solidFill>
              </a:rPr>
              <a:t>534 </a:t>
            </a:r>
            <a:r>
              <a:rPr lang="el-GR" dirty="0" err="1">
                <a:solidFill>
                  <a:srgbClr val="FF0000"/>
                </a:solidFill>
              </a:rPr>
              <a:t>π.Χ.</a:t>
            </a:r>
            <a:r>
              <a:rPr lang="el-GR" dirty="0">
                <a:solidFill>
                  <a:srgbClr val="FF0000"/>
                </a:solidFill>
              </a:rPr>
              <a:t>, στα Μεγάλα Διονύσια</a:t>
            </a:r>
            <a:r>
              <a:rPr lang="el-GR" dirty="0"/>
              <a:t>. </a:t>
            </a:r>
            <a:endParaRPr lang="el-GR" dirty="0" smtClean="0"/>
          </a:p>
          <a:p>
            <a:r>
              <a:rPr lang="el-GR" dirty="0" smtClean="0"/>
              <a:t>Ήταν </a:t>
            </a:r>
            <a:r>
              <a:rPr lang="el-GR" dirty="0"/>
              <a:t>η εποχή που την Αθήνα κυβερνούσε ο </a:t>
            </a:r>
            <a:r>
              <a:rPr lang="el-GR" dirty="0" smtClean="0"/>
              <a:t>τύραννος Πεισίστρατος</a:t>
            </a:r>
            <a:r>
              <a:rPr lang="el-GR" dirty="0"/>
              <a:t>, ο οποίος ασκώντας φιλολαϊκή πολιτική ενίσχυσε τη λατρεία του </a:t>
            </a:r>
            <a:r>
              <a:rPr lang="el-GR" dirty="0" smtClean="0"/>
              <a:t>θεού Διονύσου</a:t>
            </a:r>
            <a:r>
              <a:rPr lang="el-GR" dirty="0"/>
              <a:t>, καθιέρωσε </a:t>
            </a:r>
            <a:r>
              <a:rPr lang="el-GR" dirty="0" smtClean="0"/>
              <a:t>τα  «Μεγάλα </a:t>
            </a:r>
            <a:r>
              <a:rPr lang="el-GR" dirty="0"/>
              <a:t>ἢ </a:t>
            </a:r>
            <a:r>
              <a:rPr lang="el-GR" dirty="0" err="1"/>
              <a:t>ἐν</a:t>
            </a:r>
            <a:r>
              <a:rPr lang="el-GR" dirty="0"/>
              <a:t> </a:t>
            </a:r>
            <a:r>
              <a:rPr lang="el-GR" dirty="0" err="1"/>
              <a:t>ἄστει</a:t>
            </a:r>
            <a:r>
              <a:rPr lang="el-GR" dirty="0"/>
              <a:t> </a:t>
            </a:r>
            <a:r>
              <a:rPr lang="el-GR" dirty="0" smtClean="0"/>
              <a:t>Διονύσια» </a:t>
            </a:r>
            <a:r>
              <a:rPr lang="el-GR" dirty="0"/>
              <a:t>και </a:t>
            </a:r>
            <a:r>
              <a:rPr lang="el-GR" dirty="0">
                <a:solidFill>
                  <a:srgbClr val="00B050"/>
                </a:solidFill>
              </a:rPr>
              <a:t>η τραγωδία εντάχθηκε </a:t>
            </a:r>
            <a:r>
              <a:rPr lang="el-GR" dirty="0" smtClean="0">
                <a:solidFill>
                  <a:srgbClr val="00B050"/>
                </a:solidFill>
              </a:rPr>
              <a:t>στο επίσημο </a:t>
            </a:r>
            <a:r>
              <a:rPr lang="el-GR" dirty="0">
                <a:solidFill>
                  <a:srgbClr val="00B050"/>
                </a:solidFill>
              </a:rPr>
              <a:t>πλαίσιο της διονυσιακής γιορτής</a:t>
            </a:r>
            <a:r>
              <a:rPr lang="el-GR" dirty="0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Οι αιτίες για τη </a:t>
            </a:r>
            <a:r>
              <a:rPr lang="el-GR" dirty="0" err="1" smtClean="0"/>
              <a:t>δημοφιλία</a:t>
            </a:r>
            <a:r>
              <a:rPr lang="el-GR" dirty="0" smtClean="0"/>
              <a:t> της τραγωδίας στην Αττική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Παράδοση μιμικών τελετών </a:t>
            </a:r>
          </a:p>
          <a:p>
            <a:r>
              <a:rPr lang="el-GR" dirty="0" smtClean="0"/>
              <a:t>κλιματολογικές </a:t>
            </a:r>
            <a:r>
              <a:rPr lang="el-GR" dirty="0" err="1" smtClean="0"/>
              <a:t>συνθήκες→ανάπτυξη</a:t>
            </a:r>
            <a:r>
              <a:rPr lang="el-GR" dirty="0" smtClean="0"/>
              <a:t> </a:t>
            </a:r>
            <a:r>
              <a:rPr lang="el-GR" dirty="0" err="1" smtClean="0"/>
              <a:t>αμπελουργίας</a:t>
            </a:r>
            <a:r>
              <a:rPr lang="el-GR" dirty="0" err="1" smtClean="0"/>
              <a:t>→οινοπαραγωγή</a:t>
            </a:r>
            <a:endParaRPr lang="el-GR" dirty="0" smtClean="0"/>
          </a:p>
          <a:p>
            <a:r>
              <a:rPr lang="el-GR" dirty="0" smtClean="0"/>
              <a:t>Κοινωνικές </a:t>
            </a:r>
            <a:r>
              <a:rPr lang="el-GR" dirty="0" err="1" smtClean="0"/>
              <a:t>εξελίξεις</a:t>
            </a:r>
            <a:r>
              <a:rPr lang="el-GR" dirty="0" err="1" smtClean="0"/>
              <a:t>→ταξικές</a:t>
            </a:r>
            <a:r>
              <a:rPr lang="el-GR" dirty="0" smtClean="0"/>
              <a:t> </a:t>
            </a:r>
            <a:r>
              <a:rPr lang="el-GR" dirty="0" err="1" smtClean="0"/>
              <a:t>συγκρούσεις→δημοκρατία</a:t>
            </a:r>
            <a:endParaRPr lang="el-GR" dirty="0" smtClean="0"/>
          </a:p>
          <a:p>
            <a:r>
              <a:rPr lang="el-GR" i="1" dirty="0" smtClean="0">
                <a:solidFill>
                  <a:srgbClr val="00B0F0"/>
                </a:solidFill>
              </a:rPr>
              <a:t>Η τραγωδία εισήγαγε το στοιχείο του διαλόγου στην αναπαράσταση περιπετειών, διευκόλυνε δηλαδή την αντιπαράθεση προσώπων και ιδεών</a:t>
            </a:r>
            <a:endParaRPr lang="el-GR" i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Αστικό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121</TotalTime>
  <Words>1620</Words>
  <Application>Microsoft Office PowerPoint</Application>
  <PresentationFormat>Προβολή στην οθόνη (4:3)</PresentationFormat>
  <Paragraphs>91</Paragraphs>
  <Slides>27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27</vt:i4>
      </vt:variant>
    </vt:vector>
  </HeadingPairs>
  <TitlesOfParts>
    <vt:vector size="28" baseType="lpstr">
      <vt:lpstr>Αστικό</vt:lpstr>
      <vt:lpstr>ΕΙΣΑΓΩΓΗ ΣΤΗ ΔΡΑΜΑΤΙΚΗ ΠΟΙΗΣΗ</vt:lpstr>
      <vt:lpstr>Διαφάνεια 2</vt:lpstr>
      <vt:lpstr>Διαφάνεια 3</vt:lpstr>
      <vt:lpstr>Χαρακτηριστικά των διονυσιακών γιορτών</vt:lpstr>
      <vt:lpstr>Το ιερό άσμα του Διονύσου</vt:lpstr>
      <vt:lpstr>Η εξέλιξη του ιερού άσματος</vt:lpstr>
      <vt:lpstr>Διαφάνεια 7</vt:lpstr>
      <vt:lpstr>Το πέρασμα από τον διθύραμβο στην τραγωδία</vt:lpstr>
      <vt:lpstr>Οι αιτίες για τη δημοφιλία της τραγωδίας στην Αττική</vt:lpstr>
      <vt:lpstr>Ο αρχικός χαρακτήρας της τραγωδίας</vt:lpstr>
      <vt:lpstr>Ιδέες </vt:lpstr>
      <vt:lpstr>Ιδέες 2</vt:lpstr>
      <vt:lpstr>τριαδικό σχήμα</vt:lpstr>
      <vt:lpstr>Η τιμωρία του Σισύφου</vt:lpstr>
      <vt:lpstr>Η ακμή της τραγωδίας</vt:lpstr>
      <vt:lpstr>Διδαδικασία ΔΑ</vt:lpstr>
      <vt:lpstr>Διαφάνεια 17</vt:lpstr>
      <vt:lpstr>Εικόνα από αρχαία παράσταση</vt:lpstr>
      <vt:lpstr>Το κτήριο των παραστάσεων</vt:lpstr>
      <vt:lpstr>Διαφάνεια 20</vt:lpstr>
      <vt:lpstr>Έφεσος </vt:lpstr>
      <vt:lpstr>Οι συντελεστές της παράστασης</vt:lpstr>
      <vt:lpstr>Ορισμός της τραγωδίας</vt:lpstr>
      <vt:lpstr>Μετάφραση </vt:lpstr>
      <vt:lpstr>Μέρη της τραγωδίας</vt:lpstr>
      <vt:lpstr>Διαφάνεια 26</vt:lpstr>
      <vt:lpstr>Διαφάνεια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ΕΙΣΑΓΩΓΗ ΣΤΗ ΔΡΑΜΑΤΙΚΗ ΠΟΙΗΣΗ</dc:title>
  <dc:creator>Antonis</dc:creator>
  <cp:lastModifiedBy>Antonis</cp:lastModifiedBy>
  <cp:revision>51</cp:revision>
  <dcterms:created xsi:type="dcterms:W3CDTF">2020-09-20T12:13:41Z</dcterms:created>
  <dcterms:modified xsi:type="dcterms:W3CDTF">2020-09-20T14:15:35Z</dcterms:modified>
</cp:coreProperties>
</file>