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314" y="1122362"/>
            <a:ext cx="9366070" cy="4638357"/>
          </a:xfrm>
        </p:spPr>
        <p:txBody>
          <a:bodyPr>
            <a:normAutofit/>
          </a:bodyPr>
          <a:lstStyle/>
          <a:p>
            <a:r>
              <a:rPr lang="el-GR" dirty="0" smtClean="0"/>
              <a:t>ΚΑΠΝΙΣΜΑ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ΑΛΚΟΟΚ ΚΑΙ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ΣΕΞΟΥΑΛΙΚΑ ΜΕΤΑΔΙΔΟΜΕΝΑ ΝΟΣΗΜΑΤΑ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23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56"/>
            <a:ext cx="6113417" cy="398513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17" y="3174822"/>
            <a:ext cx="6078584" cy="36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95325"/>
            <a:ext cx="116205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9025"/>
          </a:xfrm>
        </p:spPr>
        <p:txBody>
          <a:bodyPr/>
          <a:lstStyle/>
          <a:p>
            <a:r>
              <a:rPr lang="el-GR" dirty="0" smtClean="0"/>
              <a:t>ΑΛΚΟΟΛ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567542"/>
            <a:ext cx="9905999" cy="5747657"/>
          </a:xfrm>
        </p:spPr>
        <p:txBody>
          <a:bodyPr>
            <a:normAutofit fontScale="40000" lnSpcReduction="20000"/>
          </a:bodyPr>
          <a:lstStyle/>
          <a:p>
            <a:r>
              <a:rPr lang="el-GR" sz="4800" dirty="0" smtClean="0"/>
              <a:t>Πίνουμε αλκοόλ</a:t>
            </a:r>
            <a:r>
              <a:rPr lang="el-GR" sz="4800" dirty="0" smtClean="0">
                <a:sym typeface="Wingdings" panose="05000000000000000000" pitchFamily="2" charset="2"/>
              </a:rPr>
              <a:t> η αιθανόλη </a:t>
            </a:r>
            <a:r>
              <a:rPr lang="el-GR" sz="4800" dirty="0" err="1" smtClean="0">
                <a:sym typeface="Wingdings" panose="05000000000000000000" pitchFamily="2" charset="2"/>
              </a:rPr>
              <a:t>απορροφάται</a:t>
            </a:r>
            <a:r>
              <a:rPr lang="el-GR" sz="4800" dirty="0" smtClean="0">
                <a:sym typeface="Wingdings" panose="05000000000000000000" pitchFamily="2" charset="2"/>
              </a:rPr>
              <a:t> από το λεπτό έντερο και περνά στην αιματική κυκλοφορία διασπάται σταδιακά στο ήπαρ μας</a:t>
            </a:r>
          </a:p>
          <a:p>
            <a:endParaRPr lang="el-GR" sz="4800" dirty="0" smtClean="0">
              <a:sym typeface="Wingdings" panose="05000000000000000000" pitchFamily="2" charset="2"/>
            </a:endParaRPr>
          </a:p>
          <a:p>
            <a:r>
              <a:rPr lang="el-GR" sz="4800" dirty="0">
                <a:solidFill>
                  <a:srgbClr val="FF0000"/>
                </a:solidFill>
              </a:rPr>
              <a:t>1 ποτήρι αλκοόλ χρειάζεται 3 ώρες για να οξειδωθεί από τον οργανισμό μας</a:t>
            </a:r>
            <a:r>
              <a:rPr lang="el-GR" sz="4800" dirty="0" smtClean="0">
                <a:solidFill>
                  <a:srgbClr val="FF0000"/>
                </a:solidFill>
              </a:rPr>
              <a:t>!</a:t>
            </a:r>
          </a:p>
          <a:p>
            <a:endParaRPr lang="el-GR" sz="4800" dirty="0"/>
          </a:p>
          <a:p>
            <a:r>
              <a:rPr lang="el-GR" sz="4800" dirty="0" smtClean="0"/>
              <a:t>Όσο περισσότερη περιεκτικότητα σε αλκοόλ έχει ένα ποτό τόσο πιο γρήγορα </a:t>
            </a:r>
            <a:r>
              <a:rPr lang="el-GR" sz="4800" dirty="0" err="1" smtClean="0"/>
              <a:t>απορροφάται</a:t>
            </a:r>
            <a:r>
              <a:rPr lang="el-GR" sz="4800" dirty="0" smtClean="0"/>
              <a:t> η αιθανόλη άρα μεθάμε πιο γρήγορα!</a:t>
            </a:r>
          </a:p>
          <a:p>
            <a:pPr marL="0" indent="0">
              <a:buNone/>
            </a:pPr>
            <a:endParaRPr lang="el-GR" sz="4800" dirty="0" smtClean="0"/>
          </a:p>
          <a:p>
            <a:r>
              <a:rPr lang="el-GR" sz="4800" dirty="0" smtClean="0">
                <a:solidFill>
                  <a:srgbClr val="FF0000"/>
                </a:solidFill>
              </a:rPr>
              <a:t>Το ανθρακικό επιταχύνει την απορρόφηση αιθανόλης!</a:t>
            </a:r>
          </a:p>
          <a:p>
            <a:endParaRPr lang="el-GR" sz="4800" dirty="0"/>
          </a:p>
          <a:p>
            <a:r>
              <a:rPr lang="el-GR" sz="4800" dirty="0" smtClean="0"/>
              <a:t>Η τροφή λειτουργεί ως σφουγγάρι και μειώνει την απορρόφηση αλκοόλ!</a:t>
            </a:r>
          </a:p>
          <a:p>
            <a:endParaRPr lang="el-GR" sz="4800" dirty="0">
              <a:solidFill>
                <a:srgbClr val="FF0000"/>
              </a:solidFill>
            </a:endParaRPr>
          </a:p>
          <a:p>
            <a:r>
              <a:rPr lang="el-GR" sz="4800" dirty="0" smtClean="0"/>
              <a:t>Αλκοολισμός</a:t>
            </a:r>
            <a:r>
              <a:rPr lang="en-US" sz="4800" dirty="0" smtClean="0"/>
              <a:t>: </a:t>
            </a:r>
            <a:r>
              <a:rPr lang="el-GR" sz="4800" dirty="0" smtClean="0"/>
              <a:t>εξάρτηση από το αλκοόλ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0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7585"/>
          </a:xfrm>
        </p:spPr>
        <p:txBody>
          <a:bodyPr/>
          <a:lstStyle/>
          <a:p>
            <a:r>
              <a:rPr lang="el-GR" dirty="0" smtClean="0"/>
              <a:t>ΕΠΙΠΤΩΣΕΙΣ ΤΟΥ ΑΛΚΟΟΛΙΣΜΟΥ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658984"/>
            <a:ext cx="9905999" cy="519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1)ΚΙΡΡΩΣΗ ΤΟΥ ΗΠΑΤΟΣ </a:t>
            </a:r>
            <a:r>
              <a:rPr lang="el-GR" dirty="0" smtClean="0">
                <a:sym typeface="Wingdings" panose="05000000000000000000" pitchFamily="2" charset="2"/>
              </a:rPr>
              <a:t>ΗΠΑΤΟΚΥΤΤΑΡΙΚΟ ΚΑΡΚΙΝΩΜΑ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2)ΕΓΚΕΦΑΛΙΚΟ ΕΠΕΙΣΟΔΙΟ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3)ΝΕΥΡΟΕΚΦΥΛΙΣΤΙΚΑ ΝΟΣΗΜΑΤΑ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4)ΔΙΑΤΑΡΑΧΕΣ ΣΥΜΠΕΡΙΦΟΡΑΣ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ΚΑΙ ΕΠΙΘΕΤΙΚΟΤΗΤΑ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5)ΑΓΧΟΣ ΚΑΙ ΚΑΤΑΘΛΙΨΗ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6)ΑΛΚΟΟΛΙΚΗ ΤΡΕΛΑ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/>
              <a:t>Τα τυπικά συμπτώματα είναι </a:t>
            </a:r>
            <a:r>
              <a:rPr lang="el-GR" dirty="0">
                <a:solidFill>
                  <a:srgbClr val="FF0000"/>
                </a:solidFill>
              </a:rPr>
              <a:t>αδυναμία, αυξημένη εφίδρωση, αυξημένη πίεση, αϋπνία, ανάπτυξη διάφορων φόβων</a:t>
            </a:r>
            <a:r>
              <a:rPr lang="el-GR" dirty="0"/>
              <a:t>, ακόμα και επιθετική συμπεριφορά.</a:t>
            </a:r>
            <a:endParaRPr lang="el-G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12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2271"/>
          </a:xfrm>
        </p:spPr>
        <p:txBody>
          <a:bodyPr/>
          <a:lstStyle/>
          <a:p>
            <a:r>
              <a:rPr lang="el-GR" dirty="0"/>
              <a:t>ΕΠΙΠΤΩΣΕΙΣ ΤΟΥ ΑΛΚΟΟΛΙΣΜΟΥ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410788"/>
            <a:ext cx="9905999" cy="5447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7)ΑΛΚΟΟΛΟΥΧΑ ΕΠΙΛΗΨΙΑ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Εκδηλώνεται </a:t>
            </a:r>
            <a:r>
              <a:rPr lang="el-GR" dirty="0"/>
              <a:t>με </a:t>
            </a:r>
            <a:r>
              <a:rPr lang="el-GR" dirty="0">
                <a:solidFill>
                  <a:srgbClr val="FF0000"/>
                </a:solidFill>
              </a:rPr>
              <a:t>απώλεια συνείδησης</a:t>
            </a:r>
            <a:r>
              <a:rPr lang="el-GR" dirty="0"/>
              <a:t>, η οποία οδηγεί σε </a:t>
            </a:r>
            <a:r>
              <a:rPr lang="el-GR" dirty="0">
                <a:solidFill>
                  <a:srgbClr val="FF0000"/>
                </a:solidFill>
              </a:rPr>
              <a:t>πτώση</a:t>
            </a:r>
            <a:r>
              <a:rPr lang="el-GR" dirty="0"/>
              <a:t>. Έπειτα εμφανίζεται η </a:t>
            </a:r>
            <a:r>
              <a:rPr lang="el-GR" dirty="0" smtClean="0">
                <a:solidFill>
                  <a:srgbClr val="FF0000"/>
                </a:solidFill>
              </a:rPr>
              <a:t>ακαμψία</a:t>
            </a:r>
            <a:r>
              <a:rPr lang="el-GR" dirty="0" smtClean="0"/>
              <a:t> </a:t>
            </a:r>
            <a:r>
              <a:rPr lang="el-GR" dirty="0"/>
              <a:t>ολόκληρου του οργανισμού, ακολουθεί η </a:t>
            </a:r>
            <a:r>
              <a:rPr lang="el-GR" dirty="0">
                <a:solidFill>
                  <a:srgbClr val="FF0000"/>
                </a:solidFill>
              </a:rPr>
              <a:t>σύσπαση των μυών</a:t>
            </a:r>
            <a:r>
              <a:rPr lang="el-GR" dirty="0"/>
              <a:t> και η </a:t>
            </a:r>
            <a:r>
              <a:rPr lang="el-GR" dirty="0">
                <a:solidFill>
                  <a:srgbClr val="FF0000"/>
                </a:solidFill>
              </a:rPr>
              <a:t>εμφάνιση αφρού </a:t>
            </a:r>
            <a:r>
              <a:rPr lang="el-GR" dirty="0"/>
              <a:t>στο στόμα. Μετά την κρίση το άτομο αισθάνεται </a:t>
            </a:r>
            <a:r>
              <a:rPr lang="el-GR" dirty="0" smtClean="0">
                <a:solidFill>
                  <a:srgbClr val="FF0000"/>
                </a:solidFill>
              </a:rPr>
              <a:t>υπνηλία </a:t>
            </a:r>
            <a:r>
              <a:rPr lang="el-GR" dirty="0"/>
              <a:t>και </a:t>
            </a:r>
            <a:r>
              <a:rPr lang="el-GR" dirty="0">
                <a:solidFill>
                  <a:srgbClr val="FF0000"/>
                </a:solidFill>
              </a:rPr>
              <a:t>αποπροσανατολισμό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8)ΑΝΟΙΑ</a:t>
            </a:r>
            <a:r>
              <a:rPr lang="en-US" dirty="0" smtClean="0"/>
              <a:t>:</a:t>
            </a:r>
            <a:endParaRPr lang="el-GR" dirty="0"/>
          </a:p>
          <a:p>
            <a:r>
              <a:rPr lang="el-GR" dirty="0" smtClean="0"/>
              <a:t>Μπορεί να εμφανιστεί </a:t>
            </a:r>
            <a:r>
              <a:rPr lang="el-GR" dirty="0" smtClean="0">
                <a:solidFill>
                  <a:srgbClr val="FF0000"/>
                </a:solidFill>
              </a:rPr>
              <a:t>ήδη από την ηλικία των 30 ετών </a:t>
            </a:r>
            <a:r>
              <a:rPr lang="el-GR" dirty="0" smtClean="0"/>
              <a:t>και εκδηλώνεται με απώλεια μνήμης και αδυναμία έκφρασης.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9)ΑΠΩΛΕΙΑ ΤΗΣ ΖΩΗΣ ΣΕ ΠΕΡΙΠΤΩΣΗ ΟΔΗΓΗΣΗΣ ΣΕ ΚΑΤΑΣΤΑΣΗ ΜΕΘΗΣ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01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8" y="7078"/>
            <a:ext cx="7000216" cy="68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τί το αλκοόλ επηρεάζει διαφορετικά τις γυναίκες και τους άνδρες -  HealthyLiving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901337"/>
            <a:ext cx="11694266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7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209006"/>
            <a:ext cx="9905998" cy="1149531"/>
          </a:xfrm>
        </p:spPr>
        <p:txBody>
          <a:bodyPr/>
          <a:lstStyle/>
          <a:p>
            <a:r>
              <a:rPr lang="el-GR" dirty="0" smtClean="0"/>
              <a:t>ΣΕΞΟΥΑΛΙΚΑ ΜΕΤΑΔΙΔΟΜΕΝΑ ΝΟΣΗΜΑΤΑ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162594"/>
            <a:ext cx="10079582" cy="53165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Οφείλονται σε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FF0000"/>
                </a:solidFill>
              </a:rPr>
              <a:t>Ιούς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HIV</a:t>
            </a:r>
            <a:r>
              <a:rPr lang="el-GR" dirty="0" smtClean="0"/>
              <a:t> (</a:t>
            </a:r>
            <a:r>
              <a:rPr lang="el-GR" dirty="0" smtClean="0">
                <a:sym typeface="Wingdings" panose="05000000000000000000" pitchFamily="2" charset="2"/>
              </a:rPr>
              <a:t>ιός ανθρώπινης επίκτητης </a:t>
            </a:r>
            <a:r>
              <a:rPr lang="el-GR" dirty="0" err="1" smtClean="0">
                <a:sym typeface="Wingdings" panose="05000000000000000000" pitchFamily="2" charset="2"/>
              </a:rPr>
              <a:t>ανοσοανεπάρκειας</a:t>
            </a:r>
            <a:r>
              <a:rPr lang="el-GR" dirty="0" smtClean="0">
                <a:sym typeface="Wingdings" panose="05000000000000000000" pitchFamily="2" charset="2"/>
              </a:rPr>
              <a:t>) </a:t>
            </a:r>
            <a:r>
              <a:rPr lang="en-US" dirty="0" smtClean="0">
                <a:sym typeface="Wingdings" panose="05000000000000000000" pitchFamily="2" charset="2"/>
              </a:rPr>
              <a:t>AIDS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HPV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(ιός ανθρωπίνων κονδυλωμάτων)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HBV </a:t>
            </a:r>
            <a:r>
              <a:rPr lang="el-GR" dirty="0" smtClean="0">
                <a:sym typeface="Wingdings" panose="05000000000000000000" pitchFamily="2" charset="2"/>
              </a:rPr>
              <a:t>(ιός ηπατίτιδας Β)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HCV</a:t>
            </a:r>
            <a:r>
              <a:rPr lang="el-GR" dirty="0" smtClean="0">
                <a:sym typeface="Wingdings" panose="05000000000000000000" pitchFamily="2" charset="2"/>
              </a:rPr>
              <a:t> (ιός ηπατίτιδας </a:t>
            </a:r>
            <a:r>
              <a:rPr lang="en-US" dirty="0" smtClean="0">
                <a:sym typeface="Wingdings" panose="05000000000000000000" pitchFamily="2" charset="2"/>
              </a:rPr>
              <a:t>C)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Ερπητοϊός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2)</a:t>
            </a:r>
            <a: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Βακτήρια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Χλαμύδια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Σύφιλη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Γονόρροια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3)Μύκητες</a:t>
            </a:r>
          </a:p>
          <a:p>
            <a:r>
              <a:rPr lang="el-GR" dirty="0" err="1" smtClean="0">
                <a:sym typeface="Wingdings" panose="05000000000000000000" pitchFamily="2" charset="2"/>
              </a:rPr>
              <a:t>Καντιντίαση</a:t>
            </a:r>
            <a:endParaRPr lang="el-G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83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195943"/>
            <a:ext cx="9905998" cy="718457"/>
          </a:xfrm>
        </p:spPr>
        <p:txBody>
          <a:bodyPr/>
          <a:lstStyle/>
          <a:p>
            <a:r>
              <a:rPr lang="en-US" dirty="0" smtClean="0"/>
              <a:t>AIDS=</a:t>
            </a:r>
            <a:r>
              <a:rPr lang="el-GR" dirty="0" smtClean="0"/>
              <a:t>ΑΝΘΡΩΠΙΝΗ ΕΠΙΚΤΗΤΗ ΑΝΟΣΟΑΝΕΠΑΡΚΕΙΑ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97" y="1104735"/>
            <a:ext cx="4362591" cy="52668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" y="1015039"/>
            <a:ext cx="5995851" cy="54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195944"/>
            <a:ext cx="9905998" cy="953587"/>
          </a:xfrm>
        </p:spPr>
        <p:txBody>
          <a:bodyPr/>
          <a:lstStyle/>
          <a:p>
            <a:r>
              <a:rPr lang="el-GR" dirty="0" smtClean="0"/>
              <a:t>ΑΝΘΡΩΠΙΝΑ ΚΟΝΔΥΛΩΜΑΤΑ (</a:t>
            </a:r>
            <a:r>
              <a:rPr lang="el-GR" dirty="0" err="1" smtClean="0"/>
              <a:t>Ιοσ</a:t>
            </a:r>
            <a:r>
              <a:rPr lang="el-GR" dirty="0" smtClean="0"/>
              <a:t> </a:t>
            </a:r>
            <a:r>
              <a:rPr lang="en-US" dirty="0" err="1" smtClean="0"/>
              <a:t>hpv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21" y="949529"/>
            <a:ext cx="7040879" cy="590847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1" y="4337556"/>
            <a:ext cx="3010850" cy="198719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0" y="1067888"/>
            <a:ext cx="3010851" cy="29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ΚΑΠΝΙΣΜΑ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=Η </a:t>
            </a:r>
            <a:r>
              <a:rPr lang="el-GR" dirty="0"/>
              <a:t>πρακτική της εισπνοής </a:t>
            </a:r>
            <a:r>
              <a:rPr lang="el-GR" dirty="0" smtClean="0"/>
              <a:t>καπνού προερχόμενου </a:t>
            </a:r>
            <a:r>
              <a:rPr lang="el-GR" dirty="0"/>
              <a:t>από την καύση φύλλων </a:t>
            </a:r>
            <a:r>
              <a:rPr lang="el-GR" dirty="0" smtClean="0"/>
              <a:t>του ομώνυμου φυτού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1950</a:t>
            </a:r>
            <a:r>
              <a:rPr lang="el-GR" dirty="0" smtClean="0">
                <a:sym typeface="Wingdings" panose="05000000000000000000" pitchFamily="2" charset="2"/>
              </a:rPr>
              <a:t> Η Παγκόσμια επιστημονική κοινότητα αναγνωρίζει τις ολέθριες επιπτώσεις του στην υγεία!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24" y="4256721"/>
            <a:ext cx="4064894" cy="24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1905"/>
          </a:xfrm>
        </p:spPr>
        <p:txBody>
          <a:bodyPr/>
          <a:lstStyle/>
          <a:p>
            <a:r>
              <a:rPr lang="el-GR" dirty="0" smtClean="0"/>
              <a:t>ΗΠΑΤΙΤΙΔΑ Β </a:t>
            </a:r>
            <a:r>
              <a:rPr lang="en-US" dirty="0" smtClean="0"/>
              <a:t>KAI 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854926"/>
            <a:ext cx="9905999" cy="42715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</a:t>
            </a:r>
            <a:r>
              <a:rPr lang="el-GR" dirty="0" smtClean="0"/>
              <a:t>Φλεγμονή του ήπατος που προκαλείται από ιό και προκαλεί χρόνια νόσο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74" y="2299062"/>
            <a:ext cx="5956663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ΕΡΠΗς</a:t>
            </a:r>
            <a:r>
              <a:rPr lang="el-GR" dirty="0" smtClean="0"/>
              <a:t> ΓΕΝΝΗΤΙΚΩΝ ΟΡΓΑΝΩΝ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875210" y="2029595"/>
            <a:ext cx="6048103" cy="3541714"/>
          </a:xfrm>
        </p:spPr>
        <p:txBody>
          <a:bodyPr/>
          <a:lstStyle/>
          <a:p>
            <a:r>
              <a:rPr lang="el-GR" dirty="0" err="1" smtClean="0"/>
              <a:t>Έρπης</a:t>
            </a:r>
            <a:r>
              <a:rPr lang="el-GR" dirty="0" smtClean="0"/>
              <a:t> τύπου 1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Δεν είναι ΣΜΝ αλλά μεταδίδεται με το φιλί!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err="1" smtClean="0"/>
              <a:t>Έρπης</a:t>
            </a:r>
            <a:r>
              <a:rPr lang="el-GR" dirty="0" smtClean="0"/>
              <a:t> τύπου 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Είναι ΣΜΝ αλλά μεταδίδεται και με την απλή σωματική επαφή!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911" y="4284618"/>
            <a:ext cx="4585090" cy="25733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911" y="0"/>
            <a:ext cx="4585089" cy="38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ΧΛΑΜΥΔΙΑ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141412" y="1789611"/>
            <a:ext cx="5024257" cy="4001590"/>
          </a:xfrm>
        </p:spPr>
        <p:txBody>
          <a:bodyPr/>
          <a:lstStyle/>
          <a:p>
            <a:r>
              <a:rPr lang="el-GR" dirty="0"/>
              <a:t>βακτήριο </a:t>
            </a:r>
            <a:r>
              <a:rPr lang="en-US" dirty="0"/>
              <a:t>Chlamydia </a:t>
            </a:r>
            <a:r>
              <a:rPr lang="en-US" dirty="0" smtClean="0"/>
              <a:t>trachomatis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 δε θεραπευτεί, προκαλεί στειρότητα!</a:t>
            </a:r>
          </a:p>
          <a:p>
            <a:endParaRPr lang="el-GR" dirty="0"/>
          </a:p>
          <a:p>
            <a:r>
              <a:rPr lang="el-GR" dirty="0" smtClean="0"/>
              <a:t>Αντιμετωπίζεται με αντιβιοτικά!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067" y="-1"/>
            <a:ext cx="4055804" cy="266482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58" y="2715607"/>
            <a:ext cx="5905114" cy="41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συφιλη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Βακτήριο </a:t>
            </a:r>
            <a:r>
              <a:rPr lang="en-US" dirty="0" err="1"/>
              <a:t>Treponema</a:t>
            </a:r>
            <a:r>
              <a:rPr lang="en-US" dirty="0"/>
              <a:t> </a:t>
            </a:r>
            <a:r>
              <a:rPr lang="en-US" dirty="0" smtClean="0"/>
              <a:t>pallidum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Νευρολογικά προβλήματα</a:t>
            </a:r>
          </a:p>
          <a:p>
            <a:r>
              <a:rPr lang="el-GR" dirty="0" smtClean="0"/>
              <a:t>Καρδιαγγειακά προβλήματα</a:t>
            </a:r>
          </a:p>
          <a:p>
            <a:r>
              <a:rPr lang="el-GR" dirty="0" smtClean="0"/>
              <a:t>Αύξηση πιθανότητας μόλυνσης από</a:t>
            </a:r>
            <a:r>
              <a:rPr lang="en-US" dirty="0" smtClean="0"/>
              <a:t> HIV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884" y="0"/>
            <a:ext cx="3303116" cy="34841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10" y="4019685"/>
            <a:ext cx="3272890" cy="28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ΓΟΝΟΡΡΟΙΑ=ΒΛΕΝΝΟΡΡΟΙΑ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Βακτήριο </a:t>
            </a:r>
            <a:r>
              <a:rPr lang="en-US" dirty="0"/>
              <a:t>Neisseria </a:t>
            </a:r>
            <a:r>
              <a:rPr lang="en-US" dirty="0" err="1" smtClean="0"/>
              <a:t>gonorrhoeae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Μεταδίδεται μόνο κατά τη σεξουαλική επαφή χωρίς προφυλάξεις!</a:t>
            </a:r>
          </a:p>
          <a:p>
            <a:endParaRPr lang="el-GR" dirty="0"/>
          </a:p>
          <a:p>
            <a:r>
              <a:rPr lang="el-GR" dirty="0" smtClean="0"/>
              <a:t>Θεραπεύεται με φαρμακευτική αγωγή!</a:t>
            </a:r>
            <a:endParaRPr lang="el-GR" dirty="0"/>
          </a:p>
        </p:txBody>
      </p:sp>
      <p:pic>
        <p:nvPicPr>
          <p:cNvPr id="3074" name="Picture 2" descr="Γονόρροια | Doctoranytim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0"/>
            <a:ext cx="5556069" cy="32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31" y="4020344"/>
            <a:ext cx="5556069" cy="28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ΚΑΝΤΙΝΤΙΑΣΗ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0"/>
            <a:ext cx="4772297" cy="3574616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Μύκητας </a:t>
            </a:r>
            <a:r>
              <a:rPr lang="en-US" dirty="0" smtClean="0"/>
              <a:t>Candida </a:t>
            </a:r>
            <a:r>
              <a:rPr lang="en-US" dirty="0" err="1" smtClean="0"/>
              <a:t>albicans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Επίπονο!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03" y="3763463"/>
            <a:ext cx="4772297" cy="30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436915" y="619125"/>
            <a:ext cx="9888582" cy="1477963"/>
          </a:xfrm>
        </p:spPr>
        <p:txBody>
          <a:bodyPr/>
          <a:lstStyle/>
          <a:p>
            <a:r>
              <a:rPr lang="el-GR" dirty="0" smtClean="0"/>
              <a:t>Η ΠΡΟΛΗΨΗ ΕΊΝΑΙ ΚΑΛΥΤΕΡΗ ΑΠΟ ΤΗ ΘΕΡΑΠΕΙΑ!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869" y="1856830"/>
            <a:ext cx="4286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3" y="447979"/>
            <a:ext cx="7929883" cy="5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Βλαβερεσ</a:t>
            </a:r>
            <a:r>
              <a:rPr lang="el-GR" dirty="0" smtClean="0"/>
              <a:t> </a:t>
            </a:r>
            <a:r>
              <a:rPr lang="el-GR" dirty="0" err="1" smtClean="0"/>
              <a:t>ουσιεσ</a:t>
            </a:r>
            <a:r>
              <a:rPr lang="el-GR" dirty="0" smtClean="0"/>
              <a:t> στο </a:t>
            </a:r>
            <a:r>
              <a:rPr lang="el-GR" dirty="0" err="1" smtClean="0"/>
              <a:t>τσιγαρο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672046"/>
            <a:ext cx="9905999" cy="5185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4.000 βλαβερές ουσίες στον καπνό!</a:t>
            </a:r>
          </a:p>
          <a:p>
            <a:pPr marL="0" indent="0">
              <a:buNone/>
            </a:pPr>
            <a:r>
              <a:rPr lang="el-GR" dirty="0" smtClean="0"/>
              <a:t>ΠΙΟ ΓΝΩΣΤΕΣ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Πίσσα</a:t>
            </a:r>
          </a:p>
          <a:p>
            <a:r>
              <a:rPr lang="el-GR" dirty="0" smtClean="0"/>
              <a:t>Νικοτίνη</a:t>
            </a:r>
          </a:p>
          <a:p>
            <a:pPr marL="0" indent="0">
              <a:buNone/>
            </a:pPr>
            <a:r>
              <a:rPr lang="el-GR" dirty="0" smtClean="0"/>
              <a:t>ΆΛΛΕΣ ΕΞΙΣΟΥ ΕΠΙΚΙΝΔΥΝΕΣ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Μονοξείδιο του άνθρακα</a:t>
            </a:r>
          </a:p>
          <a:p>
            <a:r>
              <a:rPr lang="el-GR" dirty="0" smtClean="0"/>
              <a:t>Φορμαλδεΰδη</a:t>
            </a:r>
          </a:p>
          <a:p>
            <a:r>
              <a:rPr lang="el-GR" dirty="0" smtClean="0"/>
              <a:t>Αρσενικό</a:t>
            </a:r>
          </a:p>
          <a:p>
            <a:r>
              <a:rPr lang="el-GR" dirty="0" smtClean="0"/>
              <a:t>Ραδόνιο</a:t>
            </a:r>
          </a:p>
          <a:p>
            <a:r>
              <a:rPr lang="el-GR" dirty="0" smtClean="0"/>
              <a:t>…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81" y="1788931"/>
            <a:ext cx="5626962" cy="43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ΚΑΠΝΙΣΜΑ ΜΠΟΡΕΙ ΝΑ ΣΚΟΤΩΣΕΙ!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64376"/>
          </a:xfrm>
        </p:spPr>
        <p:txBody>
          <a:bodyPr/>
          <a:lstStyle/>
          <a:p>
            <a:r>
              <a:rPr lang="el-GR" dirty="0" smtClean="0"/>
              <a:t>Οι καπνιστές ζουν κατά μέσο όρο </a:t>
            </a:r>
            <a:r>
              <a:rPr lang="el-GR" dirty="0" smtClean="0">
                <a:solidFill>
                  <a:srgbClr val="FF0000"/>
                </a:solidFill>
              </a:rPr>
              <a:t>10 χρόνια λιγότερο </a:t>
            </a:r>
            <a:r>
              <a:rPr lang="el-GR" dirty="0" smtClean="0"/>
              <a:t>από τους μη καπνιστές!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02" y="3115361"/>
            <a:ext cx="4699091" cy="37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36408"/>
          </a:xfrm>
        </p:spPr>
        <p:txBody>
          <a:bodyPr/>
          <a:lstStyle/>
          <a:p>
            <a:r>
              <a:rPr lang="el-GR" dirty="0" smtClean="0"/>
              <a:t>ΕΠΙΠΤΩΣΕΙΣ ΚΑΠΝΙΣΜΑΤΟΣ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584" y="1854926"/>
            <a:ext cx="11129554" cy="483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 smtClean="0"/>
              <a:t>1)ΕΞΑΡΤΗΣΗ</a:t>
            </a:r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2)ΚΑΡΚΙΝΟΓΕΝΕΣΗ</a:t>
            </a:r>
          </a:p>
          <a:p>
            <a:r>
              <a:rPr lang="el-GR" sz="2800" dirty="0"/>
              <a:t>Ο καρκίνος του </a:t>
            </a:r>
            <a:r>
              <a:rPr lang="el-GR" sz="2800" u="sng" dirty="0" smtClean="0">
                <a:solidFill>
                  <a:srgbClr val="FF0000"/>
                </a:solidFill>
              </a:rPr>
              <a:t>πνεύμονα </a:t>
            </a:r>
            <a:r>
              <a:rPr lang="el-GR" sz="2800" dirty="0"/>
              <a:t>αφορά στη συντριπτική του πλειοψηφία </a:t>
            </a:r>
            <a:r>
              <a:rPr lang="el-GR" sz="2800" dirty="0"/>
              <a:t>(&gt;90%) </a:t>
            </a:r>
            <a:r>
              <a:rPr lang="el-GR" sz="2800" dirty="0" smtClean="0"/>
              <a:t>καπνιστές είναι </a:t>
            </a:r>
            <a:r>
              <a:rPr lang="el-GR" sz="2800" dirty="0"/>
              <a:t>ιδιαίτερα </a:t>
            </a:r>
            <a:r>
              <a:rPr lang="el-GR" sz="2800" dirty="0" smtClean="0">
                <a:solidFill>
                  <a:srgbClr val="FF0000"/>
                </a:solidFill>
              </a:rPr>
              <a:t>θανατηφόρος</a:t>
            </a:r>
            <a:r>
              <a:rPr lang="el-GR" sz="2800" dirty="0"/>
              <a:t> </a:t>
            </a:r>
            <a:r>
              <a:rPr lang="el-GR" sz="2800" dirty="0" smtClean="0"/>
              <a:t>σε </a:t>
            </a:r>
            <a:r>
              <a:rPr lang="el-GR" sz="2800" dirty="0"/>
              <a:t>σύντομο </a:t>
            </a:r>
            <a:r>
              <a:rPr lang="el-GR" sz="2800" dirty="0">
                <a:solidFill>
                  <a:srgbClr val="FF0000"/>
                </a:solidFill>
              </a:rPr>
              <a:t>χρονικό </a:t>
            </a:r>
            <a:r>
              <a:rPr lang="el-GR" sz="2800" dirty="0" smtClean="0">
                <a:solidFill>
                  <a:srgbClr val="FF0000"/>
                </a:solidFill>
              </a:rPr>
              <a:t>διάστημα </a:t>
            </a:r>
            <a:r>
              <a:rPr lang="el-GR" sz="2800" dirty="0">
                <a:solidFill>
                  <a:srgbClr val="FF0000"/>
                </a:solidFill>
              </a:rPr>
              <a:t>μερικών </a:t>
            </a:r>
            <a:r>
              <a:rPr lang="el-GR" sz="2800" dirty="0" smtClean="0">
                <a:solidFill>
                  <a:srgbClr val="FF0000"/>
                </a:solidFill>
              </a:rPr>
              <a:t>μηνών!</a:t>
            </a:r>
          </a:p>
          <a:p>
            <a:r>
              <a:rPr lang="el-GR" sz="2800" dirty="0" smtClean="0"/>
              <a:t>Οι </a:t>
            </a:r>
            <a:r>
              <a:rPr lang="el-GR" sz="2800" dirty="0"/>
              <a:t>καρκίνοι στα </a:t>
            </a:r>
            <a:r>
              <a:rPr lang="el-GR" sz="2800" u="sng" dirty="0" smtClean="0">
                <a:solidFill>
                  <a:srgbClr val="FF0000"/>
                </a:solidFill>
              </a:rPr>
              <a:t>χείλη</a:t>
            </a:r>
            <a:r>
              <a:rPr lang="el-GR" sz="2800" dirty="0" smtClean="0"/>
              <a:t>, στη </a:t>
            </a:r>
            <a:r>
              <a:rPr lang="el-GR" sz="2800" u="sng" dirty="0">
                <a:solidFill>
                  <a:srgbClr val="FF0000"/>
                </a:solidFill>
              </a:rPr>
              <a:t>στοματική </a:t>
            </a:r>
            <a:r>
              <a:rPr lang="el-GR" sz="2800" u="sng" dirty="0" smtClean="0">
                <a:solidFill>
                  <a:srgbClr val="FF0000"/>
                </a:solidFill>
              </a:rPr>
              <a:t>κοιλότητα</a:t>
            </a:r>
            <a:r>
              <a:rPr lang="el-GR" sz="2800" dirty="0" smtClean="0"/>
              <a:t>, στον </a:t>
            </a:r>
            <a:r>
              <a:rPr lang="el-GR" sz="2800" u="sng" dirty="0" smtClean="0">
                <a:solidFill>
                  <a:srgbClr val="FF0000"/>
                </a:solidFill>
              </a:rPr>
              <a:t>λάρυγγα</a:t>
            </a:r>
            <a:r>
              <a:rPr lang="el-GR" sz="2800" dirty="0" smtClean="0"/>
              <a:t>, στην </a:t>
            </a:r>
            <a:r>
              <a:rPr lang="el-GR" sz="2800" u="sng" dirty="0">
                <a:solidFill>
                  <a:srgbClr val="FF0000"/>
                </a:solidFill>
              </a:rPr>
              <a:t>ουροδόχο </a:t>
            </a:r>
            <a:r>
              <a:rPr lang="el-GR" sz="2800" u="sng" dirty="0" smtClean="0">
                <a:solidFill>
                  <a:srgbClr val="FF0000"/>
                </a:solidFill>
              </a:rPr>
              <a:t>κύστη</a:t>
            </a:r>
            <a:r>
              <a:rPr lang="el-GR" sz="2800" dirty="0" smtClean="0"/>
              <a:t>, στο </a:t>
            </a:r>
            <a:r>
              <a:rPr lang="el-GR" sz="2800" u="sng" dirty="0">
                <a:solidFill>
                  <a:srgbClr val="FF0000"/>
                </a:solidFill>
              </a:rPr>
              <a:t>πάγκρεας</a:t>
            </a:r>
            <a:r>
              <a:rPr lang="el-GR" sz="2800" dirty="0"/>
              <a:t>, </a:t>
            </a:r>
            <a:r>
              <a:rPr lang="el-GR" sz="2800" dirty="0" smtClean="0"/>
              <a:t>στο </a:t>
            </a:r>
            <a:r>
              <a:rPr lang="el-GR" sz="2800" u="sng" dirty="0">
                <a:solidFill>
                  <a:srgbClr val="FF0000"/>
                </a:solidFill>
              </a:rPr>
              <a:t>στομάχι</a:t>
            </a:r>
            <a:r>
              <a:rPr lang="el-GR" sz="2800" dirty="0"/>
              <a:t>, </a:t>
            </a:r>
            <a:r>
              <a:rPr lang="el-GR" sz="2800" dirty="0" smtClean="0"/>
              <a:t>στη </a:t>
            </a:r>
            <a:r>
              <a:rPr lang="el-GR" sz="2800" u="sng" dirty="0">
                <a:solidFill>
                  <a:srgbClr val="FF0000"/>
                </a:solidFill>
              </a:rPr>
              <a:t>μήτρα</a:t>
            </a:r>
            <a:r>
              <a:rPr lang="el-GR" sz="2800" dirty="0"/>
              <a:t> και </a:t>
            </a:r>
            <a:r>
              <a:rPr lang="el-GR" sz="2800" dirty="0" smtClean="0"/>
              <a:t>στα </a:t>
            </a:r>
            <a:r>
              <a:rPr lang="el-GR" sz="2800" u="sng" dirty="0">
                <a:solidFill>
                  <a:srgbClr val="FF0000"/>
                </a:solidFill>
              </a:rPr>
              <a:t>νεφρά</a:t>
            </a:r>
            <a:r>
              <a:rPr lang="el-GR" sz="2800" dirty="0"/>
              <a:t> </a:t>
            </a:r>
            <a:r>
              <a:rPr lang="el-GR" sz="2800" dirty="0" smtClean="0"/>
              <a:t>έχουν πολύ </a:t>
            </a:r>
            <a:r>
              <a:rPr lang="el-GR" sz="2800" dirty="0">
                <a:solidFill>
                  <a:srgbClr val="FF0000"/>
                </a:solidFill>
              </a:rPr>
              <a:t>μεγαλύτερη συχνότητα </a:t>
            </a:r>
            <a:r>
              <a:rPr lang="el-GR" sz="2800" dirty="0" smtClean="0"/>
              <a:t>εμφάνισης στους </a:t>
            </a:r>
            <a:r>
              <a:rPr lang="el-GR" sz="2800" dirty="0"/>
              <a:t>καπνιστές</a:t>
            </a:r>
            <a:r>
              <a:rPr lang="el-GR" sz="2800" dirty="0" smtClean="0"/>
              <a:t>. </a:t>
            </a:r>
            <a:endParaRPr lang="el-GR" sz="2800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12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4025" cy="251228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10" y="-1"/>
            <a:ext cx="3594600" cy="251228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92" y="3006362"/>
            <a:ext cx="3255908" cy="379113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002" y="3006362"/>
            <a:ext cx="2490924" cy="37911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5035" y="1440718"/>
            <a:ext cx="2883088" cy="28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36408"/>
          </a:xfrm>
        </p:spPr>
        <p:txBody>
          <a:bodyPr/>
          <a:lstStyle/>
          <a:p>
            <a:r>
              <a:rPr lang="el-GR" dirty="0"/>
              <a:t>ΕΠΙΠΤΩΣΕΙΣ ΚΑΠΝΙΣΜΑΤΟΣ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658982"/>
            <a:ext cx="9905999" cy="5199017"/>
          </a:xfrm>
        </p:spPr>
        <p:txBody>
          <a:bodyPr>
            <a:normAutofit/>
          </a:bodyPr>
          <a:lstStyle/>
          <a:p>
            <a:r>
              <a:rPr lang="el-GR" b="1" dirty="0" smtClean="0"/>
              <a:t>3)</a:t>
            </a:r>
            <a:r>
              <a:rPr lang="el-GR" b="1" dirty="0"/>
              <a:t> </a:t>
            </a:r>
            <a:r>
              <a:rPr lang="el-GR" b="1" dirty="0" smtClean="0"/>
              <a:t>ΧΡΟΝΙΑ ΑΠΟΦΡΑΚΤΙΚΗ ΠΝΕΥΜΟΝΟΠΑΘΕΙΑ και ΠΝΕΥΜΟΝΙΚΟ ΕΜΦΥΣΗΜΑ</a:t>
            </a:r>
            <a:endParaRPr lang="el-GR" b="1" dirty="0"/>
          </a:p>
          <a:p>
            <a:r>
              <a:rPr lang="el-GR" dirty="0"/>
              <a:t>Αλλοιώσεις στα </a:t>
            </a:r>
            <a:r>
              <a:rPr lang="el-GR" dirty="0" err="1"/>
              <a:t>βρογχιόλια</a:t>
            </a:r>
            <a:r>
              <a:rPr lang="el-GR" dirty="0"/>
              <a:t> και </a:t>
            </a:r>
            <a:r>
              <a:rPr lang="el-GR" dirty="0"/>
              <a:t>σ</a:t>
            </a:r>
            <a:r>
              <a:rPr lang="el-GR" dirty="0" smtClean="0"/>
              <a:t>τις </a:t>
            </a:r>
            <a:r>
              <a:rPr lang="el-GR" dirty="0"/>
              <a:t>κυψελίδες οδηγούν σε μια αφόρητη κατάσταση με κύρια συμπτώματα τη </a:t>
            </a:r>
            <a:r>
              <a:rPr lang="el-GR" dirty="0">
                <a:solidFill>
                  <a:srgbClr val="FF0000"/>
                </a:solidFill>
              </a:rPr>
              <a:t>δύσπνοια και τον </a:t>
            </a:r>
            <a:r>
              <a:rPr lang="el-GR" dirty="0" smtClean="0">
                <a:solidFill>
                  <a:srgbClr val="FF0000"/>
                </a:solidFill>
              </a:rPr>
              <a:t>βήχα</a:t>
            </a:r>
            <a:r>
              <a:rPr lang="el-GR" dirty="0" smtClean="0"/>
              <a:t>!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4)ΜΕΙΩΣΗ ΤΗΣ ΣΕΞΟΥΑΛΙΚΗΣ ΕΠΙΘΥΜΙΑΣ ΚΑΙ ΤΗΣ ΓΟΝΙΜΟΤΗΤΑΣ</a:t>
            </a:r>
          </a:p>
          <a:p>
            <a:r>
              <a:rPr lang="el-GR" dirty="0"/>
              <a:t>Οι άνδρες </a:t>
            </a:r>
            <a:r>
              <a:rPr lang="el-GR" dirty="0" smtClean="0"/>
              <a:t>που καπνίζουν εμφανίζουν </a:t>
            </a:r>
            <a:r>
              <a:rPr lang="el-GR" dirty="0" smtClean="0">
                <a:solidFill>
                  <a:srgbClr val="FF0000"/>
                </a:solidFill>
              </a:rPr>
              <a:t>μειωμένη σεξουαλική επιθυμία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μειωμένη γονιμότητα </a:t>
            </a:r>
            <a:r>
              <a:rPr lang="el-GR" dirty="0" smtClean="0"/>
              <a:t>λόγω </a:t>
            </a:r>
            <a:r>
              <a:rPr lang="el-GR" dirty="0"/>
              <a:t>αυξημένης αθηρωμάτωσης των </a:t>
            </a:r>
            <a:r>
              <a:rPr lang="el-GR" dirty="0" smtClean="0"/>
              <a:t>αρτηριών των γεννητικών οργάνων! </a:t>
            </a:r>
          </a:p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γυναίκες που καπνίζουν είναι λιγότερο </a:t>
            </a:r>
            <a:r>
              <a:rPr lang="el-GR" dirty="0" smtClean="0"/>
              <a:t>γόνιμες!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1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169817"/>
            <a:ext cx="9905998" cy="927463"/>
          </a:xfrm>
        </p:spPr>
        <p:txBody>
          <a:bodyPr>
            <a:normAutofit/>
          </a:bodyPr>
          <a:lstStyle/>
          <a:p>
            <a:r>
              <a:rPr lang="el-GR" dirty="0"/>
              <a:t>ΕΠΙΠΤΩΣΕΙΣ ΚΑΠΝΙΣΜΑΤΟΣ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097280"/>
            <a:ext cx="9204371" cy="5525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5)ΟΛΕΘΡΙΕΣ ΕΠΙΠΤΩΣΕΙΣ ΣΤΟ ΕΜΒΡΥΟ ΚΑΤΑ ΤΗΝ ΕΓΚΥΜΟΣΥΝΗ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κύηση συνδέεται με </a:t>
            </a:r>
            <a:r>
              <a:rPr lang="el-GR" dirty="0">
                <a:solidFill>
                  <a:srgbClr val="FF0000"/>
                </a:solidFill>
              </a:rPr>
              <a:t>μεγαλύτερη πιθανότητα αποβολής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συνεχίζουν να καπνίζουν στη κύηση έχουν μεγαλύτερη πιθανότητα να γεννήσουν </a:t>
            </a:r>
            <a:r>
              <a:rPr lang="el-GR" dirty="0" err="1">
                <a:solidFill>
                  <a:srgbClr val="FF0000"/>
                </a:solidFill>
              </a:rPr>
              <a:t>ελλιποβαρή</a:t>
            </a:r>
            <a:r>
              <a:rPr lang="el-GR" dirty="0">
                <a:solidFill>
                  <a:srgbClr val="FF0000"/>
                </a:solidFill>
              </a:rPr>
              <a:t> και ευπαθή παιδιά</a:t>
            </a:r>
            <a:r>
              <a:rPr lang="el-GR" dirty="0"/>
              <a:t>, επιρρεπή στο βρογχικό άσθμα και τις πνευμονικές λοιμώξεις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6)ΑΙΣΘΗΤΙΚΕΣ ΕΠΙΠΤΩΣΕΙΣ</a:t>
            </a:r>
            <a:endParaRPr lang="el-GR" b="1" dirty="0"/>
          </a:p>
          <a:p>
            <a:r>
              <a:rPr lang="el-GR" dirty="0">
                <a:solidFill>
                  <a:srgbClr val="FF0000"/>
                </a:solidFill>
              </a:rPr>
              <a:t>κ</a:t>
            </a:r>
            <a:r>
              <a:rPr lang="el-GR" dirty="0" smtClean="0">
                <a:solidFill>
                  <a:srgbClr val="FF0000"/>
                </a:solidFill>
              </a:rPr>
              <a:t>ίτρινα δόντια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θαμπά μαλλιά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αλλοιωμένη </a:t>
            </a:r>
            <a:r>
              <a:rPr lang="el-GR" dirty="0">
                <a:solidFill>
                  <a:srgbClr val="FF0000"/>
                </a:solidFill>
              </a:rPr>
              <a:t>όσφρηση και </a:t>
            </a:r>
            <a:r>
              <a:rPr lang="el-GR" dirty="0" smtClean="0">
                <a:solidFill>
                  <a:srgbClr val="FF0000"/>
                </a:solidFill>
              </a:rPr>
              <a:t>γεύση</a:t>
            </a:r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ουλίτιδα είναι συχνότερη στους καπνιστές </a:t>
            </a:r>
            <a:r>
              <a:rPr lang="el-GR" dirty="0"/>
              <a:t>σε σχέση με τους μη </a:t>
            </a:r>
            <a:r>
              <a:rPr lang="el-GR" dirty="0" smtClean="0"/>
              <a:t>καπνιστές και ευθύνεται </a:t>
            </a:r>
            <a:r>
              <a:rPr lang="el-GR" dirty="0"/>
              <a:t>για απώλειες δοντιών και κακοσμία.</a:t>
            </a: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322" y="-1"/>
            <a:ext cx="2288178" cy="228817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775" y="4402183"/>
            <a:ext cx="2752725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ΕΠΙΠΤΩΣΕΙΣ ΚΑΠΝΙΣΜΑΤΟΣ </a:t>
            </a:r>
            <a:r>
              <a:rPr lang="el-GR" dirty="0" smtClean="0"/>
              <a:t>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828800"/>
            <a:ext cx="10784977" cy="4898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 smtClean="0"/>
              <a:t>7)ΕΛΑΤΤΩΣΗ ΜΝΗΜΗΣ</a:t>
            </a:r>
            <a:endParaRPr lang="el-GR" sz="1800" b="1" dirty="0"/>
          </a:p>
          <a:p>
            <a:pPr marL="0" indent="0">
              <a:buNone/>
            </a:pPr>
            <a:r>
              <a:rPr lang="el-GR" sz="1800" b="1" dirty="0" smtClean="0"/>
              <a:t>8)ΕΚΦΥΛΙΣΜΟΣ ΩΧΡΑΣ ΚΗΛΙΔΑΣ ΣΤΟΥΣ ΟΦΘΑΛΜΟΥΣ</a:t>
            </a:r>
            <a:endParaRPr lang="el-GR" sz="1800" b="1" dirty="0"/>
          </a:p>
          <a:p>
            <a:pPr marL="0" indent="0">
              <a:buNone/>
            </a:pPr>
            <a:r>
              <a:rPr lang="el-GR" sz="1800" b="1" dirty="0" smtClean="0"/>
              <a:t>9)ΑΥΞΗΣΗ ΕΠΙΠΛΟΚΩΝ ΤΟΥ ΔΙΑΒΗΤΗ</a:t>
            </a:r>
            <a:endParaRPr lang="el-GR" sz="1800" b="1" dirty="0"/>
          </a:p>
          <a:p>
            <a:pPr marL="0" indent="0">
              <a:buNone/>
            </a:pPr>
            <a:r>
              <a:rPr lang="el-GR" sz="1800" b="1" dirty="0" smtClean="0"/>
              <a:t>10)ΚΑΡΔΙΑΓΓΕΙΑΚΕΣ ΠΑΘΗΣΕΙΣ</a:t>
            </a:r>
            <a:r>
              <a:rPr lang="en-US" sz="1800" b="1" dirty="0" smtClean="0"/>
              <a:t>:</a:t>
            </a:r>
            <a:endParaRPr lang="el-GR" sz="1800" b="1" dirty="0" smtClean="0">
              <a:solidFill>
                <a:srgbClr val="FF0000"/>
              </a:solidFill>
            </a:endParaRPr>
          </a:p>
          <a:p>
            <a:r>
              <a:rPr lang="el-GR" sz="1800" dirty="0">
                <a:solidFill>
                  <a:srgbClr val="FF0000"/>
                </a:solidFill>
              </a:rPr>
              <a:t>Περίπου το 25% των θανάτων από καρδιαγγειακές παθήσεις αποδίδεται στο </a:t>
            </a:r>
            <a:r>
              <a:rPr lang="el-GR" sz="1800" dirty="0" smtClean="0">
                <a:solidFill>
                  <a:srgbClr val="FF0000"/>
                </a:solidFill>
              </a:rPr>
              <a:t>κάπνισμα</a:t>
            </a:r>
            <a:r>
              <a:rPr lang="el-GR" sz="1800" dirty="0">
                <a:solidFill>
                  <a:srgbClr val="FF0000"/>
                </a:solidFill>
              </a:rPr>
              <a:t>!</a:t>
            </a:r>
            <a:endParaRPr lang="el-GR" sz="1800" dirty="0" smtClean="0">
              <a:solidFill>
                <a:srgbClr val="FF0000"/>
              </a:solidFill>
            </a:endParaRPr>
          </a:p>
          <a:p>
            <a:r>
              <a:rPr lang="el-GR" sz="1800" dirty="0" smtClean="0">
                <a:solidFill>
                  <a:srgbClr val="FF0000"/>
                </a:solidFill>
              </a:rPr>
              <a:t>Σε άνδρες 40-45 ετών </a:t>
            </a:r>
            <a:r>
              <a:rPr lang="el-GR" sz="1800" dirty="0" smtClean="0"/>
              <a:t>το κάπνισμα αυξάνει από </a:t>
            </a:r>
            <a:r>
              <a:rPr lang="el-GR" sz="1800" dirty="0" smtClean="0">
                <a:solidFill>
                  <a:srgbClr val="FF0000"/>
                </a:solidFill>
              </a:rPr>
              <a:t>τρεις έως έξι φορές τον κίνδυνο </a:t>
            </a:r>
            <a:r>
              <a:rPr lang="el-GR" sz="1800" dirty="0" smtClean="0"/>
              <a:t>εκδήλωσης θανατηφόρου </a:t>
            </a:r>
            <a:r>
              <a:rPr lang="el-GR" sz="1800" dirty="0" smtClean="0">
                <a:solidFill>
                  <a:srgbClr val="FF0000"/>
                </a:solidFill>
              </a:rPr>
              <a:t>καρδιακού επεισοδίου. 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Σε ασθενείς με καρδιακή ανεπάρκεια </a:t>
            </a:r>
            <a:r>
              <a:rPr lang="el-GR" sz="1800" dirty="0" smtClean="0"/>
              <a:t>από ισχαιμική καρδιοπάθεια </a:t>
            </a:r>
            <a:r>
              <a:rPr lang="el-GR" sz="1800" dirty="0" smtClean="0">
                <a:solidFill>
                  <a:srgbClr val="FF0000"/>
                </a:solidFill>
              </a:rPr>
              <a:t>πενταπλασιάζει </a:t>
            </a:r>
            <a:r>
              <a:rPr lang="el-GR" sz="1800" dirty="0" smtClean="0"/>
              <a:t>την πιθανότητα θανάτου. 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Σε ασθενείς με ιστορικό εμφράγματος του μυοκαρδίου </a:t>
            </a:r>
            <a:r>
              <a:rPr lang="el-GR" sz="1800" dirty="0" smtClean="0"/>
              <a:t>η συνέχιση του καπνίσματος</a:t>
            </a:r>
            <a:r>
              <a:rPr lang="el-GR" sz="1800" dirty="0" smtClean="0">
                <a:solidFill>
                  <a:srgbClr val="FF0000"/>
                </a:solidFill>
              </a:rPr>
              <a:t> τριπλασιάζει </a:t>
            </a:r>
            <a:r>
              <a:rPr lang="el-GR" sz="1800" dirty="0" smtClean="0"/>
              <a:t>τον κίνδυνο για νέο έμφραγμα.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14790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Κύκλωμα</Template>
  <TotalTime>199</TotalTime>
  <Words>712</Words>
  <Application>Microsoft Office PowerPoint</Application>
  <PresentationFormat>Ευρεία οθόνη</PresentationFormat>
  <Paragraphs>130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Tw Cen MT</vt:lpstr>
      <vt:lpstr>Wingdings</vt:lpstr>
      <vt:lpstr>Κύκλωμα</vt:lpstr>
      <vt:lpstr>ΚΑΠΝΙΣΜΑ  ΑΛΚΟΟΚ ΚΑΙ  ΣΕΞΟΥΑΛΙΚΑ ΜΕΤΑΔΙΔΟΜΕΝΑ ΝΟΣΗΜΑΤΑ</vt:lpstr>
      <vt:lpstr>ΚΑΠΝΙΣΜΑ</vt:lpstr>
      <vt:lpstr>Βλαβερεσ ουσιεσ στο τσιγαρο</vt:lpstr>
      <vt:lpstr>ΤΟ ΚΑΠΝΙΣΜΑ ΜΠΟΡΕΙ ΝΑ ΣΚΟΤΩΣΕΙ!</vt:lpstr>
      <vt:lpstr>ΕΠΙΠΤΩΣΕΙΣ ΚΑΠΝΙΣΜΑΤΟΣ (1)</vt:lpstr>
      <vt:lpstr>Παρουσίαση του PowerPoint</vt:lpstr>
      <vt:lpstr>ΕΠΙΠΤΩΣΕΙΣ ΚΑΠΝΙΣΜΑΤΟΣ (2)</vt:lpstr>
      <vt:lpstr>ΕΠΙΠΤΩΣΕΙΣ ΚΑΠΝΙΣΜΑΤΟΣ (3)</vt:lpstr>
      <vt:lpstr>ΕΠΙΠΤΩΣΕΙΣ ΚΑΠΝΙΣΜΑΤΟΣ (4)</vt:lpstr>
      <vt:lpstr>Παρουσίαση του PowerPoint</vt:lpstr>
      <vt:lpstr>Παρουσίαση του PowerPoint</vt:lpstr>
      <vt:lpstr>ΑΛΚΟΟΛ</vt:lpstr>
      <vt:lpstr>ΕΠΙΠΤΩΣΕΙΣ ΤΟΥ ΑΛΚΟΟΛΙΣΜΟΥ (1)</vt:lpstr>
      <vt:lpstr>ΕΠΙΠΤΩΣΕΙΣ ΤΟΥ ΑΛΚΟΟΛΙΣΜΟΥ (2)</vt:lpstr>
      <vt:lpstr>Παρουσίαση του PowerPoint</vt:lpstr>
      <vt:lpstr>Παρουσίαση του PowerPoint</vt:lpstr>
      <vt:lpstr>ΣΕΞΟΥΑΛΙΚΑ ΜΕΤΑΔΙΔΟΜΕΝΑ ΝΟΣΗΜΑΤΑ</vt:lpstr>
      <vt:lpstr>AIDS=ΑΝΘΡΩΠΙΝΗ ΕΠΙΚΤΗΤΗ ΑΝΟΣΟΑΝΕΠΑΡΚΕΙΑ</vt:lpstr>
      <vt:lpstr>ΑΝΘΡΩΠΙΝΑ ΚΟΝΔΥΛΩΜΑΤΑ (Ιοσ hpv)</vt:lpstr>
      <vt:lpstr>ΗΠΑΤΙΤΙΔΑ Β KAI C</vt:lpstr>
      <vt:lpstr>ΕΡΠΗς ΓΕΝΝΗΤΙΚΩΝ ΟΡΓΑΝΩΝ</vt:lpstr>
      <vt:lpstr>ΧΛΑΜΥΔΙΑ</vt:lpstr>
      <vt:lpstr>συφιλη</vt:lpstr>
      <vt:lpstr>ΓΟΝΟΡΡΟΙΑ=ΒΛΕΝΝΟΡΡΟΙΑ</vt:lpstr>
      <vt:lpstr>ΚΑΝΤΙΝΤΙΑΣΗ</vt:lpstr>
      <vt:lpstr>Η ΠΡΟΛΗΨΗ ΕΊΝΑΙ ΚΑΛΥΤΕΡΗ ΑΠΟ ΤΗ ΘΕΡΑΠΕΙΑ!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ΚΑΠΝΙΣΜΑ ΑΛΚΟΟΚ ΚΑΙ ΣΜΝ</dc:title>
  <dc:creator>user</dc:creator>
  <cp:lastModifiedBy>user</cp:lastModifiedBy>
  <cp:revision>22</cp:revision>
  <dcterms:created xsi:type="dcterms:W3CDTF">2022-02-04T16:58:01Z</dcterms:created>
  <dcterms:modified xsi:type="dcterms:W3CDTF">2022-02-04T20:17:40Z</dcterms:modified>
</cp:coreProperties>
</file>