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92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537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6585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9704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435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9087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6239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80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258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005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07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89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86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310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301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387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52F33-B5E7-4179-8FA4-E9C81AC8C8A5}" type="datetimeFigureOut">
              <a:rPr lang="el-GR" smtClean="0"/>
              <a:t>25/9/2021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D4FF-F235-4693-8821-981275BE33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607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1.1. Τα </a:t>
            </a:r>
            <a:r>
              <a:rPr lang="el-GR" dirty="0" err="1" smtClean="0"/>
              <a:t>μορια</a:t>
            </a:r>
            <a:r>
              <a:rPr lang="el-GR" dirty="0" smtClean="0"/>
              <a:t> της </a:t>
            </a:r>
            <a:r>
              <a:rPr lang="el-GR" dirty="0" err="1" smtClean="0"/>
              <a:t>ζωησ</a:t>
            </a:r>
            <a:r>
              <a:rPr lang="el-GR" dirty="0" smtClean="0"/>
              <a:t> –</a:t>
            </a:r>
            <a:br>
              <a:rPr lang="el-GR" dirty="0" smtClean="0"/>
            </a:br>
            <a:r>
              <a:rPr lang="el-GR" dirty="0" err="1" smtClean="0"/>
              <a:t>Οργανικεσ</a:t>
            </a:r>
            <a:r>
              <a:rPr lang="el-GR" dirty="0" smtClean="0"/>
              <a:t> </a:t>
            </a:r>
            <a:r>
              <a:rPr lang="el-GR" dirty="0" err="1" smtClean="0"/>
              <a:t>ενωσεισ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5587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ΛΙΠΙΔΙΑ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34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ΡΟΛΟΣ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Δομικός ρόλος </a:t>
            </a:r>
            <a:r>
              <a:rPr lang="el-GR" dirty="0" smtClean="0"/>
              <a:t>και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‘Αποθήκες’ ενέργειας  </a:t>
            </a:r>
            <a:r>
              <a:rPr lang="el-GR" dirty="0" smtClean="0">
                <a:sym typeface="Wingdings" panose="05000000000000000000" pitchFamily="2" charset="2"/>
              </a:rPr>
              <a:t>Κατά τη διάσπασή τους απελευθερώνεται </a:t>
            </a:r>
            <a:r>
              <a:rPr lang="el-GR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διπλάσια ενέργεια από τους υδατάνθρακες </a:t>
            </a:r>
            <a:r>
              <a:rPr lang="el-GR" dirty="0" smtClean="0">
                <a:sym typeface="Wingdings" panose="05000000000000000000" pitchFamily="2" charset="2"/>
              </a:rPr>
              <a:t>όταν διασπώνται!</a:t>
            </a:r>
          </a:p>
          <a:p>
            <a:endParaRPr lang="el-GR" dirty="0">
              <a:sym typeface="Wingdings" panose="05000000000000000000" pitchFamily="2" charset="2"/>
            </a:endParaRPr>
          </a:p>
          <a:p>
            <a:r>
              <a:rPr lang="el-GR" dirty="0" smtClean="0">
                <a:sym typeface="Wingdings" panose="05000000000000000000" pitchFamily="2" charset="2"/>
              </a:rPr>
              <a:t>Ένα μόριο λίπους φτιάχνεται από την ένωση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l-GR" dirty="0" smtClean="0">
                <a:sym typeface="Wingdings" panose="05000000000000000000" pitchFamily="2" charset="2"/>
              </a:rPr>
              <a:t>ενός μορίου </a:t>
            </a:r>
            <a:r>
              <a:rPr lang="el-GR" dirty="0" err="1" smtClean="0">
                <a:sym typeface="Wingdings" panose="05000000000000000000" pitchFamily="2" charset="2"/>
              </a:rPr>
              <a:t>γλυκερόλης</a:t>
            </a:r>
            <a:r>
              <a:rPr lang="el-GR" dirty="0" smtClean="0">
                <a:sym typeface="Wingdings" panose="05000000000000000000" pitchFamily="2" charset="2"/>
              </a:rPr>
              <a:t> και τριών λιπαρών οξέων!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8622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ΝΟΥΚΛΕΪΚΑ ΟΞΕΑ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558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Είναι δύο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To </a:t>
            </a:r>
            <a:r>
              <a:rPr lang="el-GR" dirty="0" err="1" smtClean="0"/>
              <a:t>δεοξυριβονουκλεϊκό</a:t>
            </a:r>
            <a:r>
              <a:rPr lang="el-GR" dirty="0" smtClean="0"/>
              <a:t> οξύ 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DNA</a:t>
            </a:r>
          </a:p>
          <a:p>
            <a:pPr marL="0" indent="0">
              <a:buNone/>
            </a:pPr>
            <a:r>
              <a:rPr lang="el-GR" dirty="0" smtClean="0">
                <a:sym typeface="Wingdings" panose="05000000000000000000" pitchFamily="2" charset="2"/>
              </a:rPr>
              <a:t>Και</a:t>
            </a:r>
          </a:p>
          <a:p>
            <a:r>
              <a:rPr lang="el-GR" dirty="0" smtClean="0">
                <a:sym typeface="Wingdings" panose="05000000000000000000" pitchFamily="2" charset="2"/>
              </a:rPr>
              <a:t>Το </a:t>
            </a:r>
            <a:r>
              <a:rPr lang="el-GR" dirty="0" err="1" smtClean="0">
                <a:sym typeface="Wingdings" panose="05000000000000000000" pitchFamily="2" charset="2"/>
              </a:rPr>
              <a:t>ριβονουκλεϊκό</a:t>
            </a:r>
            <a:r>
              <a:rPr lang="el-GR" dirty="0" smtClean="0">
                <a:sym typeface="Wingdings" panose="05000000000000000000" pitchFamily="2" charset="2"/>
              </a:rPr>
              <a:t> οξύ 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RNA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l-GR" dirty="0" smtClean="0">
                <a:sym typeface="Wingdings" panose="05000000000000000000" pitchFamily="2" charset="2"/>
              </a:rPr>
              <a:t>ΡΟΛΟΣ</a:t>
            </a:r>
            <a:r>
              <a:rPr lang="en-US" dirty="0" smtClean="0">
                <a:sym typeface="Wingdings" panose="05000000000000000000" pitchFamily="2" charset="2"/>
              </a:rPr>
              <a:t>:</a:t>
            </a:r>
            <a:endParaRPr lang="el-GR" dirty="0" smtClean="0">
              <a:sym typeface="Wingdings" panose="05000000000000000000" pitchFamily="2" charset="2"/>
            </a:endParaRPr>
          </a:p>
          <a:p>
            <a:r>
              <a:rPr lang="el-GR" dirty="0" smtClean="0">
                <a:solidFill>
                  <a:srgbClr val="FF0000"/>
                </a:solidFill>
                <a:sym typeface="Wingdings" panose="05000000000000000000" pitchFamily="2" charset="2"/>
              </a:rPr>
              <a:t>Καθορισμός των κληρονομικών γνωρισμάτων </a:t>
            </a:r>
            <a:r>
              <a:rPr lang="el-GR" dirty="0" smtClean="0">
                <a:sym typeface="Wingdings" panose="05000000000000000000" pitchFamily="2" charset="2"/>
              </a:rPr>
              <a:t>του οργανισμού</a:t>
            </a:r>
          </a:p>
          <a:p>
            <a:r>
              <a:rPr lang="el-GR" dirty="0" smtClean="0">
                <a:solidFill>
                  <a:srgbClr val="FF0000"/>
                </a:solidFill>
                <a:sym typeface="Wingdings" panose="05000000000000000000" pitchFamily="2" charset="2"/>
              </a:rPr>
              <a:t>Έλεγχος των λειτουργιών </a:t>
            </a:r>
            <a:r>
              <a:rPr lang="el-GR" dirty="0" smtClean="0">
                <a:sym typeface="Wingdings" panose="05000000000000000000" pitchFamily="2" charset="2"/>
              </a:rPr>
              <a:t>του οργανισμού</a:t>
            </a:r>
          </a:p>
          <a:p>
            <a:pPr marL="0" indent="0">
              <a:buNone/>
            </a:pP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86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ΝΟΥΚΛΕΪΚΑ ΟΞΕΑ </a:t>
            </a:r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Αποτελούνται από απλούστερες ενώσεις, τα </a:t>
            </a:r>
            <a:r>
              <a:rPr lang="el-GR" dirty="0" err="1" smtClean="0">
                <a:solidFill>
                  <a:srgbClr val="FF0000"/>
                </a:solidFill>
              </a:rPr>
              <a:t>νουκλεοτίδια</a:t>
            </a:r>
            <a:r>
              <a:rPr lang="el-GR" dirty="0" smtClean="0"/>
              <a:t>!</a:t>
            </a:r>
          </a:p>
          <a:p>
            <a:r>
              <a:rPr lang="el-GR" dirty="0" smtClean="0"/>
              <a:t>Τα </a:t>
            </a:r>
            <a:r>
              <a:rPr lang="el-GR" dirty="0" err="1" smtClean="0"/>
              <a:t>νουκλεοτίδια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ενώνονται</a:t>
            </a:r>
            <a:r>
              <a:rPr lang="el-GR" dirty="0" smtClean="0"/>
              <a:t> μεταξύ τους και δημιουργούν </a:t>
            </a:r>
            <a:r>
              <a:rPr lang="el-GR" dirty="0" err="1" smtClean="0">
                <a:solidFill>
                  <a:srgbClr val="FF0000"/>
                </a:solidFill>
              </a:rPr>
              <a:t>πολυνουκλεοτιδικές</a:t>
            </a:r>
            <a:r>
              <a:rPr lang="el-GR" dirty="0" smtClean="0">
                <a:solidFill>
                  <a:srgbClr val="FF0000"/>
                </a:solidFill>
              </a:rPr>
              <a:t> αλυσίδες</a:t>
            </a:r>
            <a:r>
              <a:rPr lang="el-GR" dirty="0" smtClean="0"/>
              <a:t>!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3813465"/>
            <a:ext cx="2487114" cy="2570018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2491" y="3813465"/>
            <a:ext cx="3915361" cy="2607079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0" y="2097088"/>
            <a:ext cx="3048000" cy="476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954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 </a:t>
            </a:r>
            <a:r>
              <a:rPr lang="el-GR" dirty="0" smtClean="0"/>
              <a:t>και </a:t>
            </a:r>
            <a:r>
              <a:rPr lang="en-US" dirty="0" smtClean="0"/>
              <a:t>RNA:</a:t>
            </a:r>
            <a:r>
              <a:rPr lang="el-GR" dirty="0" smtClean="0"/>
              <a:t> </a:t>
            </a:r>
            <a:r>
              <a:rPr lang="el-GR" dirty="0" err="1" smtClean="0"/>
              <a:t>Τρισδιαστατη</a:t>
            </a:r>
            <a:r>
              <a:rPr lang="el-GR" dirty="0" smtClean="0"/>
              <a:t> </a:t>
            </a:r>
            <a:r>
              <a:rPr lang="el-GR" dirty="0" err="1" smtClean="0"/>
              <a:t>δομη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2776" y="1796161"/>
            <a:ext cx="9640389" cy="447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46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5400" dirty="0" smtClean="0">
                <a:solidFill>
                  <a:srgbClr val="FF0000"/>
                </a:solidFill>
              </a:rPr>
              <a:t>ΕΥΧΑΡΙΣΤΩ ΓΙΑ ΤΗΝ ΠΡΟΣΟΧΗ ΣΑΣ</a:t>
            </a:r>
            <a:endParaRPr lang="el-G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1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Ανοργανεσ</a:t>
            </a:r>
            <a:r>
              <a:rPr lang="el-GR" dirty="0" smtClean="0"/>
              <a:t> και </a:t>
            </a:r>
            <a:r>
              <a:rPr lang="el-GR" dirty="0" err="1" smtClean="0"/>
              <a:t>οργανικεσ</a:t>
            </a:r>
            <a:r>
              <a:rPr lang="el-GR" dirty="0" smtClean="0"/>
              <a:t> </a:t>
            </a:r>
            <a:r>
              <a:rPr lang="el-GR" dirty="0" err="1" smtClean="0"/>
              <a:t>ενωσεισ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Ανόργανες ενώσεις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l-GR" sz="2800" dirty="0" smtClean="0"/>
              <a:t>Δεν περιέχουν στο μόριό τους άτομα άνθρακα (</a:t>
            </a:r>
            <a:r>
              <a:rPr lang="en-US" sz="2800" dirty="0" smtClean="0"/>
              <a:t>C).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l-GR" sz="2800" dirty="0" smtClean="0">
                <a:solidFill>
                  <a:srgbClr val="FF0000"/>
                </a:solidFill>
              </a:rPr>
              <a:t>Οργανικές ενώσεις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l-GR" sz="2800" dirty="0" smtClean="0">
                <a:solidFill>
                  <a:srgbClr val="FF0000"/>
                </a:solidFill>
              </a:rPr>
              <a:t>Περιέχουν στο μόριό τους άτομα άνθρακα (</a:t>
            </a:r>
            <a:r>
              <a:rPr lang="en-US" sz="2800" dirty="0" smtClean="0">
                <a:solidFill>
                  <a:srgbClr val="FF0000"/>
                </a:solidFill>
              </a:rPr>
              <a:t>C).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9991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3" y="182880"/>
            <a:ext cx="9905998" cy="1319349"/>
          </a:xfrm>
        </p:spPr>
        <p:txBody>
          <a:bodyPr/>
          <a:lstStyle/>
          <a:p>
            <a:r>
              <a:rPr lang="el-GR" dirty="0" smtClean="0"/>
              <a:t>ΟΡΓΑΝΙΚΕΣ ΕΝΩΣΕΙΣ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357803"/>
            <a:ext cx="9905999" cy="52251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Οι οργανισμοί δομούνται ΚΥΡΙΩΣ από οργανικές ενώσεις </a:t>
            </a:r>
            <a:r>
              <a:rPr lang="el-GR" dirty="0" smtClean="0"/>
              <a:t>δηλαδή ενώσεις του </a:t>
            </a:r>
            <a:r>
              <a:rPr lang="el-GR" dirty="0" smtClean="0">
                <a:solidFill>
                  <a:srgbClr val="FF0000"/>
                </a:solidFill>
              </a:rPr>
              <a:t>άνθρακα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</a:t>
            </a:r>
            <a:r>
              <a:rPr lang="el-GR" dirty="0" smtClean="0"/>
              <a:t>με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οξυγόνο Ο</a:t>
            </a:r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υδρογόνο Η </a:t>
            </a:r>
            <a:r>
              <a:rPr lang="el-GR" dirty="0" smtClean="0"/>
              <a:t>και </a:t>
            </a:r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άζωτο Ν</a:t>
            </a:r>
          </a:p>
          <a:p>
            <a:pPr marL="0" indent="0">
              <a:buNone/>
            </a:pPr>
            <a:r>
              <a:rPr lang="el-GR" dirty="0" smtClean="0"/>
              <a:t>Παραδείγματα οργανικών ενώσεων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Υδατάνθρακες</a:t>
            </a:r>
          </a:p>
          <a:p>
            <a:r>
              <a:rPr lang="el-GR" dirty="0" smtClean="0"/>
              <a:t>Πρωτεΐνες</a:t>
            </a:r>
          </a:p>
          <a:p>
            <a:r>
              <a:rPr lang="el-GR" dirty="0" err="1" smtClean="0"/>
              <a:t>Νουκλεϊκά</a:t>
            </a:r>
            <a:r>
              <a:rPr lang="el-GR" dirty="0" smtClean="0"/>
              <a:t> οξέα(</a:t>
            </a:r>
            <a:r>
              <a:rPr lang="en-US" dirty="0" smtClean="0"/>
              <a:t>DNA,RNA)</a:t>
            </a:r>
            <a:endParaRPr lang="el-GR" dirty="0" smtClean="0"/>
          </a:p>
          <a:p>
            <a:r>
              <a:rPr lang="el-GR" dirty="0" smtClean="0"/>
              <a:t>Λιπίδια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87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ΥΔΑΤΑΝΘΡΑΚΕΣ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3600" dirty="0" smtClean="0"/>
              <a:t>ΔΙΤΤΟΣ ΡΟΛΟΣ</a:t>
            </a:r>
            <a:r>
              <a:rPr lang="en-US" sz="3600" dirty="0" smtClean="0"/>
              <a:t>:</a:t>
            </a:r>
            <a:endParaRPr lang="el-GR" sz="3600" dirty="0" smtClean="0"/>
          </a:p>
          <a:p>
            <a:r>
              <a:rPr lang="el-GR" sz="3600" dirty="0" smtClean="0">
                <a:solidFill>
                  <a:srgbClr val="FF0000"/>
                </a:solidFill>
              </a:rPr>
              <a:t>Πηγή ενέργειας </a:t>
            </a:r>
            <a:r>
              <a:rPr lang="el-GR" sz="3600" dirty="0" smtClean="0"/>
              <a:t>για τα κύτταρα και τον οργανισμό γιατί κατά τη διάσπασή τους απελευθερώνεται μεγάλο ποσό ενέργειας</a:t>
            </a:r>
            <a:r>
              <a:rPr lang="en-US" sz="3600" dirty="0" smtClean="0"/>
              <a:t> </a:t>
            </a:r>
            <a:r>
              <a:rPr lang="el-GR" sz="3600" dirty="0" smtClean="0"/>
              <a:t>(π.χ. άμυλο)</a:t>
            </a:r>
          </a:p>
          <a:p>
            <a:r>
              <a:rPr lang="el-GR" sz="3600" dirty="0" smtClean="0">
                <a:solidFill>
                  <a:srgbClr val="FF0000"/>
                </a:solidFill>
              </a:rPr>
              <a:t>Δομικά συστατικά </a:t>
            </a:r>
            <a:r>
              <a:rPr lang="el-GR" sz="3600" dirty="0" smtClean="0"/>
              <a:t>των κυττάρων μας (π.χ. κυτταρίνη)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45752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ΥΔΑΤΑΝΘΡΑΚΕΣ </a:t>
            </a:r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0629" y="2097088"/>
            <a:ext cx="6296297" cy="45649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Διακρίνονται σε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Μονοσακχαρίτες-Απλοί</a:t>
            </a:r>
            <a:r>
              <a:rPr lang="en-US" dirty="0" smtClean="0"/>
              <a:t> </a:t>
            </a:r>
            <a:r>
              <a:rPr lang="el-GR" dirty="0" smtClean="0"/>
              <a:t>υδατάνθρακες όπως η γλυκόζη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Πολυσακχαρίτες-Σύνθετοι</a:t>
            </a:r>
            <a:r>
              <a:rPr lang="el-GR" dirty="0" smtClean="0"/>
              <a:t> υδατάνθρακες όπως το άμυλο και η κυτταρίνη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Οι πολυσακχαρίτες προκύπτουν από την ένωση μονοσακχαριτών!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7630" y="0"/>
            <a:ext cx="539437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7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ΠΡΩΤΕΪΝΕΣ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ΡΟΛΟΣ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Δομικός</a:t>
            </a:r>
            <a:r>
              <a:rPr lang="el-GR" dirty="0" smtClean="0"/>
              <a:t> και 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Λειτουργικός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 smtClean="0"/>
              <a:t>Οι πρωτεΐνες δομούνται από </a:t>
            </a:r>
            <a:r>
              <a:rPr lang="el-GR" dirty="0" smtClean="0">
                <a:solidFill>
                  <a:srgbClr val="FF0000"/>
                </a:solidFill>
              </a:rPr>
              <a:t>απλούστερες ενώσεις, τα αμινοξέα</a:t>
            </a:r>
            <a:r>
              <a:rPr lang="el-GR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3354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Πρωτεϊνες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95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Υπάρχουν </a:t>
            </a:r>
            <a:r>
              <a:rPr lang="el-GR" sz="2800" dirty="0" smtClean="0">
                <a:solidFill>
                  <a:srgbClr val="FF0000"/>
                </a:solidFill>
              </a:rPr>
              <a:t>170 αμινοξέα στη φύση </a:t>
            </a:r>
          </a:p>
          <a:p>
            <a:pPr marL="0" indent="0">
              <a:buNone/>
            </a:pPr>
            <a:r>
              <a:rPr lang="el-GR" sz="2800" dirty="0" smtClean="0">
                <a:solidFill>
                  <a:srgbClr val="FF0000"/>
                </a:solidFill>
              </a:rPr>
              <a:t>ΑΛΛΑ</a:t>
            </a:r>
          </a:p>
          <a:p>
            <a:pPr marL="0" indent="0">
              <a:buNone/>
            </a:pPr>
            <a:r>
              <a:rPr lang="el-GR" sz="2800" dirty="0">
                <a:solidFill>
                  <a:srgbClr val="FF0000"/>
                </a:solidFill>
              </a:rPr>
              <a:t>μ</a:t>
            </a:r>
            <a:r>
              <a:rPr lang="el-GR" sz="2800" dirty="0" smtClean="0">
                <a:solidFill>
                  <a:srgbClr val="FF0000"/>
                </a:solidFill>
              </a:rPr>
              <a:t>όνο 20 αμινοξέα </a:t>
            </a:r>
            <a:r>
              <a:rPr lang="el-GR" sz="2800" dirty="0" smtClean="0"/>
              <a:t>ενώνονται μεταξύ τους (με χημικούς δεσμούς) και </a:t>
            </a:r>
            <a:r>
              <a:rPr lang="el-GR" sz="2800" dirty="0" smtClean="0">
                <a:solidFill>
                  <a:srgbClr val="FF0000"/>
                </a:solidFill>
              </a:rPr>
              <a:t>δημιουργούν τις </a:t>
            </a:r>
            <a:r>
              <a:rPr lang="el-GR" sz="2800" dirty="0" smtClean="0">
                <a:solidFill>
                  <a:srgbClr val="FF0000"/>
                </a:solidFill>
              </a:rPr>
              <a:t>πρωτεΐνες</a:t>
            </a:r>
            <a:r>
              <a:rPr lang="el-GR" sz="2800" dirty="0"/>
              <a:t>!</a:t>
            </a:r>
            <a:endParaRPr lang="el-GR" sz="2800" dirty="0"/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Τα 20 αμινοξέα </a:t>
            </a:r>
            <a:r>
              <a:rPr lang="el-GR" sz="2800" dirty="0" smtClean="0">
                <a:solidFill>
                  <a:srgbClr val="FF0000"/>
                </a:solidFill>
              </a:rPr>
              <a:t>συνδυάζονται με διαφορετικό τρόπο κάθε φορά </a:t>
            </a:r>
            <a:r>
              <a:rPr lang="el-GR" sz="2800" dirty="0" smtClean="0"/>
              <a:t>και έτσι </a:t>
            </a:r>
            <a:r>
              <a:rPr lang="el-GR" sz="2800" dirty="0" smtClean="0">
                <a:solidFill>
                  <a:srgbClr val="FF0000"/>
                </a:solidFill>
              </a:rPr>
              <a:t>δημιουργούν μια τεράστια ποικιλία πρωτεϊνών</a:t>
            </a:r>
            <a:r>
              <a:rPr lang="el-GR" sz="2800" dirty="0" smtClean="0"/>
              <a:t>!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0217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Πρωτεϊνες</a:t>
            </a:r>
            <a:r>
              <a:rPr lang="el-GR" dirty="0"/>
              <a:t> </a:t>
            </a:r>
            <a:r>
              <a:rPr lang="el-GR" dirty="0" smtClean="0"/>
              <a:t>(3)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400" y="2534194"/>
            <a:ext cx="11419989" cy="35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232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ΕΝΖΥΜΑ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Ένζυμα ονομάζονται </a:t>
            </a:r>
            <a:r>
              <a:rPr lang="el-GR" sz="2800" dirty="0">
                <a:solidFill>
                  <a:srgbClr val="FF0000"/>
                </a:solidFill>
              </a:rPr>
              <a:t>οι πρωτεΐνες που επιταχύνουν τις αντιδράσεις </a:t>
            </a:r>
            <a:r>
              <a:rPr lang="el-GR" sz="2800" dirty="0"/>
              <a:t>του κυττάρου!</a:t>
            </a:r>
          </a:p>
          <a:p>
            <a:r>
              <a:rPr lang="el-GR" sz="2800" dirty="0"/>
              <a:t>Τα ένζυμα είναι </a:t>
            </a:r>
            <a:r>
              <a:rPr lang="el-GR" sz="2800" dirty="0">
                <a:solidFill>
                  <a:srgbClr val="FF0000"/>
                </a:solidFill>
              </a:rPr>
              <a:t>πολύ χρήσιμα </a:t>
            </a:r>
            <a:r>
              <a:rPr lang="el-GR" sz="2800" dirty="0"/>
              <a:t>για το κύτταρο!</a:t>
            </a:r>
          </a:p>
          <a:p>
            <a:r>
              <a:rPr lang="el-GR" sz="2800" dirty="0"/>
              <a:t>Χωρίς αυτά, πολλές αντιδράσεις δε θα </a:t>
            </a:r>
            <a:r>
              <a:rPr lang="el-GR" sz="2800" dirty="0" smtClean="0"/>
              <a:t>γίνονταν ή θα γίνονταν πολύ αργά!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40662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Κύκλωμα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Κύκλωμα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Κύκλωμα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Κύκλωμα</Template>
  <TotalTime>59</TotalTime>
  <Words>346</Words>
  <Application>Microsoft Office PowerPoint</Application>
  <PresentationFormat>Ευρεία οθόνη</PresentationFormat>
  <Paragraphs>64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Tw Cen MT</vt:lpstr>
      <vt:lpstr>Wingdings</vt:lpstr>
      <vt:lpstr>Κύκλωμα</vt:lpstr>
      <vt:lpstr>1.1. Τα μορια της ζωησ – Οργανικεσ ενωσεισ</vt:lpstr>
      <vt:lpstr>Ανοργανεσ και οργανικεσ ενωσεισ</vt:lpstr>
      <vt:lpstr>ΟΡΓΑΝΙΚΕΣ ΕΝΩΣΕΙΣ</vt:lpstr>
      <vt:lpstr>ΥΔΑΤΑΝΘΡΑΚΕΣ (1)</vt:lpstr>
      <vt:lpstr>ΥΔΑΤΑΝΘΡΑΚΕΣ (2)</vt:lpstr>
      <vt:lpstr>ΠΡΩΤΕΪΝΕΣ (1)</vt:lpstr>
      <vt:lpstr>Πρωτεϊνες (2)</vt:lpstr>
      <vt:lpstr>Πρωτεϊνες (3)</vt:lpstr>
      <vt:lpstr>ΕΝΖΥΜΑ</vt:lpstr>
      <vt:lpstr>ΛΙΠΙΔΙΑ</vt:lpstr>
      <vt:lpstr>ΝΟΥΚΛΕΪΚΑ ΟΞΕΑ (1)</vt:lpstr>
      <vt:lpstr>ΝΟΥΚΛΕΪΚΑ ΟΞΕΑ (2)</vt:lpstr>
      <vt:lpstr>DNA και RNA: Τρισδιαστατη δομη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 Τα μορια της ζωησ – Οργανικεσ ενωσεισ</dc:title>
  <dc:creator>user</dc:creator>
  <cp:lastModifiedBy>user</cp:lastModifiedBy>
  <cp:revision>9</cp:revision>
  <dcterms:created xsi:type="dcterms:W3CDTF">2021-09-25T11:59:06Z</dcterms:created>
  <dcterms:modified xsi:type="dcterms:W3CDTF">2021-09-25T12:58:57Z</dcterms:modified>
</cp:coreProperties>
</file>