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40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04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21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122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382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25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68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90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164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18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0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01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6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27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23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41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B79E0AD-67C8-4AAD-9B15-EE0B82983CDC}" type="datetimeFigureOut">
              <a:rPr lang="el-GR" smtClean="0"/>
              <a:t>17/10/2021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BECFFFE-6676-4EB4-8310-70B3BDCC43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75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E644CB-0EFE-4198-BF1D-35E156881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1.2. Κύτταρο</a:t>
            </a:r>
            <a:r>
              <a:rPr lang="en-US" dirty="0"/>
              <a:t>:</a:t>
            </a:r>
            <a:r>
              <a:rPr lang="el-GR" dirty="0"/>
              <a:t> η μονάδα της ζωής ΙΙΙ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686E7ED-6646-489A-81D8-9B7BD5C1E6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66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DE15AA-9F27-444D-856D-20566183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Πολυκύτταροι οργανισμοί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07F987-9EA3-42A6-8B2D-26A65A32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4" y="2603500"/>
            <a:ext cx="6276512" cy="4010364"/>
          </a:xfrm>
        </p:spPr>
        <p:txBody>
          <a:bodyPr/>
          <a:lstStyle/>
          <a:p>
            <a:r>
              <a:rPr lang="el-GR" dirty="0"/>
              <a:t>Αποτελούνται από </a:t>
            </a:r>
            <a:r>
              <a:rPr lang="el-GR" dirty="0">
                <a:solidFill>
                  <a:srgbClr val="FF0000"/>
                </a:solidFill>
              </a:rPr>
              <a:t>πολλά διαφορετικά κύτταρα </a:t>
            </a:r>
            <a:r>
              <a:rPr lang="el-GR" dirty="0"/>
              <a:t>τα οποία </a:t>
            </a:r>
            <a:r>
              <a:rPr lang="el-GR" dirty="0">
                <a:solidFill>
                  <a:srgbClr val="FF0000"/>
                </a:solidFill>
              </a:rPr>
              <a:t>μοιάζουν και διαφέρουν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/>
              <a:t>Όλα τα κύτταρα ενός πολυκύτταρου οργανισμού </a:t>
            </a:r>
            <a:r>
              <a:rPr lang="el-GR" dirty="0">
                <a:solidFill>
                  <a:srgbClr val="FF0000"/>
                </a:solidFill>
              </a:rPr>
              <a:t>εξειδικεύονται ως προς τη λειτουργία τους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Όλα τα κύτταρα ενός πολυκύτταρου οργανισμού </a:t>
            </a:r>
            <a:r>
              <a:rPr lang="el-GR" dirty="0">
                <a:solidFill>
                  <a:srgbClr val="FF0000"/>
                </a:solidFill>
              </a:rPr>
              <a:t>συνεργάζονται μεταξύ τους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για να λειτουργήσει και να επιβιώσει ο οργανισμός!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rgbClr val="FF0000"/>
              </a:solidFill>
            </a:endParaRPr>
          </a:p>
          <a:p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AB3A80-2360-43CD-ABA5-76F689AF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481" y="2410148"/>
            <a:ext cx="4848225" cy="42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4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8BCA6-D9F0-491A-A693-EE63615A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ΕΠΙΠΕΔΑ ΟΡΓΑΝΩΣΗΣ ΠΟΛΥΚΥΤΤΑΡΩΝ ΟΡΓΑΝΙΣΜΩΝ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BD5ACD9-EF59-4A61-BDAE-FB86E532F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747" y="3318840"/>
            <a:ext cx="6200264" cy="250350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21E862B-8678-4B49-80BE-D03F26DA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825" y="2507525"/>
            <a:ext cx="3203822" cy="41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04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042963-563E-476B-9CA4-B6226D79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785A4B3-1C2C-4C98-A39C-9CEE0DB91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107" y="243025"/>
            <a:ext cx="11553661" cy="6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47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32AAAE-6090-4536-94B5-BBF144D2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ΠΡΟΚΑΡΥΩΤΙΚΟ ΚΥΤΤΑΡΟ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DBEADC-01D0-4114-AE2E-BB55EEBDB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0" y="2603500"/>
            <a:ext cx="11469950" cy="380617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γενετικό υλικό (</a:t>
            </a:r>
            <a:r>
              <a:rPr lang="en-GB" dirty="0"/>
              <a:t>DNA) </a:t>
            </a:r>
            <a:r>
              <a:rPr lang="el-GR" dirty="0"/>
              <a:t>ΔΕΝ περιβάλλεται από πυρηνική μεμβράνη </a:t>
            </a:r>
          </a:p>
          <a:p>
            <a:pPr marL="0" indent="0">
              <a:buNone/>
            </a:pPr>
            <a:r>
              <a:rPr lang="el-GR" dirty="0"/>
              <a:t>ΑΡΑ</a:t>
            </a:r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Το </a:t>
            </a:r>
            <a:r>
              <a:rPr lang="el-GR" dirty="0" err="1">
                <a:solidFill>
                  <a:srgbClr val="FF0000"/>
                </a:solidFill>
              </a:rPr>
              <a:t>προκαρυωτικό</a:t>
            </a:r>
            <a:r>
              <a:rPr lang="el-GR" dirty="0">
                <a:solidFill>
                  <a:srgbClr val="FF0000"/>
                </a:solidFill>
              </a:rPr>
              <a:t> κύτταρο ΔΕΝ έχει πυρήνα!</a:t>
            </a:r>
          </a:p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Βακτήρια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l-GR" dirty="0" err="1">
                <a:solidFill>
                  <a:srgbClr val="FF0000"/>
                </a:solidFill>
                <a:sym typeface="Wingdings" panose="05000000000000000000" pitchFamily="2" charset="2"/>
              </a:rPr>
              <a:t>προκαρυωτικοί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 μονοκύτταροι οργανισμοί!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olidFill>
                  <a:srgbClr val="FF0000"/>
                </a:solidFill>
              </a:rPr>
              <a:t>Χαρακτηριστικά </a:t>
            </a:r>
            <a:r>
              <a:rPr lang="el-GR" dirty="0" err="1">
                <a:solidFill>
                  <a:srgbClr val="FF0000"/>
                </a:solidFill>
              </a:rPr>
              <a:t>βακτηριακού</a:t>
            </a:r>
            <a:r>
              <a:rPr lang="el-GR" dirty="0">
                <a:solidFill>
                  <a:srgbClr val="FF0000"/>
                </a:solidFill>
              </a:rPr>
              <a:t> κυττάρου</a:t>
            </a:r>
            <a:r>
              <a:rPr lang="en-GB" dirty="0">
                <a:solidFill>
                  <a:srgbClr val="FF0000"/>
                </a:solidFill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el-GR" dirty="0"/>
              <a:t>Μικρό σε μέγεθος </a:t>
            </a:r>
          </a:p>
          <a:p>
            <a:pPr>
              <a:buFont typeface="+mj-lt"/>
              <a:buAutoNum type="arabicPeriod"/>
            </a:pPr>
            <a:r>
              <a:rPr lang="el-GR" dirty="0"/>
              <a:t>Δεν έχει κυτταρικά οργανίδια</a:t>
            </a:r>
          </a:p>
          <a:p>
            <a:pPr>
              <a:buFont typeface="+mj-lt"/>
              <a:buAutoNum type="arabicPeriod"/>
            </a:pPr>
            <a:r>
              <a:rPr lang="el-GR" dirty="0"/>
              <a:t>Έχει</a:t>
            </a:r>
            <a:r>
              <a:rPr lang="en-GB" dirty="0"/>
              <a:t> </a:t>
            </a:r>
            <a:r>
              <a:rPr lang="el-GR" dirty="0"/>
              <a:t>απλή δομή</a:t>
            </a:r>
            <a:br>
              <a:rPr lang="en-US" dirty="0"/>
            </a:b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78125F3-7191-44BD-A8D3-67AE0A4D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996" y="3196009"/>
            <a:ext cx="5147754" cy="321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4081C7-594F-4880-BEFE-9532C2AA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l-GR" dirty="0" err="1"/>
              <a:t>βακτηριακού</a:t>
            </a:r>
            <a:r>
              <a:rPr lang="el-GR" dirty="0"/>
              <a:t> κυττάρου</a:t>
            </a:r>
            <a:r>
              <a:rPr lang="en-GB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6F566D-5604-47E6-AB73-FD54220E0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2317072"/>
            <a:ext cx="11700769" cy="4540927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Πλασματική μεμβράνη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ίδια</a:t>
            </a:r>
            <a:r>
              <a:rPr lang="el-GR" dirty="0"/>
              <a:t> σε σύσταση </a:t>
            </a:r>
            <a:r>
              <a:rPr lang="el-GR" dirty="0">
                <a:solidFill>
                  <a:srgbClr val="FF0000"/>
                </a:solidFill>
              </a:rPr>
              <a:t>με τη πλασματική μεμβράνη των </a:t>
            </a:r>
            <a:r>
              <a:rPr lang="el-GR" dirty="0" err="1">
                <a:solidFill>
                  <a:srgbClr val="FF0000"/>
                </a:solidFill>
              </a:rPr>
              <a:t>ευκαρυωτικώ</a:t>
            </a:r>
            <a:r>
              <a:rPr lang="el-GR" dirty="0" err="1"/>
              <a:t>ν</a:t>
            </a:r>
            <a:r>
              <a:rPr lang="el-GR" dirty="0"/>
              <a:t> κυττάρων</a:t>
            </a:r>
          </a:p>
          <a:p>
            <a:r>
              <a:rPr lang="el-GR" b="1" dirty="0">
                <a:solidFill>
                  <a:srgbClr val="FF0000"/>
                </a:solidFill>
              </a:rPr>
              <a:t>Κυτταρικό τοίχωμα</a:t>
            </a:r>
            <a:r>
              <a:rPr lang="el-GR" dirty="0"/>
              <a:t>(έξω από την πλασματική μεμβράνη)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διαφορετική</a:t>
            </a:r>
            <a:r>
              <a:rPr lang="el-GR" dirty="0">
                <a:sym typeface="Wingdings" panose="05000000000000000000" pitchFamily="2" charset="2"/>
              </a:rPr>
              <a:t> σύσταση </a:t>
            </a:r>
            <a:r>
              <a:rPr lang="el-GR" dirty="0">
                <a:solidFill>
                  <a:srgbClr val="FF0000"/>
                </a:solidFill>
                <a:sym typeface="Wingdings" panose="05000000000000000000" pitchFamily="2" charset="2"/>
              </a:rPr>
              <a:t>από το κυτταρικό τοίχωμα των φυτικών </a:t>
            </a:r>
            <a:r>
              <a:rPr lang="el-GR" dirty="0">
                <a:sym typeface="Wingdings" panose="05000000000000000000" pitchFamily="2" charset="2"/>
              </a:rPr>
              <a:t>κυττάρων</a:t>
            </a:r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Κυτταρόπλασμα</a:t>
            </a:r>
          </a:p>
          <a:p>
            <a:r>
              <a:rPr lang="el-GR" b="1" dirty="0">
                <a:solidFill>
                  <a:srgbClr val="FF0000"/>
                </a:solidFill>
              </a:rPr>
              <a:t>Ελεύθερα </a:t>
            </a:r>
            <a:r>
              <a:rPr lang="el-GR" b="1" dirty="0" err="1">
                <a:solidFill>
                  <a:srgbClr val="FF0000"/>
                </a:solidFill>
              </a:rPr>
              <a:t>ριβοσώματα</a:t>
            </a:r>
            <a:r>
              <a:rPr lang="el-GR" dirty="0"/>
              <a:t>(στο κυτταρόπλασμα) στα οποία γίνεται η </a:t>
            </a:r>
            <a:r>
              <a:rPr lang="el-GR" dirty="0" err="1"/>
              <a:t>πρωτεϊνοσύνθεση</a:t>
            </a:r>
            <a:endParaRPr lang="el-GR" dirty="0"/>
          </a:p>
          <a:p>
            <a:r>
              <a:rPr lang="el-GR" b="1" dirty="0">
                <a:solidFill>
                  <a:srgbClr val="FF0000"/>
                </a:solidFill>
              </a:rPr>
              <a:t>Γενετικό </a:t>
            </a:r>
            <a:r>
              <a:rPr lang="el-GR" b="1" dirty="0" err="1">
                <a:solidFill>
                  <a:srgbClr val="FF0000"/>
                </a:solidFill>
              </a:rPr>
              <a:t>ύλικό</a:t>
            </a:r>
            <a:r>
              <a:rPr lang="el-GR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l-GR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ΔΕΝ ΕΧΟΥΝ ΠΥΡΗΝΑ!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Επιπλέον, ίσως έχουν</a:t>
            </a:r>
            <a:r>
              <a:rPr lang="en-GB" dirty="0">
                <a:sym typeface="Wingdings" panose="05000000000000000000" pitchFamily="2" charset="2"/>
              </a:rPr>
              <a:t>:</a:t>
            </a:r>
            <a:endParaRPr lang="el-GR" dirty="0">
              <a:sym typeface="Wingdings" panose="05000000000000000000" pitchFamily="2" charset="2"/>
            </a:endParaRPr>
          </a:p>
          <a:p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Κάψα</a:t>
            </a:r>
            <a:r>
              <a:rPr lang="el-GR" dirty="0">
                <a:sym typeface="Wingdings" panose="05000000000000000000" pitchFamily="2" charset="2"/>
              </a:rPr>
              <a:t>(έξω από το κυτταρικό τοίχωμα)</a:t>
            </a:r>
          </a:p>
          <a:p>
            <a:r>
              <a:rPr lang="el-GR" b="1" dirty="0">
                <a:solidFill>
                  <a:srgbClr val="FF0000"/>
                </a:solidFill>
                <a:sym typeface="Wingdings" panose="05000000000000000000" pitchFamily="2" charset="2"/>
              </a:rPr>
              <a:t>Μαστίγια και βλεφαρίδες </a:t>
            </a:r>
            <a:r>
              <a:rPr lang="el-GR" dirty="0">
                <a:sym typeface="Wingdings" panose="05000000000000000000" pitchFamily="2" charset="2"/>
              </a:rPr>
              <a:t>για να κινούνται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60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23E6AE-08D0-44EC-954D-AA0FA4D0C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Δομή </a:t>
            </a:r>
            <a:r>
              <a:rPr lang="el-GR" dirty="0" err="1"/>
              <a:t>βακτηριακού</a:t>
            </a:r>
            <a:r>
              <a:rPr lang="el-GR" dirty="0"/>
              <a:t> κυττάρου</a:t>
            </a:r>
            <a:r>
              <a:rPr lang="en-GB" dirty="0"/>
              <a:t>: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2B3A7F-9E7F-4878-854B-AE5E4D0C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81561"/>
            <a:ext cx="4473489" cy="4279037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l-GR" dirty="0">
                <a:sym typeface="Wingdings" panose="05000000000000000000" pitchFamily="2" charset="2"/>
              </a:rPr>
              <a:t> βλεφαρίδες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2,8 γενετικό υλικό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3 ελεύθερα </a:t>
            </a:r>
            <a:r>
              <a:rPr lang="el-GR" dirty="0" err="1">
                <a:sym typeface="Wingdings" panose="05000000000000000000" pitchFamily="2" charset="2"/>
              </a:rPr>
              <a:t>ριβοσώματα</a:t>
            </a:r>
            <a:endParaRPr lang="el-G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4  κυτταρόπλασμα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5 πλασματική μεμβράνη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6 κυτταρικό τοίχωμα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7 κάψα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9 μαστίγιο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86563AA-77C7-4CD7-9D6B-7BA40C16F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187" y="2578963"/>
            <a:ext cx="6559969" cy="42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1FE5E-CA3C-463C-9522-F639EE1C1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ΕΝΔΟΣΠΟΡΙΑ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C1A4B7-6B79-47FC-ADE6-171A293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983731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Όταν οι συνθήκες του περιβάλλοντος ΔΕΝ είναι ευνοϊκές</a:t>
            </a:r>
            <a:r>
              <a:rPr lang="el-GR" dirty="0"/>
              <a:t>, τα βακτήρια </a:t>
            </a:r>
            <a:r>
              <a:rPr lang="el-GR" dirty="0">
                <a:solidFill>
                  <a:srgbClr val="FF0000"/>
                </a:solidFill>
              </a:rPr>
              <a:t>αφυδατώνονται</a:t>
            </a:r>
            <a:r>
              <a:rPr lang="el-GR" dirty="0"/>
              <a:t> και </a:t>
            </a:r>
            <a:r>
              <a:rPr lang="el-GR" dirty="0">
                <a:solidFill>
                  <a:srgbClr val="FF0000"/>
                </a:solidFill>
              </a:rPr>
              <a:t>μετατρέπονται σε </a:t>
            </a:r>
            <a:r>
              <a:rPr lang="el-GR" b="1" dirty="0">
                <a:solidFill>
                  <a:srgbClr val="FF0000"/>
                </a:solidFill>
              </a:rPr>
              <a:t>ανθεκτικές μορφές </a:t>
            </a:r>
            <a:r>
              <a:rPr lang="el-GR" dirty="0"/>
              <a:t>που ονομάζονται </a:t>
            </a:r>
            <a:r>
              <a:rPr lang="el-GR" b="1" dirty="0" err="1">
                <a:solidFill>
                  <a:srgbClr val="FF0000"/>
                </a:solidFill>
              </a:rPr>
              <a:t>ενδοσπόρια</a:t>
            </a:r>
            <a:r>
              <a:rPr lang="el-GR" dirty="0"/>
              <a:t>!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Μόλις οι συνθήκες ξαναγίνουν ευνοϊκές</a:t>
            </a:r>
            <a:r>
              <a:rPr lang="el-GR" dirty="0"/>
              <a:t>, τα </a:t>
            </a:r>
            <a:r>
              <a:rPr lang="el-GR" dirty="0" err="1"/>
              <a:t>ενδοσπόρια</a:t>
            </a:r>
            <a:r>
              <a:rPr lang="el-GR" dirty="0"/>
              <a:t> μετατρέποντα</a:t>
            </a:r>
            <a:r>
              <a:rPr lang="el-GR" dirty="0">
                <a:solidFill>
                  <a:srgbClr val="FF0000"/>
                </a:solidFill>
              </a:rPr>
              <a:t>ι πάλι σε βακτήρια</a:t>
            </a:r>
            <a:r>
              <a:rPr lang="el-GR" dirty="0"/>
              <a:t>!</a:t>
            </a:r>
          </a:p>
          <a:p>
            <a:endParaRPr lang="el-GR" dirty="0"/>
          </a:p>
          <a:p>
            <a:r>
              <a:rPr lang="el-GR" dirty="0"/>
              <a:t>Από το κάθε </a:t>
            </a:r>
            <a:r>
              <a:rPr lang="el-GR" dirty="0" err="1"/>
              <a:t>ενδοσπόριο</a:t>
            </a:r>
            <a:r>
              <a:rPr lang="el-GR" dirty="0"/>
              <a:t> προκύπτει ένα βακτήριο!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133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C35B1D-A423-4999-8D6A-F9DBFF07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634E8D-EFA1-4021-8460-1D29755C1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C7C618F-A6BD-41E7-B709-84DD6E39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878"/>
            <a:ext cx="12191999" cy="686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683F09-91D5-4B62-99B1-F06A2111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70517"/>
            <a:ext cx="8825659" cy="1713390"/>
          </a:xfrm>
        </p:spPr>
        <p:txBody>
          <a:bodyPr/>
          <a:lstStyle/>
          <a:p>
            <a:r>
              <a:rPr lang="el-GR" dirty="0"/>
              <a:t>Μονοκύτταροι οργανισμοί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72F9FF-4525-4F79-9664-B10F4CF7D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2308194"/>
            <a:ext cx="11354540" cy="4367814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</a:rPr>
              <a:t>ΜΟΝΟΚΥΤΤΑΡΟΙ</a:t>
            </a:r>
            <a:r>
              <a:rPr lang="en-GB" b="1" dirty="0">
                <a:solidFill>
                  <a:srgbClr val="FF0000"/>
                </a:solidFill>
              </a:rPr>
              <a:t>:</a:t>
            </a:r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Οι </a:t>
            </a:r>
            <a:r>
              <a:rPr lang="el-GR" dirty="0">
                <a:solidFill>
                  <a:srgbClr val="FF0000"/>
                </a:solidFill>
              </a:rPr>
              <a:t>πιο απλοί </a:t>
            </a:r>
            <a:r>
              <a:rPr lang="el-GR" dirty="0"/>
              <a:t>οργανισμοί στη Γη είναι οι μονοκύτταροι! </a:t>
            </a:r>
            <a:r>
              <a:rPr lang="el-GR" dirty="0">
                <a:solidFill>
                  <a:srgbClr val="FF0000"/>
                </a:solidFill>
              </a:rPr>
              <a:t>Δεν φαίνονται με γυμνό μάτι</a:t>
            </a:r>
            <a:r>
              <a:rPr lang="el-GR" dirty="0"/>
              <a:t>!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Διακρίνονται σε</a:t>
            </a:r>
            <a:r>
              <a:rPr lang="en-GB" dirty="0"/>
              <a:t>:</a:t>
            </a:r>
          </a:p>
          <a:p>
            <a:pPr>
              <a:buFont typeface="+mj-lt"/>
              <a:buAutoNum type="arabicPeriod"/>
            </a:pPr>
            <a:r>
              <a:rPr lang="el-GR" dirty="0" err="1">
                <a:solidFill>
                  <a:srgbClr val="FF0000"/>
                </a:solidFill>
              </a:rPr>
              <a:t>Προκαρυωτικούς</a:t>
            </a:r>
            <a:r>
              <a:rPr lang="en-US" dirty="0"/>
              <a:t> </a:t>
            </a:r>
            <a:r>
              <a:rPr lang="el-GR" dirty="0"/>
              <a:t>π.χ. βακτήρια και </a:t>
            </a:r>
            <a:r>
              <a:rPr lang="el-GR" dirty="0" err="1"/>
              <a:t>κυανοβακτήρια</a:t>
            </a:r>
            <a:r>
              <a:rPr lang="el-GR" dirty="0"/>
              <a:t> και</a:t>
            </a:r>
          </a:p>
          <a:p>
            <a:pPr>
              <a:buFont typeface="+mj-lt"/>
              <a:buAutoNum type="arabicPeriod"/>
            </a:pPr>
            <a:r>
              <a:rPr lang="el-GR" dirty="0" err="1">
                <a:solidFill>
                  <a:srgbClr val="FF0000"/>
                </a:solidFill>
              </a:rPr>
              <a:t>Ευκαρυωτικούς</a:t>
            </a:r>
            <a:r>
              <a:rPr lang="el-GR" dirty="0"/>
              <a:t> </a:t>
            </a:r>
            <a:r>
              <a:rPr lang="el-GR" b="1" dirty="0">
                <a:solidFill>
                  <a:srgbClr val="FF0000"/>
                </a:solidFill>
              </a:rPr>
              <a:t>(+πυρήνας)</a:t>
            </a:r>
            <a:r>
              <a:rPr lang="el-GR" dirty="0"/>
              <a:t>π.χ. πρωτόζωα, μονοκύτταρα </a:t>
            </a:r>
            <a:r>
              <a:rPr lang="el-GR" dirty="0" err="1"/>
              <a:t>φύκη</a:t>
            </a:r>
            <a:r>
              <a:rPr lang="el-GR" dirty="0"/>
              <a:t> και μύκητες</a:t>
            </a:r>
          </a:p>
          <a:p>
            <a:pPr marL="0" indent="0">
              <a:buNone/>
            </a:pPr>
            <a:endParaRPr lang="el-GR" b="1" dirty="0"/>
          </a:p>
          <a:p>
            <a:r>
              <a:rPr lang="el-GR" b="1" dirty="0">
                <a:solidFill>
                  <a:srgbClr val="FF0000"/>
                </a:solidFill>
              </a:rPr>
              <a:t>Το ένα και μοναδικό κύτταρο των μονοκύτταρων οργανισμών επιτελεί όλες τις λειτουργίες τους!</a:t>
            </a:r>
          </a:p>
          <a:p>
            <a:r>
              <a:rPr lang="el-GR" dirty="0">
                <a:solidFill>
                  <a:srgbClr val="FF0000"/>
                </a:solidFill>
              </a:rPr>
              <a:t>Ορισμένοι</a:t>
            </a:r>
            <a:r>
              <a:rPr lang="el-GR" dirty="0"/>
              <a:t> μονοκύτταροι οργανισμοί </a:t>
            </a:r>
            <a:r>
              <a:rPr lang="el-GR" dirty="0">
                <a:solidFill>
                  <a:srgbClr val="FF0000"/>
                </a:solidFill>
              </a:rPr>
              <a:t>κινούνται</a:t>
            </a:r>
            <a:r>
              <a:rPr lang="el-GR" dirty="0"/>
              <a:t> με το μαστίγιο και τις βλεφαρίδες ή σχηματίζοντας </a:t>
            </a:r>
            <a:r>
              <a:rPr lang="el-GR" dirty="0" err="1"/>
              <a:t>ψευδοπόδια</a:t>
            </a:r>
            <a:r>
              <a:rPr lang="el-GR" dirty="0"/>
              <a:t>!</a:t>
            </a:r>
          </a:p>
          <a:p>
            <a:r>
              <a:rPr lang="el-GR" dirty="0">
                <a:solidFill>
                  <a:srgbClr val="FF0000"/>
                </a:solidFill>
              </a:rPr>
              <a:t>Ορισμένοι </a:t>
            </a:r>
            <a:r>
              <a:rPr lang="el-GR" dirty="0"/>
              <a:t>μονοκύτταροι οργανισμοί </a:t>
            </a:r>
            <a:r>
              <a:rPr lang="el-GR" dirty="0" err="1">
                <a:solidFill>
                  <a:srgbClr val="FF0000"/>
                </a:solidFill>
              </a:rPr>
              <a:t>φωτοσυνθέτουν</a:t>
            </a:r>
            <a:r>
              <a:rPr lang="el-GR" dirty="0"/>
              <a:t> π.χ. </a:t>
            </a:r>
            <a:r>
              <a:rPr lang="el-GR" dirty="0" err="1"/>
              <a:t>κυανοβακτήρια</a:t>
            </a:r>
            <a:r>
              <a:rPr lang="el-GR" dirty="0"/>
              <a:t> και μονοκύτταρα </a:t>
            </a:r>
            <a:r>
              <a:rPr lang="el-GR" dirty="0" err="1"/>
              <a:t>φύκη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867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31A931-E4CD-4F53-BFF9-E771D6C80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8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DD87BA-AD70-4405-A3DC-290D4CE6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C66910-A463-4907-9120-244D1BA56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724B4D-6D53-442C-AD2D-E084C306D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4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39</TotalTime>
  <Words>334</Words>
  <Application>Microsoft Office PowerPoint</Application>
  <PresentationFormat>Ευρεία οθόνη</PresentationFormat>
  <Paragraphs>57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Αίθουσα συσκέψεων "Ιόν"</vt:lpstr>
      <vt:lpstr>1.2. Κύτταρο: η μονάδα της ζωής ΙΙΙ</vt:lpstr>
      <vt:lpstr>ΠΡΟΚΑΡΥΩΤΙΚΟ ΚΥΤΤΑΡΟ</vt:lpstr>
      <vt:lpstr>Δομή βακτηριακού κυττάρου:</vt:lpstr>
      <vt:lpstr>Δομή βακτηριακού κυττάρου:</vt:lpstr>
      <vt:lpstr>ΕΝΔΟΣΠΟΡΙΑ</vt:lpstr>
      <vt:lpstr>Παρουσίαση του PowerPoint</vt:lpstr>
      <vt:lpstr>Μονοκύτταροι οργανισμοί</vt:lpstr>
      <vt:lpstr>Παρουσίαση του PowerPoint</vt:lpstr>
      <vt:lpstr>Παρουσίαση του PowerPoint</vt:lpstr>
      <vt:lpstr>Πολυκύτταροι οργανισμοί</vt:lpstr>
      <vt:lpstr>ΕΠΙΠΕΔΑ ΟΡΓΑΝΩΣΗΣ ΠΟΛΥΚΥΤΤΑΡΩΝ ΟΡΓΑΝΙΣΜΩΝ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1.2. Κύτταρο: η μονάδα της ζωής ΙΙΙ</dc:title>
  <dc:creator>30694</dc:creator>
  <cp:lastModifiedBy>30694</cp:lastModifiedBy>
  <cp:revision>2</cp:revision>
  <dcterms:created xsi:type="dcterms:W3CDTF">2021-10-17T14:21:05Z</dcterms:created>
  <dcterms:modified xsi:type="dcterms:W3CDTF">2021-10-17T15:01:44Z</dcterms:modified>
</cp:coreProperties>
</file>