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35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26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02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2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64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50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62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32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7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63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59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07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0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1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58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08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5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702ADA5-2BE9-4981-8C95-2C4783EFB4F5}" type="datetimeFigureOut">
              <a:rPr lang="el-GR" smtClean="0"/>
              <a:t>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D066282-62B7-4DC0-8C98-77AD44B71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625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AD08C6-6A0E-43CA-9C8B-EBC913B0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612648"/>
            <a:ext cx="10695432" cy="549287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1.2. </a:t>
            </a:r>
            <a:r>
              <a:rPr lang="el-GR" dirty="0">
                <a:solidFill>
                  <a:srgbClr val="FF0000"/>
                </a:solidFill>
              </a:rPr>
              <a:t>Κύτταρο</a:t>
            </a:r>
            <a:r>
              <a:rPr lang="en-GB" dirty="0">
                <a:solidFill>
                  <a:srgbClr val="FF0000"/>
                </a:solidFill>
              </a:rPr>
              <a:t>: 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η μονάδα της ζωής</a:t>
            </a:r>
            <a:br>
              <a:rPr lang="el-GR" sz="7200" dirty="0"/>
            </a:br>
            <a:endParaRPr lang="el-GR" sz="7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D3B307F-5716-4CE5-94DB-C596F9AF8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463C3E-A4C0-4172-BE31-182E8746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98" y="3429000"/>
            <a:ext cx="4339971" cy="32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C05E0D-D4DE-4767-8B2D-BA9F04B8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Πυρήνας</a:t>
            </a:r>
            <a:r>
              <a:rPr lang="el-GR" dirty="0">
                <a:sym typeface="Wingdings" panose="05000000000000000000" pitchFamily="2" charset="2"/>
              </a:rPr>
              <a:t> το ΄΄κέντρο ελέγχου’’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0DCF84-721F-4616-ACDA-256261CEE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95691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Έχει σφαιρικό ή ωοειδές (σαν αυγό) σχήμα.</a:t>
            </a:r>
          </a:p>
          <a:p>
            <a:endParaRPr lang="el-GR" dirty="0"/>
          </a:p>
          <a:p>
            <a:r>
              <a:rPr lang="el-GR" dirty="0"/>
              <a:t>Είναι το </a:t>
            </a:r>
            <a:r>
              <a:rPr lang="el-GR" dirty="0">
                <a:solidFill>
                  <a:srgbClr val="FF0000"/>
                </a:solidFill>
              </a:rPr>
              <a:t>΄΄κέντρο ελέγχου΄΄ </a:t>
            </a:r>
            <a:r>
              <a:rPr lang="el-GR" dirty="0"/>
              <a:t>του </a:t>
            </a:r>
            <a:r>
              <a:rPr lang="el-GR" dirty="0" err="1"/>
              <a:t>ευκαρυωτικού</a:t>
            </a:r>
            <a:r>
              <a:rPr lang="el-GR" dirty="0"/>
              <a:t> κυττάρου γιατί εκεί βρίσκεται το γενετικό υλικό (</a:t>
            </a:r>
            <a:r>
              <a:rPr lang="en-GB" dirty="0"/>
              <a:t>DNA)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l-GR" dirty="0"/>
              <a:t>Στο </a:t>
            </a:r>
            <a:r>
              <a:rPr lang="el-GR" dirty="0">
                <a:solidFill>
                  <a:srgbClr val="FF0000"/>
                </a:solidFill>
              </a:rPr>
              <a:t>γενετικό υλικό </a:t>
            </a:r>
            <a:r>
              <a:rPr lang="el-GR" dirty="0"/>
              <a:t>βρίσκονται </a:t>
            </a:r>
            <a:r>
              <a:rPr lang="el-GR" dirty="0">
                <a:solidFill>
                  <a:srgbClr val="FF0000"/>
                </a:solidFill>
              </a:rPr>
              <a:t>όλες οι πληροφορίες </a:t>
            </a:r>
            <a:r>
              <a:rPr lang="el-GR" dirty="0"/>
              <a:t>για τη δομή και τη λειτουργία του κυττάρου.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Πυρηνική μεμβράνη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Διπλή μεμβράνη </a:t>
            </a:r>
            <a:r>
              <a:rPr lang="el-GR" dirty="0">
                <a:sym typeface="Wingdings" panose="05000000000000000000" pitchFamily="2" charset="2"/>
              </a:rPr>
              <a:t>(εσωτερική και εξωτερική)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με πόρους </a:t>
            </a:r>
            <a:r>
              <a:rPr lang="el-GR" dirty="0">
                <a:solidFill>
                  <a:schemeClr val="tx1"/>
                </a:solidFill>
                <a:sym typeface="Wingdings" panose="05000000000000000000" pitchFamily="2" charset="2"/>
              </a:rPr>
              <a:t>για να γίνεται η ανταλλαγή μορίων μεταξύ πυρήνα και κυτταροπλάσματος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29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DC658-2C4C-4638-B647-EE3FB0D9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4F72637-7674-4DF1-9F85-41E798DE0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64" y="365125"/>
            <a:ext cx="11539704" cy="61277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D0CD9F-9AA7-4661-908D-7D71CED8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95" y="2441582"/>
            <a:ext cx="646232" cy="11827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C042A8-E8E9-46A4-8114-81E157D26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1" y="2757737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727F14-E62D-4C2A-B7AC-2677673E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Κυτταρόπλασμα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695DBA-D6BE-4666-AF2F-02D20462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Κυτταρόπλασμα=Ο χώρος </a:t>
            </a:r>
            <a:r>
              <a:rPr lang="el-GR" sz="4400" dirty="0">
                <a:solidFill>
                  <a:srgbClr val="FF0000"/>
                </a:solidFill>
              </a:rPr>
              <a:t>ανάμεσα στην πλασματική μεμβράνη και στον πυρήνα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r>
              <a:rPr lang="el-GR" sz="4400" dirty="0"/>
              <a:t>Εδώ υπάρχουν </a:t>
            </a:r>
            <a:r>
              <a:rPr lang="el-GR" sz="4400" dirty="0">
                <a:solidFill>
                  <a:srgbClr val="FF0000"/>
                </a:solidFill>
              </a:rPr>
              <a:t>πολλά οργανίδια </a:t>
            </a:r>
            <a:r>
              <a:rPr lang="el-GR" sz="4400" dirty="0"/>
              <a:t>που επιτελούν συγκεκριμένες λειτουργίες!</a:t>
            </a:r>
          </a:p>
          <a:p>
            <a:pPr marL="0" indent="0">
              <a:buNone/>
            </a:pP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8081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5E2968-66CB-473A-8363-B456CBDA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Ενδοπλασματικό</a:t>
            </a:r>
            <a:r>
              <a:rPr lang="el-GR" dirty="0"/>
              <a:t> δίκτυο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E95AEC-7C40-4278-9C80-3643C7B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Τί είναι</a:t>
            </a:r>
            <a:r>
              <a:rPr lang="en-GB" dirty="0"/>
              <a:t>;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Είναι ένα </a:t>
            </a:r>
            <a:r>
              <a:rPr lang="el-GR" dirty="0">
                <a:solidFill>
                  <a:srgbClr val="FF0000"/>
                </a:solidFill>
              </a:rPr>
              <a:t>σύστημα μεμβρανών </a:t>
            </a:r>
            <a:r>
              <a:rPr lang="el-GR" dirty="0"/>
              <a:t>το οποίο </a:t>
            </a:r>
            <a:r>
              <a:rPr lang="el-GR" dirty="0">
                <a:solidFill>
                  <a:srgbClr val="FF0000"/>
                </a:solidFill>
              </a:rPr>
              <a:t>συνδέεται και με την πλασματική και με την πυρηνική μεμβράνη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Αποτελείται </a:t>
            </a:r>
            <a:r>
              <a:rPr lang="el-GR" dirty="0">
                <a:solidFill>
                  <a:srgbClr val="FF0000"/>
                </a:solidFill>
              </a:rPr>
              <a:t>από αγωγούς και κύστες </a:t>
            </a:r>
            <a:r>
              <a:rPr lang="el-GR" dirty="0"/>
              <a:t>που ΄΄επικοινωνούν΄΄ μεταξύ τους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u="sng" dirty="0">
                <a:solidFill>
                  <a:srgbClr val="FF0000"/>
                </a:solidFill>
              </a:rPr>
              <a:t>Ρόλος</a:t>
            </a:r>
            <a:r>
              <a:rPr lang="en-GB" u="sng" dirty="0">
                <a:solidFill>
                  <a:srgbClr val="FF0000"/>
                </a:solidFill>
              </a:rPr>
              <a:t>:</a:t>
            </a:r>
            <a:br>
              <a:rPr lang="en-US" dirty="0"/>
            </a:br>
            <a:r>
              <a:rPr lang="el-GR" dirty="0">
                <a:solidFill>
                  <a:srgbClr val="FF0000"/>
                </a:solidFill>
              </a:rPr>
              <a:t>Μεταφορά ουσιών</a:t>
            </a:r>
            <a:r>
              <a:rPr lang="el-GR" dirty="0"/>
              <a:t> σε όλα τα μέρη του </a:t>
            </a:r>
            <a:r>
              <a:rPr lang="el-GR" dirty="0" err="1"/>
              <a:t>ευκαρυωτικού</a:t>
            </a:r>
            <a:r>
              <a:rPr lang="el-GR" dirty="0"/>
              <a:t> κυττάρου (αλλά και έξω από το κύτταρο)</a:t>
            </a:r>
          </a:p>
        </p:txBody>
      </p:sp>
    </p:spTree>
    <p:extLst>
      <p:ext uri="{BB962C8B-B14F-4D97-AF65-F5344CB8AC3E}">
        <p14:creationId xmlns:p14="http://schemas.microsoft.com/office/powerpoint/2010/main" val="86252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0B9BC-0876-47A6-B928-ADA86829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Ενδοπλασματικό</a:t>
            </a:r>
            <a:r>
              <a:rPr lang="el-GR" dirty="0"/>
              <a:t> δίκτυο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26958A-F743-42E3-9C96-CE250679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9762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Διακρίνεται σε</a:t>
            </a:r>
            <a:r>
              <a:rPr lang="en-GB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Αδρό</a:t>
            </a:r>
            <a:r>
              <a:rPr lang="en-GB" dirty="0"/>
              <a:t> </a:t>
            </a:r>
            <a:r>
              <a:rPr lang="el-GR" dirty="0"/>
              <a:t>(λόγω παρουσίας </a:t>
            </a:r>
            <a:r>
              <a:rPr lang="el-GR" dirty="0" err="1"/>
              <a:t>ριβοσωμάτων</a:t>
            </a:r>
            <a:r>
              <a:rPr lang="el-GR" dirty="0"/>
              <a:t>) και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Λείο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r>
              <a:rPr lang="el-GR" u="sng" dirty="0">
                <a:solidFill>
                  <a:srgbClr val="FF0000"/>
                </a:solidFill>
              </a:rPr>
              <a:t>Ρόλος Αδρού Ε.Δ.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Στα </a:t>
            </a:r>
            <a:r>
              <a:rPr lang="el-GR" dirty="0" err="1">
                <a:solidFill>
                  <a:srgbClr val="FF0000"/>
                </a:solidFill>
              </a:rPr>
              <a:t>ριβοσώματα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του αδρού Ε.Δ. </a:t>
            </a:r>
            <a:r>
              <a:rPr lang="el-GR" u="sng" dirty="0">
                <a:solidFill>
                  <a:srgbClr val="FF0000"/>
                </a:solidFill>
              </a:rPr>
              <a:t>συντίθενται πρωτεΐνες </a:t>
            </a:r>
            <a:r>
              <a:rPr lang="el-GR" dirty="0"/>
              <a:t>οι οποίες στη συνέχεια μεταφέρονται σε όλα τα μέρη του κυττάρου.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u="sng" dirty="0">
                <a:solidFill>
                  <a:srgbClr val="FF0000"/>
                </a:solidFill>
              </a:rPr>
              <a:t>Ρόλος Λείου Ε.Δ.</a:t>
            </a:r>
            <a:r>
              <a:rPr lang="en-GB" u="sng" dirty="0">
                <a:solidFill>
                  <a:srgbClr val="FF0000"/>
                </a:solidFill>
              </a:rPr>
              <a:t>: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u="sng" dirty="0">
                <a:solidFill>
                  <a:srgbClr val="FF0000"/>
                </a:solidFill>
              </a:rPr>
              <a:t>Συντίθενται λιπίδια </a:t>
            </a:r>
            <a:r>
              <a:rPr lang="el-GR" dirty="0"/>
              <a:t>και </a:t>
            </a:r>
            <a:r>
              <a:rPr lang="el-GR" u="sng" dirty="0">
                <a:solidFill>
                  <a:srgbClr val="FF0000"/>
                </a:solidFill>
              </a:rPr>
              <a:t>αποθηκεύονται πρωτεΐνες </a:t>
            </a:r>
          </a:p>
        </p:txBody>
      </p:sp>
    </p:spTree>
    <p:extLst>
      <p:ext uri="{BB962C8B-B14F-4D97-AF65-F5344CB8AC3E}">
        <p14:creationId xmlns:p14="http://schemas.microsoft.com/office/powerpoint/2010/main" val="281897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DC658-2C4C-4638-B647-EE3FB0D9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4F72637-7674-4DF1-9F85-41E798DE0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64" y="365125"/>
            <a:ext cx="11539704" cy="61277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D0CD9F-9AA7-4661-908D-7D71CED8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74" y="2477093"/>
            <a:ext cx="646232" cy="11827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C042A8-E8E9-46A4-8114-81E157D26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37636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5C4105-0D76-45C4-8469-954EEB81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Ριβοσώματα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7652B8-914F-4E6A-8B9A-C834E48B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Αποτελούνται </a:t>
            </a:r>
            <a:r>
              <a:rPr lang="el-GR" dirty="0">
                <a:solidFill>
                  <a:srgbClr val="FF0000"/>
                </a:solidFill>
              </a:rPr>
              <a:t>από πρωτεΐνες και </a:t>
            </a:r>
            <a:r>
              <a:rPr lang="en-GB" dirty="0">
                <a:solidFill>
                  <a:srgbClr val="FF0000"/>
                </a:solidFill>
              </a:rPr>
              <a:t>r-RNA</a:t>
            </a:r>
            <a:r>
              <a:rPr lang="en-GB" dirty="0"/>
              <a:t>(</a:t>
            </a:r>
            <a:r>
              <a:rPr lang="el-GR" dirty="0" err="1"/>
              <a:t>ριβοσωμικό</a:t>
            </a:r>
            <a:r>
              <a:rPr lang="el-GR" dirty="0"/>
              <a:t> </a:t>
            </a:r>
            <a:r>
              <a:rPr lang="el-GR" dirty="0" err="1"/>
              <a:t>ριβονουκλεϊκό</a:t>
            </a:r>
            <a:r>
              <a:rPr lang="el-GR" dirty="0"/>
              <a:t> οξύ)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Βρίσκονται </a:t>
            </a:r>
            <a:r>
              <a:rPr lang="el-GR" dirty="0">
                <a:solidFill>
                  <a:srgbClr val="FF0000"/>
                </a:solidFill>
              </a:rPr>
              <a:t>ελεύθερα στο κυτταρόπλασμα ή </a:t>
            </a:r>
            <a:r>
              <a:rPr lang="el-GR" dirty="0" err="1">
                <a:solidFill>
                  <a:srgbClr val="FF0000"/>
                </a:solidFill>
              </a:rPr>
              <a:t>προσδεδεμένα</a:t>
            </a:r>
            <a:r>
              <a:rPr lang="el-GR" dirty="0">
                <a:solidFill>
                  <a:srgbClr val="FF0000"/>
                </a:solidFill>
              </a:rPr>
              <a:t> στο Αδρό Ε.Δ.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Στα </a:t>
            </a:r>
            <a:r>
              <a:rPr lang="el-GR" dirty="0" err="1">
                <a:solidFill>
                  <a:srgbClr val="FF0000"/>
                </a:solidFill>
              </a:rPr>
              <a:t>ριβοσώματα</a:t>
            </a:r>
            <a:r>
              <a:rPr lang="el-GR" dirty="0">
                <a:solidFill>
                  <a:srgbClr val="FF0000"/>
                </a:solidFill>
              </a:rPr>
              <a:t> γίνεται η σύνθεση των πρωτεϊνών του </a:t>
            </a:r>
            <a:r>
              <a:rPr lang="el-GR">
                <a:solidFill>
                  <a:srgbClr val="FF0000"/>
                </a:solidFill>
              </a:rPr>
              <a:t>κυττάρου!!!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7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A4B61A-C1A5-4D7C-B705-FFC9B1B7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21" y="0"/>
            <a:ext cx="6413957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6A4658C-69EA-4F8F-95B4-BE1E8CDC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775C9E-3FD2-4B8A-9E23-82220B3C4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63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77B22-90F7-46B3-B394-1EE6A715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9BCC36-4911-4DCF-8875-93D91B6D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>
                <a:solidFill>
                  <a:srgbClr val="FF0000"/>
                </a:solidFill>
              </a:rPr>
              <a:t>Ευχαριστώ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59277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9DB1F3-626C-4E7F-AF36-A2D02AB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Κυτταρική θεωρία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062031-BB66-44A9-B7CF-A15F6D016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6000" dirty="0"/>
              <a:t>Η </a:t>
            </a:r>
            <a:r>
              <a:rPr lang="el-GR" sz="6000" dirty="0">
                <a:solidFill>
                  <a:srgbClr val="FF0000"/>
                </a:solidFill>
              </a:rPr>
              <a:t>θεμελιώδης δομική και λειτουργική μονάδα </a:t>
            </a:r>
            <a:r>
              <a:rPr lang="el-GR" sz="6000" dirty="0"/>
              <a:t>του οργανισμού είναι το</a:t>
            </a:r>
            <a:r>
              <a:rPr lang="el-GR" sz="6000" dirty="0">
                <a:solidFill>
                  <a:srgbClr val="FF0000"/>
                </a:solidFill>
              </a:rPr>
              <a:t> κύτταρο</a:t>
            </a:r>
            <a:r>
              <a:rPr lang="el-GR" sz="6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6000" dirty="0"/>
              <a:t>Κάθε κύτταρο </a:t>
            </a:r>
            <a:r>
              <a:rPr lang="el-GR" sz="6000" dirty="0">
                <a:solidFill>
                  <a:srgbClr val="FF0000"/>
                </a:solidFill>
              </a:rPr>
              <a:t>προέρχεται από ένα άλλο κύτταρο</a:t>
            </a:r>
            <a:r>
              <a:rPr lang="el-GR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2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331D27-B0CF-46DA-9D4A-91D174E7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Μονοκύτταροι </a:t>
            </a:r>
            <a:r>
              <a:rPr lang="en-GB" dirty="0">
                <a:solidFill>
                  <a:srgbClr val="FF0000"/>
                </a:solidFill>
              </a:rPr>
              <a:t>vs</a:t>
            </a:r>
            <a:r>
              <a:rPr lang="en-US" dirty="0"/>
              <a:t> </a:t>
            </a:r>
            <a:r>
              <a:rPr lang="el-GR" dirty="0"/>
              <a:t>Πολυκύτταροι οργανισμοί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853728-5EA0-4BF1-B1C2-CF410807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dirty="0"/>
              <a:t>Μονοκύτταροι οργανισμοί </a:t>
            </a:r>
            <a:r>
              <a:rPr lang="el-GR" sz="4000" dirty="0">
                <a:sym typeface="Wingdings" panose="05000000000000000000" pitchFamily="2" charset="2"/>
              </a:rPr>
              <a:t>1 μόνο κύτταρο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Παραδείγματα</a:t>
            </a:r>
            <a:r>
              <a:rPr lang="en-GB" dirty="0">
                <a:sym typeface="Wingdings" panose="05000000000000000000" pitchFamily="2" charset="2"/>
              </a:rPr>
              <a:t>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βακτήρια, μύκητες και πρωτόζωα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4000" dirty="0">
                <a:sym typeface="Wingdings" panose="05000000000000000000" pitchFamily="2" charset="2"/>
              </a:rPr>
              <a:t>Πολυκύτταροι οργανισμοί πολλά διαφορετικά κύτταρα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Παραδείγματα</a:t>
            </a:r>
            <a:r>
              <a:rPr lang="en-GB" dirty="0">
                <a:sym typeface="Wingdings" panose="05000000000000000000" pitchFamily="2" charset="2"/>
              </a:rPr>
              <a:t>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φυτά, ζώα, άνθρωπος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00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A0C823-BA17-48E7-AF77-A0E4CAD7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483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tx1"/>
                </a:solidFill>
              </a:rPr>
              <a:t>Προκαρυωτικά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vs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Ευκαρυωτικά</a:t>
            </a:r>
            <a:r>
              <a:rPr lang="el-GR" dirty="0">
                <a:solidFill>
                  <a:schemeClr val="tx1"/>
                </a:solidFill>
              </a:rPr>
              <a:t> κύτταρα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9BCA24-B53D-45E1-BB06-57B74B5D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435608"/>
            <a:ext cx="11612880" cy="5057267"/>
          </a:xfrm>
        </p:spPr>
        <p:txBody>
          <a:bodyPr/>
          <a:lstStyle/>
          <a:p>
            <a:r>
              <a:rPr lang="el-GR" sz="4000" dirty="0" err="1"/>
              <a:t>Προκαρυωτικά</a:t>
            </a:r>
            <a:r>
              <a:rPr lang="el-GR" sz="4000" dirty="0"/>
              <a:t> </a:t>
            </a:r>
            <a:r>
              <a:rPr lang="el-GR" sz="4000" dirty="0">
                <a:sym typeface="Wingdings" panose="05000000000000000000" pitchFamily="2" charset="2"/>
              </a:rPr>
              <a:t> </a:t>
            </a:r>
            <a:r>
              <a:rPr lang="el-GR" sz="4000" dirty="0">
                <a:solidFill>
                  <a:srgbClr val="FF0000"/>
                </a:solidFill>
                <a:sym typeface="Wingdings" panose="05000000000000000000" pitchFamily="2" charset="2"/>
              </a:rPr>
              <a:t>δεν υπάρχει πυρηνική μεμβράνη </a:t>
            </a:r>
            <a:r>
              <a:rPr lang="el-GR" sz="4000" dirty="0">
                <a:sym typeface="Wingdings" panose="05000000000000000000" pitchFamily="2" charset="2"/>
              </a:rPr>
              <a:t>άρα </a:t>
            </a:r>
            <a:r>
              <a:rPr lang="el-GR" sz="4000" dirty="0">
                <a:solidFill>
                  <a:srgbClr val="FF0000"/>
                </a:solidFill>
                <a:sym typeface="Wingdings" panose="05000000000000000000" pitchFamily="2" charset="2"/>
              </a:rPr>
              <a:t>δεν υπάρχει πυρήνας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Παράδειγμα</a:t>
            </a:r>
            <a:r>
              <a:rPr lang="en-US" dirty="0">
                <a:sym typeface="Wingdings" panose="05000000000000000000" pitchFamily="2" charset="2"/>
              </a:rPr>
              <a:t>:</a:t>
            </a:r>
            <a:r>
              <a:rPr lang="el-GR" dirty="0">
                <a:sym typeface="Wingdings" panose="05000000000000000000" pitchFamily="2" charset="2"/>
              </a:rPr>
              <a:t> τα </a:t>
            </a:r>
            <a:r>
              <a:rPr lang="el-GR" dirty="0" err="1">
                <a:sym typeface="Wingdings" panose="05000000000000000000" pitchFamily="2" charset="2"/>
              </a:rPr>
              <a:t>βακτηριακά</a:t>
            </a:r>
            <a:r>
              <a:rPr lang="el-GR" dirty="0">
                <a:sym typeface="Wingdings" panose="05000000000000000000" pitchFamily="2" charset="2"/>
              </a:rPr>
              <a:t> κύτταρα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r>
              <a:rPr lang="el-GR" sz="4000" dirty="0" err="1">
                <a:sym typeface="Wingdings" panose="05000000000000000000" pitchFamily="2" charset="2"/>
              </a:rPr>
              <a:t>Ευκαρυωτικά</a:t>
            </a:r>
            <a:r>
              <a:rPr lang="el-GR" sz="4000" dirty="0">
                <a:sym typeface="Wingdings" panose="05000000000000000000" pitchFamily="2" charset="2"/>
              </a:rPr>
              <a:t>  </a:t>
            </a:r>
            <a:r>
              <a:rPr lang="el-GR" sz="4000" dirty="0">
                <a:solidFill>
                  <a:srgbClr val="FF0000"/>
                </a:solidFill>
                <a:sym typeface="Wingdings" panose="05000000000000000000" pitchFamily="2" charset="2"/>
              </a:rPr>
              <a:t>υπάρχει πυρηνική μεμβράνη           </a:t>
            </a:r>
            <a:r>
              <a:rPr lang="el-GR" sz="4000" dirty="0">
                <a:sym typeface="Wingdings" panose="05000000000000000000" pitchFamily="2" charset="2"/>
              </a:rPr>
              <a:t>η οποία περιβάλλει το γενετικό υλικό και το διαχωρίζει από το υπόλοιπο κυτταρόπλασμα δημιουργώντας έτσι </a:t>
            </a:r>
            <a:r>
              <a:rPr lang="el-GR" sz="4000" dirty="0">
                <a:solidFill>
                  <a:srgbClr val="FF0000"/>
                </a:solidFill>
                <a:sym typeface="Wingdings" panose="05000000000000000000" pitchFamily="2" charset="2"/>
              </a:rPr>
              <a:t>έναν διακριτό πυρήνα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sym typeface="Wingdings" panose="05000000000000000000" pitchFamily="2" charset="2"/>
              </a:rPr>
              <a:t>Παράδειγμα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el-GR" dirty="0">
                <a:solidFill>
                  <a:schemeClr val="tx1"/>
                </a:solidFill>
                <a:sym typeface="Wingdings" panose="05000000000000000000" pitchFamily="2" charset="2"/>
              </a:rPr>
              <a:t>τα φυτικά και τα ζωικά κύτταρα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701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CD51B8-56CD-4A7E-B011-95318644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Προκαρυωτικό</a:t>
            </a:r>
            <a:r>
              <a:rPr lang="el-GR" dirty="0"/>
              <a:t> κύτταρο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D8B9007-93D0-422B-8F58-FA69CCD3F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352" y="1484008"/>
            <a:ext cx="448056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0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9BDDD6-37F1-4E23-BFC6-6524627E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Ευκαρυωτικά</a:t>
            </a:r>
            <a:r>
              <a:rPr lang="el-GR" dirty="0"/>
              <a:t> κύτταρα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0C1D92D8-CE26-4D43-8AAB-307FFCA88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912" y="1690687"/>
            <a:ext cx="9691111" cy="46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534C4C-DCD5-4ACC-8A5B-61602C84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Ευκαρυωτικό</a:t>
            </a:r>
            <a:r>
              <a:rPr lang="el-GR" dirty="0"/>
              <a:t> κύτταρο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DD86F4-0320-42BD-8227-A9CAD5E4F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Όλα τα </a:t>
            </a:r>
            <a:r>
              <a:rPr lang="el-GR" dirty="0" err="1"/>
              <a:t>ευκαρυωτικά</a:t>
            </a:r>
            <a:r>
              <a:rPr lang="el-GR" dirty="0"/>
              <a:t> κύτταρα εμφανίζουν  τα εξής κοινά χαρακτηριστικά</a:t>
            </a:r>
            <a:r>
              <a:rPr lang="en-GB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Πλασματική μεμβράνη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Πυρήνα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Ενδοπλασματικό</a:t>
            </a:r>
            <a:r>
              <a:rPr lang="el-GR" dirty="0"/>
              <a:t> δίκτυο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Σύμπλεγμα </a:t>
            </a:r>
            <a:r>
              <a:rPr lang="en-GB" dirty="0"/>
              <a:t>Golgi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Λυσοσώματα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Κενοτόπια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Μιτοχόνδρια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Χλωροπλάστες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ΜΟΝΟ ΣΤΑ ΦΥΤΙΚΑ ΚΥΤΤΑΡΑ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Κυτταρικό τοίχωμα </a:t>
            </a:r>
            <a:r>
              <a:rPr lang="el-GR" dirty="0">
                <a:sym typeface="Wingdings" panose="05000000000000000000" pitchFamily="2" charset="2"/>
              </a:rPr>
              <a:t>ΜΟΝΟ ΣΤΑ ΦΥΤΙΚΑ ΚΥΤΤΑΡΑ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06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C062A8-D1E4-49D0-BA79-322CBA02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Πλασματική μεμβράνη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A3558C-09CE-4773-9E12-1C976D68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l-GR" dirty="0"/>
              <a:t>Η πλασματική μεμβράνη </a:t>
            </a:r>
            <a:r>
              <a:rPr lang="el-GR" dirty="0">
                <a:solidFill>
                  <a:srgbClr val="FF0000"/>
                </a:solidFill>
              </a:rPr>
              <a:t>περιβάλλει</a:t>
            </a:r>
            <a:r>
              <a:rPr lang="el-GR" dirty="0"/>
              <a:t> κάθε κύτταρο.</a:t>
            </a:r>
          </a:p>
          <a:p>
            <a:endParaRPr lang="el-GR" dirty="0"/>
          </a:p>
          <a:p>
            <a:r>
              <a:rPr lang="el-GR" dirty="0"/>
              <a:t>Αποτελείται από </a:t>
            </a:r>
            <a:r>
              <a:rPr lang="el-GR" dirty="0">
                <a:solidFill>
                  <a:srgbClr val="FF0000"/>
                </a:solidFill>
              </a:rPr>
              <a:t>λιπίδια</a:t>
            </a:r>
            <a:r>
              <a:rPr lang="el-GR" dirty="0"/>
              <a:t> και </a:t>
            </a:r>
            <a:r>
              <a:rPr lang="el-GR" dirty="0">
                <a:solidFill>
                  <a:srgbClr val="FF0000"/>
                </a:solidFill>
              </a:rPr>
              <a:t>πρωτεΐνες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u="sng" dirty="0">
                <a:solidFill>
                  <a:srgbClr val="FF0000"/>
                </a:solidFill>
              </a:rPr>
              <a:t>Διπλός ρόλος</a:t>
            </a:r>
            <a:r>
              <a:rPr lang="en-GB" u="sng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Διαχωρίζει και εξατομικεύει </a:t>
            </a:r>
            <a:r>
              <a:rPr lang="el-GR" dirty="0">
                <a:solidFill>
                  <a:schemeClr val="tx1"/>
                </a:solidFill>
              </a:rPr>
              <a:t>το κύτταρο από το περιβάλλον του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Ελέγχει ποιες ουσίες μπαίνουν και ποιες βγαίνουν </a:t>
            </a:r>
            <a:r>
              <a:rPr lang="el-GR" dirty="0">
                <a:solidFill>
                  <a:schemeClr val="tx1"/>
                </a:solidFill>
              </a:rPr>
              <a:t>από το κύτταρο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79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B153A-E4C5-45F4-A139-D3FD17C8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F277920-C45A-4C09-ABB2-318161894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02" y="459419"/>
            <a:ext cx="11977849" cy="5939161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A3D5F1FF-CEAC-437F-A900-BEFC77348B96}"/>
              </a:ext>
            </a:extLst>
          </p:cNvPr>
          <p:cNvSpPr/>
          <p:nvPr/>
        </p:nvSpPr>
        <p:spPr>
          <a:xfrm>
            <a:off x="213064" y="3710866"/>
            <a:ext cx="625136" cy="1136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CB2AFAF-C6D7-4167-BBD2-088C6BD50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710" y="2528139"/>
            <a:ext cx="6462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10127"/>
      </p:ext>
    </p:extLst>
  </p:cSld>
  <p:clrMapOvr>
    <a:masterClrMapping/>
  </p:clrMapOvr>
</p:sld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TM04033923[[fn=Βάθος]]</Template>
  <TotalTime>52</TotalTime>
  <Words>434</Words>
  <Application>Microsoft Office PowerPoint</Application>
  <PresentationFormat>Ευρεία οθόνη</PresentationFormat>
  <Paragraphs>74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Arial</vt:lpstr>
      <vt:lpstr>Corbel</vt:lpstr>
      <vt:lpstr>Βάθος</vt:lpstr>
      <vt:lpstr>1.2. Κύτταρο:  η μονάδα της ζωής </vt:lpstr>
      <vt:lpstr>Κυτταρική θεωρία</vt:lpstr>
      <vt:lpstr>Μονοκύτταροι vs Πολυκύτταροι οργανισμοί</vt:lpstr>
      <vt:lpstr>Προκαρυωτικά vs Ευκαρυωτικά κύτταρα</vt:lpstr>
      <vt:lpstr>Προκαρυωτικό κύτταρο</vt:lpstr>
      <vt:lpstr>Ευκαρυωτικά κύτταρα</vt:lpstr>
      <vt:lpstr>Ευκαρυωτικό κύτταρο</vt:lpstr>
      <vt:lpstr>Πλασματική μεμβράνη</vt:lpstr>
      <vt:lpstr>Παρουσίαση του PowerPoint</vt:lpstr>
      <vt:lpstr>Πυρήνας το ΄΄κέντρο ελέγχου’’</vt:lpstr>
      <vt:lpstr>Παρουσίαση του PowerPoint</vt:lpstr>
      <vt:lpstr>Κυτταρόπλασμα</vt:lpstr>
      <vt:lpstr>Ενδοπλασματικό δίκτυο (1)</vt:lpstr>
      <vt:lpstr>Ενδοπλασματικό δίκτυο (2)</vt:lpstr>
      <vt:lpstr>Παρουσίαση του PowerPoint</vt:lpstr>
      <vt:lpstr>Ριβοσώματα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 Κύτταρο:  η μονάδα της ζωής </dc:title>
  <dc:creator>30694</dc:creator>
  <cp:lastModifiedBy>30694</cp:lastModifiedBy>
  <cp:revision>1</cp:revision>
  <dcterms:created xsi:type="dcterms:W3CDTF">2021-10-01T18:35:26Z</dcterms:created>
  <dcterms:modified xsi:type="dcterms:W3CDTF">2021-10-01T19:27:42Z</dcterms:modified>
</cp:coreProperties>
</file>