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F35B87-F65C-47D0-9C3F-1BDA012B4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62634"/>
            <a:ext cx="7766936" cy="2688201"/>
          </a:xfrm>
        </p:spPr>
        <p:txBody>
          <a:bodyPr/>
          <a:lstStyle/>
          <a:p>
            <a:r>
              <a:rPr lang="en-GB" dirty="0"/>
              <a:t>5.1. </a:t>
            </a:r>
            <a:r>
              <a:rPr lang="el-GR" dirty="0"/>
              <a:t>Το γενετικό υλικό οργανώνεται σε χρωμοσώματα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36CBEA-E9C9-43BE-95D6-88C941F45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48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A452F-77FC-4B5F-B12B-E1B60891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ΚΑΡΥΟΤΥΠΟΣ</a:t>
            </a:r>
            <a:r>
              <a:rPr lang="el-GR" dirty="0">
                <a:sym typeface="Wingdings" panose="05000000000000000000" pitchFamily="2" charset="2"/>
              </a:rPr>
              <a:t>ΑΝΙΧΝΕΥΣΗ ΓΕΝΕΤΙΚΩΝ ΑΝΩΜΑΛΙΩΝ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D50C79-6A8C-4573-91BD-3D0D7315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535207" cy="45719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Σύνδρομο </a:t>
            </a:r>
            <a:r>
              <a:rPr lang="en-GB" b="1" dirty="0"/>
              <a:t>Down</a:t>
            </a:r>
            <a:r>
              <a:rPr lang="el-GR" b="1" dirty="0"/>
              <a:t> (</a:t>
            </a:r>
            <a:r>
              <a:rPr lang="el-GR" b="1" dirty="0" err="1"/>
              <a:t>τρισωμία</a:t>
            </a:r>
            <a:r>
              <a:rPr lang="el-GR" b="1" dirty="0"/>
              <a:t> </a:t>
            </a:r>
            <a:r>
              <a:rPr lang="en-GB" b="1" dirty="0"/>
              <a:t>21):</a:t>
            </a:r>
          </a:p>
          <a:p>
            <a:r>
              <a:rPr lang="en-GB" dirty="0"/>
              <a:t>47 </a:t>
            </a:r>
            <a:r>
              <a:rPr lang="el-GR" dirty="0"/>
              <a:t>χρωμοσώματα (ένα επιπλέον 21</a:t>
            </a:r>
            <a:r>
              <a:rPr lang="el-GR" baseline="30000" dirty="0"/>
              <a:t>ο</a:t>
            </a:r>
            <a:r>
              <a:rPr lang="el-GR" dirty="0"/>
              <a:t> χρωμόσωμα)</a:t>
            </a:r>
            <a:endParaRPr lang="en-GB" dirty="0"/>
          </a:p>
          <a:p>
            <a:r>
              <a:rPr lang="el-GR" dirty="0"/>
              <a:t>Συνήθως το επιπλέον χρωμόσωμα προέρχεται από το ωάριο</a:t>
            </a:r>
          </a:p>
          <a:p>
            <a:r>
              <a:rPr lang="el-GR" dirty="0"/>
              <a:t>Αυξημένη πιθανότητα γέννησης παιδιού με το σύνδρομο αυτό όσο αυξάνεται η ηλικία της μητέρας</a:t>
            </a:r>
          </a:p>
          <a:p>
            <a:r>
              <a:rPr lang="el-GR" dirty="0"/>
              <a:t>Νοητική στέρηση, σωματικές ιδιαιτερότητες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5A0532-BCD6-4027-A085-797DD42B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82" y="4025804"/>
            <a:ext cx="4602318" cy="28321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9A5330-674B-4B35-ABC7-FAA8171C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28" y="1409980"/>
            <a:ext cx="3185895" cy="25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E7339-61DB-45D6-BE99-72FA5529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718"/>
          </a:xfrm>
        </p:spPr>
        <p:txBody>
          <a:bodyPr>
            <a:normAutofit fontScale="90000"/>
          </a:bodyPr>
          <a:lstStyle/>
          <a:p>
            <a:r>
              <a:rPr lang="el-GR" dirty="0"/>
              <a:t>ΔΙΠΛΟΕΙΔΕΙΣ ΚΑΙ ΑΠΛΟΕΙΔΕΙΣ ΟΡΓΑΝΙΣΜΟΙ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6013FF-A864-4BCE-B0C1-FFA24C39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8165"/>
            <a:ext cx="8596668" cy="5423647"/>
          </a:xfrm>
        </p:spPr>
        <p:txBody>
          <a:bodyPr>
            <a:normAutofit lnSpcReduction="10000"/>
          </a:bodyPr>
          <a:lstStyle/>
          <a:p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Οι 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οργανισμοί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των οποίων τα κύτταρα περιέχουν 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ομόλογα χρωμοσώματα 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χαρακτηρίζονται ως </a:t>
            </a:r>
            <a:r>
              <a:rPr lang="el-GR" sz="24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διπλοειδείς</a:t>
            </a:r>
            <a:r>
              <a:rPr lang="el-GR" sz="24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(2n)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και είναι 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συνήθως ανώτεροι οργανισμοί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Σε κάθε ζεύγος ομόλογων χρωμοσωμάτων το ένα χρωμόσωμα είναι μητρικής και το άλλο πατρικής προέλευσης. 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Έτσι, κάθε άνθρωπος έχει 23 χρωμοσώματα από τον πατέρα του και 23 χρωμοσώματα από τη μητέρα του (2x23=46).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Σε άλλους οργανισμούς, 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όπως είναι οι </a:t>
            </a:r>
            <a:r>
              <a:rPr lang="el-GR" sz="2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προκαρυωτικοί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(βακτήρια)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και οι περισσότεροι 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μονοκύτταροι </a:t>
            </a:r>
            <a:r>
              <a:rPr lang="el-GR" sz="24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ευκαρυωτικοί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(πρωτόζωα, μύκητες)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τα χρωμοσώματα δεν είναι ανά δύο όμοια και δεν μπορούμε να τα τοποθετήσουμε σε ζεύγη. Οι οργανισμοί αυτοί χαρακτηρίζονται ως </a:t>
            </a:r>
            <a:r>
              <a:rPr lang="el-GR" sz="24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απλοειδείς (1n)</a:t>
            </a:r>
            <a:r>
              <a:rPr lang="el-GR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77B117-6A5B-436B-B2DC-385FD0A6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353"/>
          </a:xfrm>
        </p:spPr>
        <p:txBody>
          <a:bodyPr>
            <a:normAutofit fontScale="90000"/>
          </a:bodyPr>
          <a:lstStyle/>
          <a:p>
            <a:r>
              <a:rPr lang="el-GR" dirty="0"/>
              <a:t>ΑΥΤΟΣΩΜΙΚΑ ΚΑΙ ΦΥΛΕΤΙΚΑ ΧΡΩΜΟΣΩΜΑΤΑ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69B4A7-809C-424C-B608-3C7E4A62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1953"/>
            <a:ext cx="8596668" cy="5423647"/>
          </a:xfrm>
        </p:spPr>
        <p:txBody>
          <a:bodyPr>
            <a:normAutofit/>
          </a:bodyPr>
          <a:lstStyle/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Στον άνθρωπο αλλά και σε ορισμένους άλλους οργανισμούς </a:t>
            </a:r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το φύλο καθορίζεται από ένα ζεύγος χρωμοσωμάτων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τα οποία ονομάζονται </a:t>
            </a:r>
            <a:r>
              <a:rPr lang="el-GR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φυλετικά χρωμοσώματα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Τα υπόλοιπα χρωμοσώματα δεν σχετίζονται με το φύλο 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και ονομάζονται 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αυτοσωμικά</a:t>
            </a:r>
            <a:r>
              <a:rPr lang="el-GR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χρωμοσώματα</a:t>
            </a:r>
            <a:r>
              <a:rPr lang="el-GR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(ή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αυτοσώματα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). </a:t>
            </a:r>
          </a:p>
          <a:p>
            <a:pPr algn="just"/>
            <a:endParaRPr lang="el-G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solidFill>
                  <a:srgbClr val="000000"/>
                </a:solidFill>
                <a:latin typeface="Tahoma" panose="020B0604030504040204" pitchFamily="34" charset="0"/>
              </a:rPr>
              <a:t>Στον άνθρωπο</a:t>
            </a:r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endParaRPr lang="el-GR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Στα κύτταρα ενός άνδρα</a:t>
            </a:r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22 ζεύγη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αυτοσωμάτων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και τα φυλετικά χρωμοσώματα Χ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χι) και Y(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ψι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  <a:endParaRPr lang="en-GB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Στα κύτταρα μιας γυναίκας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22 ζεύγη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αυτοσωμάτων</a:t>
            </a:r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και δύο φυλετικά χρωμοσώματα Χ </a:t>
            </a:r>
          </a:p>
          <a:p>
            <a:pPr marL="0" indent="0" algn="just">
              <a:buNone/>
            </a:pPr>
            <a:endParaRPr lang="el-G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Η παρουσία του χρωμοσώματος Y είναι αυτή που χαρακτηρίζει το αρσενικό άτομο (ΧY), ενώ η απουσία του καθορίζει το θηλυκό (ΧΧ).</a:t>
            </a:r>
          </a:p>
        </p:txBody>
      </p:sp>
    </p:spTree>
    <p:extLst>
      <p:ext uri="{BB962C8B-B14F-4D97-AF65-F5344CB8AC3E}">
        <p14:creationId xmlns:p14="http://schemas.microsoft.com/office/powerpoint/2010/main" val="182702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9B353-422A-4BF3-8286-A90C8D5A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ΚΑΘΟΡΙΖΕΙ ΤΟ ΦΥΛΟ ΤΟΥ ΠΑΙΔΙΟΥ</a:t>
            </a:r>
            <a:r>
              <a:rPr lang="en-GB" dirty="0"/>
              <a:t>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D646AC-0944-4B1C-83C2-EF821089E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4912659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Το φυλετικό χρωμόσωμα </a:t>
            </a:r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l-GR" dirty="0">
                <a:solidFill>
                  <a:srgbClr val="FF0000"/>
                </a:solidFill>
              </a:rPr>
              <a:t> καθορίζει το αρσενικό φύλο.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r>
              <a:rPr lang="el-GR" dirty="0"/>
              <a:t>Αν στο </a:t>
            </a:r>
            <a:r>
              <a:rPr lang="el-GR" dirty="0" err="1"/>
              <a:t>ζυγωτό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υπάρχει </a:t>
            </a:r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/>
              <a:t>τότε έχουμε </a:t>
            </a:r>
            <a:r>
              <a:rPr lang="el-GR" dirty="0">
                <a:solidFill>
                  <a:srgbClr val="FF0000"/>
                </a:solidFill>
              </a:rPr>
              <a:t>άρρεν/αγοράκι</a:t>
            </a:r>
            <a:r>
              <a:rPr lang="en-GB" dirty="0"/>
              <a:t>: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Αν στο </a:t>
            </a:r>
            <a:r>
              <a:rPr lang="el-GR" dirty="0" err="1"/>
              <a:t>ζυγωτό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ΔΕΝ υπάρχει </a:t>
            </a:r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/>
              <a:t>τότε έχουμε </a:t>
            </a:r>
            <a:r>
              <a:rPr lang="el-GR" dirty="0">
                <a:solidFill>
                  <a:srgbClr val="FF0000"/>
                </a:solidFill>
              </a:rPr>
              <a:t>θήλυ/κοριτσάκι</a:t>
            </a:r>
            <a:r>
              <a:rPr lang="en-US" dirty="0"/>
              <a:t>:</a:t>
            </a:r>
            <a:endParaRPr lang="el-GR" dirty="0"/>
          </a:p>
          <a:p>
            <a:endParaRPr lang="el-GR" dirty="0"/>
          </a:p>
          <a:p>
            <a:r>
              <a:rPr lang="el-GR" dirty="0"/>
              <a:t>50% πιθανότητα γέννησης άρρενος, 50% πιθανότητας γέννησης θήλεος σε κάθε εγκυμοσύνη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Το χρωμόσωμα </a:t>
            </a:r>
            <a:r>
              <a:rPr lang="en-GB" dirty="0">
                <a:solidFill>
                  <a:srgbClr val="FF0000"/>
                </a:solidFill>
              </a:rPr>
              <a:t>Y </a:t>
            </a:r>
            <a:r>
              <a:rPr lang="el-GR" dirty="0">
                <a:solidFill>
                  <a:srgbClr val="FF0000"/>
                </a:solidFill>
              </a:rPr>
              <a:t>οι άντρες το κληρονομούν από τον πατέρα τους!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13B20D-4E3F-46C1-9DFE-AFE84777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41" y="2312147"/>
            <a:ext cx="2163238" cy="121546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019FB4-8D48-4B54-AA00-B22C1DCA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31" y="3804721"/>
            <a:ext cx="2163238" cy="12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2808CB-D007-496B-B87A-9BCE79C5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ΤΟΣΟ ΟΜΟΙΟΙ ΚΑΙ ΤΟΣΟ ΔΙΑΦΟΡΕΤΙΚΟΙ!</a:t>
            </a:r>
            <a:br>
              <a:rPr lang="el-GR" dirty="0"/>
            </a:br>
            <a:r>
              <a:rPr lang="el-GR" dirty="0"/>
              <a:t>ΓΙΑΤΙ</a:t>
            </a:r>
            <a:r>
              <a:rPr lang="en-GB" dirty="0"/>
              <a:t>;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E9B28C-0AC9-4A6C-AA53-A3876FE3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846731"/>
            <a:ext cx="6805704" cy="40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4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115478-EB47-4C59-BD73-AED2186C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69" y="1892112"/>
            <a:ext cx="6632948" cy="397976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0A353FEA-8569-4099-8727-5A5201A4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2329"/>
          </a:xfrm>
        </p:spPr>
        <p:txBody>
          <a:bodyPr/>
          <a:lstStyle/>
          <a:p>
            <a:pPr algn="ctr"/>
            <a:r>
              <a:rPr lang="el-GR" dirty="0"/>
              <a:t>ΕΙΝΑΙ ΟΛΑ ΘΕΜΑ </a:t>
            </a:r>
            <a:r>
              <a:rPr lang="en-GB" dirty="0"/>
              <a:t>DNA!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9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337EF3-773C-4C24-A4F8-58D9FD59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071"/>
          </a:xfrm>
        </p:spPr>
        <p:txBody>
          <a:bodyPr/>
          <a:lstStyle/>
          <a:p>
            <a:r>
              <a:rPr lang="en-GB" dirty="0"/>
              <a:t>DNA</a:t>
            </a:r>
            <a:r>
              <a:rPr lang="en-US" dirty="0"/>
              <a:t>:</a:t>
            </a:r>
            <a:r>
              <a:rPr lang="el-GR" dirty="0"/>
              <a:t> η ‘’ταυτότητά’’ μας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E0B85D-BCB5-4F12-A09D-61BFCBE0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683"/>
            <a:ext cx="8596668" cy="4436680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Όλοι οι οργανισμοί εμφανίζουν </a:t>
            </a:r>
            <a:r>
              <a:rPr lang="el-GR" sz="2400" dirty="0">
                <a:solidFill>
                  <a:srgbClr val="FF0000"/>
                </a:solidFill>
              </a:rPr>
              <a:t>συγκεκριμένα δομικά χαρακτηριστικά </a:t>
            </a:r>
            <a:r>
              <a:rPr lang="el-GR" sz="2400" dirty="0"/>
              <a:t>και επιτελούν </a:t>
            </a:r>
            <a:r>
              <a:rPr lang="el-GR" sz="2400" dirty="0">
                <a:solidFill>
                  <a:srgbClr val="FF0000"/>
                </a:solidFill>
              </a:rPr>
              <a:t>συγκεκριμένες λειτουργίες</a:t>
            </a:r>
            <a:r>
              <a:rPr lang="el-GR" sz="2400" dirty="0"/>
              <a:t>.</a:t>
            </a:r>
          </a:p>
          <a:p>
            <a:r>
              <a:rPr lang="el-GR" sz="3600" dirty="0"/>
              <a:t>Υπεύθυνες για αυτό είναι οι </a:t>
            </a:r>
            <a:r>
              <a:rPr lang="el-GR" sz="3600" dirty="0">
                <a:solidFill>
                  <a:srgbClr val="FF0000"/>
                </a:solidFill>
              </a:rPr>
              <a:t>πρωτεΐνες</a:t>
            </a:r>
            <a:r>
              <a:rPr lang="el-GR" sz="3600" dirty="0"/>
              <a:t>!!! </a:t>
            </a:r>
            <a:r>
              <a:rPr lang="el-GR" sz="2400" dirty="0"/>
              <a:t>Οι πρωτεΐνες </a:t>
            </a:r>
            <a:r>
              <a:rPr lang="el-GR" sz="2400" dirty="0">
                <a:solidFill>
                  <a:srgbClr val="FF0000"/>
                </a:solidFill>
              </a:rPr>
              <a:t>καθορίζουν τη δομή και τη λειτουργία </a:t>
            </a:r>
            <a:r>
              <a:rPr lang="el-GR" sz="2400" dirty="0"/>
              <a:t>των κυττάρων και του οργανισμού.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Η δράση των πρωτεϊνών εξαρτάται από τη σύστασή τους </a:t>
            </a:r>
            <a:r>
              <a:rPr lang="el-GR" sz="2400" dirty="0"/>
              <a:t>δηλαδή από τη σειρά των αμινοξέων που τις αποτελούν.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Η σειρά των αμινοξέων σε μια πρωτεΐνη καθορίζεται από τη γενετική πληροφορία που βρίσκεται στο γενετικό υλικό (</a:t>
            </a:r>
            <a:r>
              <a:rPr lang="en-GB" sz="2400" dirty="0">
                <a:solidFill>
                  <a:srgbClr val="FF0000"/>
                </a:solidFill>
              </a:rPr>
              <a:t>DNA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l-GR" sz="2400" dirty="0"/>
              <a:t>και μάλιστα σε συγκεκριμένες περιοχές του, που ονομάζονται γονίδια.</a:t>
            </a:r>
          </a:p>
        </p:txBody>
      </p:sp>
    </p:spTree>
    <p:extLst>
      <p:ext uri="{BB962C8B-B14F-4D97-AF65-F5344CB8AC3E}">
        <p14:creationId xmlns:p14="http://schemas.microsoft.com/office/powerpoint/2010/main" val="20198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4EF45C-4E7D-4BE6-8ACE-DFEBD389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989"/>
          </a:xfrm>
        </p:spPr>
        <p:txBody>
          <a:bodyPr>
            <a:normAutofit fontScale="90000"/>
          </a:bodyPr>
          <a:lstStyle/>
          <a:p>
            <a:r>
              <a:rPr lang="el-GR" dirty="0"/>
              <a:t>Με άλλα λόγια</a:t>
            </a:r>
            <a:r>
              <a:rPr lang="en-GB" dirty="0"/>
              <a:t>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345574-B5B0-4E11-85DB-470E2EFE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4707"/>
            <a:ext cx="8596668" cy="4696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dirty="0"/>
              <a:t>Σειρά των </a:t>
            </a:r>
            <a:r>
              <a:rPr lang="el-GR" dirty="0" err="1"/>
              <a:t>νουκλεοτιδίων</a:t>
            </a:r>
            <a:r>
              <a:rPr lang="el-GR" dirty="0"/>
              <a:t> στο </a:t>
            </a:r>
            <a:r>
              <a:rPr lang="el-GR" dirty="0" err="1"/>
              <a:t>δεοξυριβονουκλεϊκό</a:t>
            </a:r>
            <a:r>
              <a:rPr lang="el-GR" dirty="0"/>
              <a:t> οξύ(</a:t>
            </a:r>
            <a:r>
              <a:rPr lang="en-GB" dirty="0"/>
              <a:t>DNA)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Σειρά αμινοξέων στην πρωτεΐνη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Λειτουργία της πρωτεΐνης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Δομή και λειτουργία του οργανισμού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6F6AC423-1947-43B5-90BA-F144A90C1240}"/>
              </a:ext>
            </a:extLst>
          </p:cNvPr>
          <p:cNvSpPr/>
          <p:nvPr/>
        </p:nvSpPr>
        <p:spPr>
          <a:xfrm>
            <a:off x="4294349" y="1891765"/>
            <a:ext cx="1183341" cy="58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BAB2410C-DEAF-47D0-93F5-8DFEC967E13E}"/>
              </a:ext>
            </a:extLst>
          </p:cNvPr>
          <p:cNvSpPr/>
          <p:nvPr/>
        </p:nvSpPr>
        <p:spPr>
          <a:xfrm>
            <a:off x="4294350" y="3137647"/>
            <a:ext cx="1183341" cy="58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D754811E-2649-42C1-9FE9-361C93CFDBA2}"/>
              </a:ext>
            </a:extLst>
          </p:cNvPr>
          <p:cNvSpPr/>
          <p:nvPr/>
        </p:nvSpPr>
        <p:spPr>
          <a:xfrm>
            <a:off x="4383996" y="4463999"/>
            <a:ext cx="1183341" cy="58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24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35EF2-0D7D-46D3-85DA-3ACCA241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2024"/>
            <a:ext cx="8596668" cy="851647"/>
          </a:xfrm>
        </p:spPr>
        <p:txBody>
          <a:bodyPr/>
          <a:lstStyle/>
          <a:p>
            <a:r>
              <a:rPr lang="en-GB" dirty="0"/>
              <a:t>DNA </a:t>
            </a:r>
            <a:r>
              <a:rPr lang="el-GR" dirty="0"/>
              <a:t>και περιβάλλον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47D6E0-2440-42EE-8433-C881FC250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3671"/>
            <a:ext cx="8596668" cy="4687691"/>
          </a:xfrm>
        </p:spPr>
        <p:txBody>
          <a:bodyPr>
            <a:normAutofit/>
          </a:bodyPr>
          <a:lstStyle/>
          <a:p>
            <a:r>
              <a:rPr lang="el-GR" sz="2800" dirty="0"/>
              <a:t>Εκτός από τη γενετική πληροφορία που αποθηκεύεται στο </a:t>
            </a:r>
            <a:r>
              <a:rPr lang="en-GB" sz="2800" dirty="0"/>
              <a:t>DNA </a:t>
            </a:r>
            <a:r>
              <a:rPr lang="el-GR" sz="2800" dirty="0"/>
              <a:t>μας, </a:t>
            </a:r>
            <a:r>
              <a:rPr lang="el-GR" sz="2800" dirty="0">
                <a:solidFill>
                  <a:srgbClr val="FF0000"/>
                </a:solidFill>
              </a:rPr>
              <a:t>η δομή και η λειτουργία του οργανισμού</a:t>
            </a:r>
            <a:r>
              <a:rPr lang="el-GR" sz="2800" dirty="0"/>
              <a:t> εξαρτάται </a:t>
            </a:r>
            <a:r>
              <a:rPr lang="el-GR" sz="2800" dirty="0">
                <a:solidFill>
                  <a:srgbClr val="FF0000"/>
                </a:solidFill>
              </a:rPr>
              <a:t>και από το περιβάλλον </a:t>
            </a:r>
            <a:r>
              <a:rPr lang="el-GR" sz="2800" dirty="0"/>
              <a:t>στο οποίο ζει ο οργανισμός!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Το περιβάλλον καθορίζει </a:t>
            </a:r>
            <a:r>
              <a:rPr lang="el-GR" sz="2800" dirty="0">
                <a:solidFill>
                  <a:srgbClr val="FF0000"/>
                </a:solidFill>
              </a:rPr>
              <a:t>ποια γονίδια θα εκφραστούν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FF0000"/>
                </a:solidFill>
              </a:rPr>
              <a:t>σε ποια κύτταρα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FF0000"/>
                </a:solidFill>
              </a:rPr>
              <a:t>πότε θα εκφραστούν </a:t>
            </a:r>
            <a:r>
              <a:rPr lang="el-GR" sz="2800" dirty="0"/>
              <a:t>και </a:t>
            </a:r>
            <a:r>
              <a:rPr lang="el-GR" sz="2800" dirty="0">
                <a:solidFill>
                  <a:srgbClr val="FF0000"/>
                </a:solidFill>
              </a:rPr>
              <a:t>σε ποιο βαθμό θα εκφραστούν </a:t>
            </a:r>
            <a:r>
              <a:rPr lang="el-GR" sz="2800" b="1" dirty="0">
                <a:solidFill>
                  <a:srgbClr val="FF0000"/>
                </a:solidFill>
              </a:rPr>
              <a:t>ΑΡΑ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FF0000"/>
                </a:solidFill>
              </a:rPr>
              <a:t>ποιες πρωτεΐνες θα παραχθούν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FF0000"/>
                </a:solidFill>
              </a:rPr>
              <a:t>σε ποια κύτταρα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FF0000"/>
                </a:solidFill>
              </a:rPr>
              <a:t>πότε θα παραχθούν </a:t>
            </a:r>
            <a:r>
              <a:rPr lang="el-GR" sz="2800" dirty="0"/>
              <a:t>και </a:t>
            </a:r>
            <a:r>
              <a:rPr lang="el-GR" sz="2800" dirty="0">
                <a:solidFill>
                  <a:srgbClr val="FF0000"/>
                </a:solidFill>
              </a:rPr>
              <a:t>σε τι ποσότητα</a:t>
            </a:r>
            <a:r>
              <a:rPr lang="el-GR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56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E3953D-3C4F-4F53-98A9-22411BD5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26141"/>
          </a:xfrm>
        </p:spPr>
        <p:txBody>
          <a:bodyPr>
            <a:normAutofit/>
          </a:bodyPr>
          <a:lstStyle/>
          <a:p>
            <a:r>
              <a:rPr lang="el-GR" sz="3600" b="1" dirty="0"/>
              <a:t>ΘΥΜΟΜΑΣΤΕ</a:t>
            </a:r>
            <a:r>
              <a:rPr lang="en-US" sz="3600" b="1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48566C-55C5-4AF2-919B-39922B73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23" y="1147482"/>
            <a:ext cx="8596668" cy="535193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DNA(</a:t>
            </a:r>
            <a:r>
              <a:rPr lang="el-GR" sz="2800" dirty="0" err="1">
                <a:solidFill>
                  <a:srgbClr val="FF0000"/>
                </a:solidFill>
              </a:rPr>
              <a:t>δεοξυριβονουκλεϊκό</a:t>
            </a:r>
            <a:r>
              <a:rPr lang="el-GR" sz="2800" dirty="0">
                <a:solidFill>
                  <a:srgbClr val="FF0000"/>
                </a:solidFill>
              </a:rPr>
              <a:t> οξύ)</a:t>
            </a:r>
            <a:r>
              <a:rPr lang="en-GB" sz="2800" dirty="0">
                <a:solidFill>
                  <a:srgbClr val="FF0000"/>
                </a:solidFill>
              </a:rPr>
              <a:t>=</a:t>
            </a:r>
            <a:r>
              <a:rPr lang="el-GR" sz="2800" dirty="0">
                <a:solidFill>
                  <a:srgbClr val="FF0000"/>
                </a:solidFill>
              </a:rPr>
              <a:t>γενετικό υλικό </a:t>
            </a:r>
            <a:r>
              <a:rPr lang="el-GR" sz="2800" dirty="0"/>
              <a:t>γιατί στο </a:t>
            </a:r>
            <a:r>
              <a:rPr lang="en-GB" sz="2800" dirty="0"/>
              <a:t>DNA</a:t>
            </a:r>
            <a:r>
              <a:rPr lang="en-US" sz="2800" dirty="0"/>
              <a:t> </a:t>
            </a:r>
            <a:r>
              <a:rPr lang="el-GR" sz="2800" dirty="0"/>
              <a:t>μας υπάρχει η γενετική πληροφορία</a:t>
            </a:r>
          </a:p>
          <a:p>
            <a:r>
              <a:rPr lang="el-GR" sz="2800" dirty="0"/>
              <a:t>Είναι </a:t>
            </a:r>
            <a:r>
              <a:rPr lang="el-GR" sz="2800" dirty="0">
                <a:solidFill>
                  <a:srgbClr val="FF0000"/>
                </a:solidFill>
              </a:rPr>
              <a:t>δίκλωνο μόριο </a:t>
            </a:r>
            <a:r>
              <a:rPr lang="el-GR" sz="2800" dirty="0"/>
              <a:t>που </a:t>
            </a:r>
            <a:r>
              <a:rPr lang="el-GR" sz="2800" dirty="0">
                <a:solidFill>
                  <a:srgbClr val="FF0000"/>
                </a:solidFill>
              </a:rPr>
              <a:t>αποτελείται από </a:t>
            </a:r>
            <a:r>
              <a:rPr lang="el-GR" sz="2800" dirty="0" err="1">
                <a:solidFill>
                  <a:srgbClr val="FF0000"/>
                </a:solidFill>
              </a:rPr>
              <a:t>νουκλεοτίδια</a:t>
            </a:r>
            <a:r>
              <a:rPr lang="el-GR" sz="2800" dirty="0"/>
              <a:t>!</a:t>
            </a:r>
          </a:p>
          <a:p>
            <a:r>
              <a:rPr lang="el-GR" sz="2800" dirty="0"/>
              <a:t>Τα </a:t>
            </a:r>
            <a:r>
              <a:rPr lang="el-GR" sz="2800" dirty="0">
                <a:solidFill>
                  <a:srgbClr val="FF0000"/>
                </a:solidFill>
              </a:rPr>
              <a:t>τμήματα του </a:t>
            </a:r>
            <a:r>
              <a:rPr lang="en-GB" sz="2800" dirty="0">
                <a:solidFill>
                  <a:srgbClr val="FF0000"/>
                </a:solidFill>
              </a:rPr>
              <a:t>DNA </a:t>
            </a:r>
            <a:r>
              <a:rPr lang="el-GR" sz="2800" dirty="0"/>
              <a:t>μας που φέρουν τη </a:t>
            </a:r>
            <a:r>
              <a:rPr lang="el-GR" sz="2800" dirty="0">
                <a:solidFill>
                  <a:srgbClr val="FF0000"/>
                </a:solidFill>
              </a:rPr>
              <a:t>γενετική πληροφορία</a:t>
            </a:r>
            <a:r>
              <a:rPr lang="el-GR" sz="2800" dirty="0"/>
              <a:t> ονομάζονται </a:t>
            </a:r>
            <a:r>
              <a:rPr lang="el-GR" sz="2800" b="1" u="sng" dirty="0">
                <a:solidFill>
                  <a:srgbClr val="FF0000"/>
                </a:solidFill>
              </a:rPr>
              <a:t>γονίδια</a:t>
            </a:r>
            <a:r>
              <a:rPr lang="el-GR" sz="2800" dirty="0"/>
              <a:t>.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TO </a:t>
            </a:r>
            <a:r>
              <a:rPr lang="en-US" sz="3600" b="1" dirty="0">
                <a:solidFill>
                  <a:srgbClr val="FF0000"/>
                </a:solidFill>
              </a:rPr>
              <a:t>DNA </a:t>
            </a:r>
            <a:r>
              <a:rPr lang="el-GR" sz="3600" b="1" dirty="0">
                <a:solidFill>
                  <a:srgbClr val="FF0000"/>
                </a:solidFill>
              </a:rPr>
              <a:t>ΜΑΣ ΕΙΝΑΙ ΙΔΙΟ ΣΕ ΟΛΑ ΜΑΣ ΤΑ ΚΥΤΤΑΡΑ!</a:t>
            </a:r>
          </a:p>
          <a:p>
            <a:r>
              <a:rPr lang="el-GR" sz="2800" dirty="0">
                <a:solidFill>
                  <a:srgbClr val="FF0000"/>
                </a:solidFill>
              </a:rPr>
              <a:t>Το μισό </a:t>
            </a:r>
            <a:r>
              <a:rPr lang="en-GB" sz="2800" dirty="0">
                <a:solidFill>
                  <a:srgbClr val="FF0000"/>
                </a:solidFill>
              </a:rPr>
              <a:t>DNA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το παίρνουμε </a:t>
            </a:r>
            <a:r>
              <a:rPr lang="el-GR" sz="2800" dirty="0">
                <a:solidFill>
                  <a:srgbClr val="FF0000"/>
                </a:solidFill>
              </a:rPr>
              <a:t>από τη μητέρα </a:t>
            </a:r>
            <a:r>
              <a:rPr lang="el-GR" sz="2800" dirty="0"/>
              <a:t>μας, </a:t>
            </a:r>
            <a:r>
              <a:rPr lang="el-GR" sz="2800" dirty="0">
                <a:solidFill>
                  <a:srgbClr val="FF0000"/>
                </a:solidFill>
              </a:rPr>
              <a:t>το άλλο μισό από τον πατέρα</a:t>
            </a:r>
            <a:r>
              <a:rPr lang="el-GR" sz="2800" dirty="0"/>
              <a:t> μας!</a:t>
            </a:r>
            <a:endParaRPr lang="el-GR" sz="2800" dirty="0">
              <a:solidFill>
                <a:srgbClr val="FF0000"/>
              </a:solidFill>
            </a:endParaRPr>
          </a:p>
          <a:p>
            <a:endParaRPr lang="el-GR" sz="2400" b="1" dirty="0">
              <a:solidFill>
                <a:srgbClr val="FF0000"/>
              </a:solidFill>
            </a:endParaRPr>
          </a:p>
          <a:p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C2261C0-0577-4032-91E6-396E5D3E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08" y="2098300"/>
            <a:ext cx="3229092" cy="47597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4F4D861-276C-4A4F-9653-094874E0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0"/>
            <a:ext cx="3028950" cy="20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2F70B3-B9D8-46EC-84AE-28F170C5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7" y="609600"/>
            <a:ext cx="9619129" cy="1320800"/>
          </a:xfrm>
        </p:spPr>
        <p:txBody>
          <a:bodyPr/>
          <a:lstStyle/>
          <a:p>
            <a:r>
              <a:rPr lang="el-GR" dirty="0"/>
              <a:t>ΟΡΓΑΝΩΣΗ ΤΟΥ </a:t>
            </a:r>
            <a:r>
              <a:rPr lang="en-GB" dirty="0"/>
              <a:t>DNA </a:t>
            </a:r>
            <a:r>
              <a:rPr lang="el-GR" dirty="0"/>
              <a:t>ΜΑΣ ΣΕ ΧΡΩΜΟΣΩΜΑΤΑ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6C4B99-B46F-4F2C-AFDA-A3E1E1FC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824"/>
            <a:ext cx="7050242" cy="5136775"/>
          </a:xfrm>
        </p:spPr>
        <p:txBody>
          <a:bodyPr>
            <a:normAutofit lnSpcReduction="10000"/>
          </a:bodyPr>
          <a:lstStyle/>
          <a:p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Στα </a:t>
            </a:r>
            <a:r>
              <a:rPr lang="el-GR" sz="20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ευκαρυωτικά</a:t>
            </a:r>
            <a:r>
              <a:rPr lang="el-GR" sz="20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κύτταρα, 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το γενετικό υλικό εντοπίζεται </a:t>
            </a:r>
            <a:r>
              <a:rPr lang="el-GR" sz="20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κυρίως στον πυρήνα 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και σχηματίζει δομές οι οποίες ονομάζονται </a:t>
            </a:r>
            <a:r>
              <a:rPr lang="el-GR" sz="2000" b="1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χρωμοσώματα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endParaRPr lang="el-GR" sz="20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Σε ορισμένα στάδια της ζωής του κυττάρου 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χρωμοσώματα γίνονται </a:t>
            </a:r>
            <a:r>
              <a:rPr lang="el-G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ορατά ακόμη και με το οπτικό μικροσκόπιο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endParaRPr lang="el-GR" sz="20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Κάθε χρωμόσωμα </a:t>
            </a:r>
            <a:r>
              <a:rPr lang="el-G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δομείται κυρίως από DNA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το οποίο </a:t>
            </a:r>
            <a:r>
              <a:rPr lang="el-G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συσπειρώνεται με τη βοήθεια πρωτεϊνών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endParaRPr lang="el-GR" sz="20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l-G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Ο αριθμός των χρωμοσωμάτων είναι χαρακτηριστικός για κάθε είδος οργανισμού. 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Για παράδειγμα, στον άνθρωπο κάθε σωματικό κύτταρο έχει 46 χρωμοσώματα, τα οποία είναι ανά δύο όμοια.</a:t>
            </a:r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BEE5B3-99FB-484F-BCAD-2CBE4E9A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016" y="3236259"/>
            <a:ext cx="3325906" cy="362174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30DF4F-6A49-44F0-A619-4F39F289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77" y="1184599"/>
            <a:ext cx="3585945" cy="20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ι είναι τα χρωμοσώματα; | Safembryo">
            <a:extLst>
              <a:ext uri="{FF2B5EF4-FFF2-40B4-BE49-F238E27FC236}">
                <a16:creationId xmlns:a16="http://schemas.microsoft.com/office/drawing/2014/main" id="{82FA3193-091B-4781-93D9-7BE3186A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7773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AF6348C-1B2A-41AE-A05C-C378DB7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18" y="0"/>
            <a:ext cx="540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C0D912-102C-4C84-8907-B473332D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612"/>
          </a:xfrm>
        </p:spPr>
        <p:txBody>
          <a:bodyPr/>
          <a:lstStyle/>
          <a:p>
            <a:r>
              <a:rPr lang="el-GR" dirty="0"/>
              <a:t>ΟΜΟΛΟΓΑ ΧΡΩΜΟΣΩΜΑΤΑ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083763-3B34-46AA-9722-78DA02E1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847"/>
            <a:ext cx="7408831" cy="4732515"/>
          </a:xfrm>
        </p:spPr>
        <p:txBody>
          <a:bodyPr>
            <a:normAutofit fontScale="925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Στον άνθρωπο</a:t>
            </a:r>
            <a:r>
              <a:rPr lang="el-GR" sz="2400" dirty="0"/>
              <a:t>, έχουμε </a:t>
            </a:r>
            <a:r>
              <a:rPr lang="el-GR" sz="2400" u="sng" dirty="0">
                <a:solidFill>
                  <a:srgbClr val="FF0000"/>
                </a:solidFill>
              </a:rPr>
              <a:t>46 χρωμοσώματα </a:t>
            </a:r>
            <a:r>
              <a:rPr lang="el-GR" sz="2400" dirty="0"/>
              <a:t>σε κάθε σωματικό κύτταρο.</a:t>
            </a:r>
          </a:p>
          <a:p>
            <a:r>
              <a:rPr lang="el-GR" sz="2400" dirty="0"/>
              <a:t>Τα 46 χρωμοσώματα είναι </a:t>
            </a:r>
            <a:r>
              <a:rPr lang="el-GR" sz="2400" u="sng" dirty="0">
                <a:solidFill>
                  <a:srgbClr val="FF0000"/>
                </a:solidFill>
              </a:rPr>
              <a:t>ανά δύο όμοια </a:t>
            </a:r>
            <a:r>
              <a:rPr lang="el-GR" sz="2400" dirty="0"/>
              <a:t>οπότε έχουμε </a:t>
            </a:r>
            <a:r>
              <a:rPr lang="el-GR" sz="2400" b="1" dirty="0">
                <a:solidFill>
                  <a:srgbClr val="FF0000"/>
                </a:solidFill>
              </a:rPr>
              <a:t>23 ζευγάρια χρωμοσωμάτων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ΟΜΟΛΟΓΑ ΧΡΩΜΟΣΩΜΑΤΑ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ένα ζευγάρι χρωμοσωμάτων που έχουν ίδιο μέγεθος, ίδιο σχήμα και φέρουν ίδια γονίδια 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Τα ομόλογα χρωμοσώματα περιέχουν </a:t>
            </a:r>
            <a:r>
              <a:rPr lang="el-GR" sz="2400" dirty="0">
                <a:solidFill>
                  <a:srgbClr val="FF0000"/>
                </a:solidFill>
              </a:rPr>
              <a:t>σε αντίστοιχες θέσεις </a:t>
            </a:r>
            <a:r>
              <a:rPr lang="el-GR" sz="2400" dirty="0">
                <a:solidFill>
                  <a:schemeClr val="tx1"/>
                </a:solidFill>
              </a:rPr>
              <a:t>περιέχουν</a:t>
            </a:r>
            <a:r>
              <a:rPr lang="el-GR" sz="2400" dirty="0">
                <a:solidFill>
                  <a:srgbClr val="FF0000"/>
                </a:solidFill>
              </a:rPr>
              <a:t> γενετικές πληροφορίες</a:t>
            </a:r>
            <a:r>
              <a:rPr lang="el-GR" sz="2400" dirty="0">
                <a:solidFill>
                  <a:schemeClr val="tx1"/>
                </a:solidFill>
              </a:rPr>
              <a:t> που καθορίζουν </a:t>
            </a:r>
            <a:r>
              <a:rPr lang="el-GR" sz="2400" dirty="0">
                <a:solidFill>
                  <a:srgbClr val="FF0000"/>
                </a:solidFill>
              </a:rPr>
              <a:t>τις ίδιες ιδιότητες</a:t>
            </a:r>
            <a:r>
              <a:rPr lang="el-GR" sz="2400" dirty="0">
                <a:solidFill>
                  <a:schemeClr val="tx1"/>
                </a:solidFill>
              </a:rPr>
              <a:t>!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Σε κάθε ζευγάρι ομόλογων χρωμοσωμάτων, </a:t>
            </a:r>
            <a:r>
              <a:rPr lang="el-GR" sz="2400" dirty="0">
                <a:solidFill>
                  <a:srgbClr val="FF0000"/>
                </a:solidFill>
              </a:rPr>
              <a:t>το ένα είναι πατρικής και το άλλο μητρικής προέλευσης</a:t>
            </a:r>
            <a:r>
              <a:rPr lang="el-GR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264128-9953-4981-B23A-CF7F37AD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65" y="1631711"/>
            <a:ext cx="4105835" cy="32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248BD-04F0-4CE4-8F9C-87C28955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7529"/>
            <a:ext cx="8596668" cy="699247"/>
          </a:xfrm>
        </p:spPr>
        <p:txBody>
          <a:bodyPr/>
          <a:lstStyle/>
          <a:p>
            <a:r>
              <a:rPr lang="el-GR" dirty="0"/>
              <a:t>ΚΑΡΥΟΤΥΠΟΣ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980021-2D38-4A54-A493-7537729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212"/>
            <a:ext cx="6297207" cy="5154705"/>
          </a:xfrm>
        </p:spPr>
        <p:txBody>
          <a:bodyPr>
            <a:normAutofit/>
          </a:bodyPr>
          <a:lstStyle/>
          <a:p>
            <a:r>
              <a:rPr lang="el-GR" dirty="0"/>
              <a:t>Ο</a:t>
            </a:r>
            <a:r>
              <a:rPr lang="el-GR" sz="2000" dirty="0"/>
              <a:t> </a:t>
            </a:r>
            <a:r>
              <a:rPr lang="el-GR" sz="2000" dirty="0" err="1"/>
              <a:t>καρυότυπος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FF0000"/>
                </a:solidFill>
              </a:rPr>
              <a:t>βοηθά στην απεικόνιση των χρωμοσωμάτων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ενός οργανισμού!</a:t>
            </a:r>
          </a:p>
          <a:p>
            <a:endParaRPr lang="el-GR" sz="2000" b="1" dirty="0"/>
          </a:p>
          <a:p>
            <a:r>
              <a:rPr lang="el-GR" sz="2000" b="1" dirty="0"/>
              <a:t>Πώς κατασκευάζουμε </a:t>
            </a:r>
            <a:r>
              <a:rPr lang="el-GR" sz="2000" b="1" dirty="0" err="1"/>
              <a:t>καρυότυπο</a:t>
            </a:r>
            <a:r>
              <a:rPr lang="en-GB" sz="2000" b="1" dirty="0"/>
              <a:t>;</a:t>
            </a:r>
            <a:endParaRPr lang="el-GR" sz="2000" b="1" dirty="0"/>
          </a:p>
          <a:p>
            <a:pPr>
              <a:buFont typeface="+mj-lt"/>
              <a:buAutoNum type="arabicPeriod"/>
            </a:pPr>
            <a:r>
              <a:rPr lang="el-GR" sz="2000" dirty="0"/>
              <a:t>Φωτογραφίζουμε τα χρωμοσώματα</a:t>
            </a:r>
          </a:p>
          <a:p>
            <a:pPr>
              <a:buFont typeface="+mj-lt"/>
              <a:buAutoNum type="arabicPeriod"/>
            </a:pPr>
            <a:r>
              <a:rPr lang="el-GR" sz="2000" dirty="0"/>
              <a:t>Τα τοποθετούμε σε ζευγάρια ομόλογων χρωμοσωμάτων με βάση το μέγεθος και το σχήμα</a:t>
            </a:r>
          </a:p>
          <a:p>
            <a:pPr>
              <a:buFont typeface="+mj-lt"/>
              <a:buAutoNum type="arabicPeriod"/>
            </a:pPr>
            <a:r>
              <a:rPr lang="el-GR" sz="2000" dirty="0"/>
              <a:t>Ταξινομούμε τα ζευγάρια από το μεγαλύτερο στο μικρότερο μέγεθος</a:t>
            </a:r>
          </a:p>
          <a:p>
            <a:pPr>
              <a:buFont typeface="+mj-lt"/>
              <a:buAutoNum type="arabicPeriod"/>
            </a:pPr>
            <a:endParaRPr lang="el-GR" sz="2000" dirty="0"/>
          </a:p>
          <a:p>
            <a:r>
              <a:rPr lang="el-GR" sz="2000" dirty="0" err="1">
                <a:solidFill>
                  <a:srgbClr val="FF0000"/>
                </a:solidFill>
              </a:rPr>
              <a:t>Καρυότυπος</a:t>
            </a:r>
            <a:r>
              <a:rPr lang="el-GR" sz="2000" dirty="0">
                <a:solidFill>
                  <a:srgbClr val="FF0000"/>
                </a:solidFill>
              </a:rPr>
              <a:t>=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ταξινόμηση των χρωμοσωμάτων του οργανισμού ανά ζεύγη από το μεγαλύτερο προς το μικρότερο μέγεθος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11CEF07-3561-4014-8FD7-A5D9D3C9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53" y="0"/>
            <a:ext cx="5423647" cy="3691218"/>
          </a:xfrm>
          <a:prstGeom prst="rect">
            <a:avLst/>
          </a:prstGeom>
        </p:spPr>
      </p:pic>
      <p:pic>
        <p:nvPicPr>
          <p:cNvPr id="2050" name="Picture 2" descr="ΚΑΤΑΣΚΕΥΗ ΚΑΡΥΟΤΥΠΟΥ ΑΝΘΡΩΠΙΝΩΝ ΦΥΣΙΟΛΟΓΙΚΩΝ &amp;amp; ΚΑΡΚΙΝΙΚΩΝ ΚΥΤΤ">
            <a:extLst>
              <a:ext uri="{FF2B5EF4-FFF2-40B4-BE49-F238E27FC236}">
                <a16:creationId xmlns:a16="http://schemas.microsoft.com/office/drawing/2014/main" id="{114E8DF6-1CED-4431-9FD5-AFA25348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1" y="3691218"/>
            <a:ext cx="5217459" cy="31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97531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824</Words>
  <Application>Microsoft Office PowerPoint</Application>
  <PresentationFormat>Ευρεία οθόνη</PresentationFormat>
  <Paragraphs>92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Tahoma</vt:lpstr>
      <vt:lpstr>Trebuchet MS</vt:lpstr>
      <vt:lpstr>Wingdings 3</vt:lpstr>
      <vt:lpstr>Όψη</vt:lpstr>
      <vt:lpstr>5.1. Το γενετικό υλικό οργανώνεται σε χρωμοσώματα</vt:lpstr>
      <vt:lpstr>DNA: η ‘’ταυτότητά’’ μας</vt:lpstr>
      <vt:lpstr>Με άλλα λόγια…</vt:lpstr>
      <vt:lpstr>DNA και περιβάλλον</vt:lpstr>
      <vt:lpstr>ΘΥΜΟΜΑΣΤΕ:</vt:lpstr>
      <vt:lpstr>ΟΡΓΑΝΩΣΗ ΤΟΥ DNA ΜΑΣ ΣΕ ΧΡΩΜΟΣΩΜΑΤΑ</vt:lpstr>
      <vt:lpstr>Παρουσίαση του PowerPoint</vt:lpstr>
      <vt:lpstr>ΟΜΟΛΟΓΑ ΧΡΩΜΟΣΩΜΑΤΑ</vt:lpstr>
      <vt:lpstr>ΚΑΡΥΟΤΥΠΟΣ</vt:lpstr>
      <vt:lpstr>ΚΑΡΥΟΤΥΠΟΣΑΝΙΧΝΕΥΣΗ ΓΕΝΕΤΙΚΩΝ ΑΝΩΜΑΛΙΩΝ</vt:lpstr>
      <vt:lpstr>ΔΙΠΛΟΕΙΔΕΙΣ ΚΑΙ ΑΠΛΟΕΙΔΕΙΣ ΟΡΓΑΝΙΣΜΟΙ</vt:lpstr>
      <vt:lpstr>ΑΥΤΟΣΩΜΙΚΑ ΚΑΙ ΦΥΛΕΤΙΚΑ ΧΡΩΜΟΣΩΜΑΤΑ </vt:lpstr>
      <vt:lpstr>ΠΟΙΟΣ ΚΑΘΟΡΙΖΕΙ ΤΟ ΦΥΛΟ ΤΟΥ ΠΑΙΔΙΟΥ;</vt:lpstr>
      <vt:lpstr>ΤΟΣΟ ΟΜΟΙΟΙ ΚΑΙ ΤΟΣΟ ΔΙΑΦΟΡΕΤΙΚΟΙ! ΓΙΑΤΙ;</vt:lpstr>
      <vt:lpstr>ΕΙΝΑΙ ΟΛΑ ΘΕΜΑ DNA!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5.1. Το γενετικό υλικό οργανώνεται σε χρωμοσώματα</dc:title>
  <dc:creator>30694</dc:creator>
  <cp:lastModifiedBy>30694</cp:lastModifiedBy>
  <cp:revision>3</cp:revision>
  <dcterms:created xsi:type="dcterms:W3CDTF">2022-01-02T13:05:55Z</dcterms:created>
  <dcterms:modified xsi:type="dcterms:W3CDTF">2022-02-25T17:54:55Z</dcterms:modified>
</cp:coreProperties>
</file>