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179FE2-8F70-4224-984C-C107B84262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5.2.Η ΡΟΗ ΤΗΣ ΓΕΝΕΤΙΚΗΣ ΠΛΗΡΟΦΟΡΙΑΣ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532E301-DFB7-4849-80FC-EC8843726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961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2B89CEF5-728A-4043-824B-2F001583F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53435" cy="683880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3C67E9-4FBD-4D29-8A6E-E958EC43B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435" y="0"/>
            <a:ext cx="8238565" cy="68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87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D46C214-CD3E-4485-96ED-67FE8B899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5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7B936C6-D48B-483D-A080-21D445EC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30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9682BA-BC28-4D56-B57D-5237CC1B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Πιστοτητα</a:t>
            </a:r>
            <a:r>
              <a:rPr lang="el-GR" dirty="0"/>
              <a:t> </a:t>
            </a:r>
            <a:r>
              <a:rPr lang="el-GR" dirty="0" err="1"/>
              <a:t>αντιγραφησ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EB3B5A-7CEC-444E-B0A8-BE1A15D01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84239"/>
          </a:xfrm>
        </p:spPr>
        <p:txBody>
          <a:bodyPr>
            <a:normAutofit/>
          </a:bodyPr>
          <a:lstStyle/>
          <a:p>
            <a:endParaRPr lang="el-GR" sz="2400" dirty="0"/>
          </a:p>
          <a:p>
            <a:r>
              <a:rPr lang="el-GR" sz="2400" dirty="0"/>
              <a:t>Η αντιγραφή του DNA είναι απίστευτα ακριβής</a:t>
            </a:r>
            <a:r>
              <a:rPr lang="en-GB" sz="2400" dirty="0"/>
              <a:t>: </a:t>
            </a:r>
            <a:r>
              <a:rPr lang="el-GR" sz="2400" dirty="0"/>
              <a:t>μόνο ένα </a:t>
            </a:r>
            <a:r>
              <a:rPr lang="el-GR" sz="2400" dirty="0" err="1"/>
              <a:t>νουκλεοτίδιο</a:t>
            </a:r>
            <a:r>
              <a:rPr lang="el-GR" sz="2400" dirty="0"/>
              <a:t> στα 100.000 μπορεί να ενσωματωθεί λάθος. </a:t>
            </a:r>
            <a:endParaRPr lang="en-GB" sz="2400" dirty="0"/>
          </a:p>
          <a:p>
            <a:endParaRPr lang="en-GB" sz="2400" dirty="0"/>
          </a:p>
          <a:p>
            <a:r>
              <a:rPr lang="el-GR" sz="2400" dirty="0"/>
              <a:t>Τα λάθη που δεν επιδιορθώνονται από τις DNA </a:t>
            </a:r>
            <a:r>
              <a:rPr lang="el-GR" sz="2400" dirty="0" err="1"/>
              <a:t>πολυμεράσες</a:t>
            </a:r>
            <a:r>
              <a:rPr lang="el-GR" sz="2400" dirty="0"/>
              <a:t>, επιδιορθώνονται σε μεγάλο ποσοστό από ειδικά επιδιορθωτικά ένζυμα. </a:t>
            </a:r>
            <a:endParaRPr lang="en-GB" sz="2400" dirty="0"/>
          </a:p>
          <a:p>
            <a:endParaRPr lang="en-GB" sz="2400" dirty="0"/>
          </a:p>
          <a:p>
            <a:r>
              <a:rPr lang="el-GR" sz="2400" dirty="0"/>
              <a:t>Έτσι ο αριθμός τον λαθών περιορίζεται στους </a:t>
            </a:r>
            <a:r>
              <a:rPr lang="el-GR" sz="2400" dirty="0" err="1"/>
              <a:t>ευκαρυωτικούς</a:t>
            </a:r>
            <a:r>
              <a:rPr lang="el-GR" sz="2400" dirty="0"/>
              <a:t> οργανισμούς στο ένα στα 10</a:t>
            </a:r>
            <a:r>
              <a:rPr lang="en-GB" sz="2400" dirty="0"/>
              <a:t>.000</a:t>
            </a:r>
            <a:r>
              <a:rPr lang="el-GR" sz="2400" dirty="0"/>
              <a:t>.</a:t>
            </a:r>
            <a:r>
              <a:rPr lang="en-GB" sz="2400" dirty="0"/>
              <a:t>000.000 </a:t>
            </a:r>
            <a:r>
              <a:rPr lang="el-GR" sz="2400" dirty="0" err="1"/>
              <a:t>νουκλεοτίδια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18656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BC867AF-C86B-431E-8B37-66DD8C8B3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93" y="2214283"/>
            <a:ext cx="8873993" cy="3594847"/>
          </a:xfrm>
          <a:prstGeom prst="rect">
            <a:avLst/>
          </a:prstGeo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86A58786-BC2E-4F39-A10B-E8951910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Ευχαριστω</a:t>
            </a:r>
            <a:r>
              <a:rPr lang="el-GR" dirty="0"/>
              <a:t> για την </a:t>
            </a:r>
            <a:r>
              <a:rPr lang="el-GR" dirty="0" err="1"/>
              <a:t>προσοχη</a:t>
            </a:r>
            <a:r>
              <a:rPr lang="el-GR" dirty="0"/>
              <a:t> σας!</a:t>
            </a:r>
          </a:p>
        </p:txBody>
      </p:sp>
    </p:spTree>
    <p:extLst>
      <p:ext uri="{BB962C8B-B14F-4D97-AF65-F5344CB8AC3E}">
        <p14:creationId xmlns:p14="http://schemas.microsoft.com/office/powerpoint/2010/main" val="305861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188194-594B-4EA5-B9E2-5E005CAD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ΔΟΜΗ ΝΟΥΚΛΕΪΚΩΝ ΟΞΕΩΝ-ΑΠΟΘΗΚΕΥΣΗ ΓΕΝΕΤΙΚΗΣ ΠΛΗΡΟΦΟΡΙΑΣ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799A20-29E6-44C0-8B6D-08E1BA05F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39415"/>
          </a:xfrm>
        </p:spPr>
        <p:txBody>
          <a:bodyPr>
            <a:normAutofit/>
          </a:bodyPr>
          <a:lstStyle/>
          <a:p>
            <a:r>
              <a:rPr lang="el-GR" sz="2800" dirty="0"/>
              <a:t>Τα </a:t>
            </a:r>
            <a:r>
              <a:rPr lang="el-GR" sz="2800" dirty="0" err="1"/>
              <a:t>νουκλεϊκά</a:t>
            </a:r>
            <a:r>
              <a:rPr lang="el-GR" sz="2800" dirty="0"/>
              <a:t> οξέα (</a:t>
            </a:r>
            <a:r>
              <a:rPr lang="en-GB" sz="2800" dirty="0"/>
              <a:t>DNA</a:t>
            </a:r>
            <a:r>
              <a:rPr lang="en-US" sz="2800" dirty="0"/>
              <a:t> </a:t>
            </a:r>
            <a:r>
              <a:rPr lang="el-GR" sz="2800" dirty="0"/>
              <a:t>και </a:t>
            </a:r>
            <a:r>
              <a:rPr lang="en-GB" sz="2800" dirty="0"/>
              <a:t>RNA)</a:t>
            </a:r>
            <a:r>
              <a:rPr lang="en-US" sz="2800" dirty="0"/>
              <a:t> </a:t>
            </a:r>
            <a:r>
              <a:rPr lang="el-GR" sz="2800" dirty="0"/>
              <a:t>από </a:t>
            </a:r>
            <a:r>
              <a:rPr lang="el-GR" sz="2800" dirty="0" err="1"/>
              <a:t>νουκλεοτίδια</a:t>
            </a:r>
            <a:r>
              <a:rPr lang="el-GR" sz="2800" dirty="0"/>
              <a:t> (</a:t>
            </a:r>
            <a:r>
              <a:rPr lang="el-GR" sz="2800" dirty="0" err="1"/>
              <a:t>δεοξυριβονουκλεοτίδια</a:t>
            </a:r>
            <a:r>
              <a:rPr lang="el-GR" sz="2800" dirty="0"/>
              <a:t> και </a:t>
            </a:r>
            <a:r>
              <a:rPr lang="el-GR" sz="2800" dirty="0" err="1"/>
              <a:t>ριβονουκλεοτίδια</a:t>
            </a:r>
            <a:r>
              <a:rPr lang="el-GR" sz="2800" dirty="0"/>
              <a:t> αντίστοιχα).</a:t>
            </a:r>
          </a:p>
          <a:p>
            <a:endParaRPr lang="el-GR" sz="2800" dirty="0"/>
          </a:p>
          <a:p>
            <a:r>
              <a:rPr lang="el-GR" sz="2800" dirty="0"/>
              <a:t>Στο </a:t>
            </a:r>
            <a:r>
              <a:rPr lang="en-GB" sz="2800" dirty="0"/>
              <a:t>DNA,</a:t>
            </a:r>
            <a:r>
              <a:rPr lang="en-US" sz="2800" dirty="0"/>
              <a:t> </a:t>
            </a:r>
            <a:r>
              <a:rPr lang="el-GR" sz="2800" dirty="0"/>
              <a:t>τα </a:t>
            </a:r>
            <a:r>
              <a:rPr lang="el-GR" sz="2800" dirty="0" err="1"/>
              <a:t>δεοξυριβονουκλεοτίδια</a:t>
            </a:r>
            <a:r>
              <a:rPr lang="el-GR" sz="2800" dirty="0"/>
              <a:t> συνδέονται με </a:t>
            </a:r>
            <a:r>
              <a:rPr lang="el-GR" sz="2800" dirty="0">
                <a:solidFill>
                  <a:srgbClr val="FF0000"/>
                </a:solidFill>
              </a:rPr>
              <a:t>ισχυρούς δεσμούς το ένα πλάι στο άλλο </a:t>
            </a:r>
            <a:r>
              <a:rPr lang="el-GR" sz="2800" dirty="0"/>
              <a:t>και σχηματίζουν μια αλυσίδα.</a:t>
            </a:r>
          </a:p>
          <a:p>
            <a:endParaRPr lang="el-GR" sz="2800" dirty="0">
              <a:solidFill>
                <a:srgbClr val="FF0000"/>
              </a:solidFill>
            </a:endParaRPr>
          </a:p>
          <a:p>
            <a:r>
              <a:rPr lang="el-GR" sz="2800" dirty="0">
                <a:solidFill>
                  <a:srgbClr val="FF0000"/>
                </a:solidFill>
              </a:rPr>
              <a:t>Η αλληλουχία των </a:t>
            </a:r>
            <a:r>
              <a:rPr lang="el-GR" sz="2800" dirty="0" err="1">
                <a:solidFill>
                  <a:srgbClr val="FF0000"/>
                </a:solidFill>
              </a:rPr>
              <a:t>δεοξυριβονουκλεοτιδίων</a:t>
            </a:r>
            <a:r>
              <a:rPr lang="el-GR" sz="2800" dirty="0">
                <a:solidFill>
                  <a:srgbClr val="FF0000"/>
                </a:solidFill>
              </a:rPr>
              <a:t> στο </a:t>
            </a:r>
            <a:r>
              <a:rPr lang="en-GB" sz="2800" dirty="0">
                <a:solidFill>
                  <a:srgbClr val="FF0000"/>
                </a:solidFill>
              </a:rPr>
              <a:t>DNA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l-GR" sz="2800" dirty="0">
                <a:solidFill>
                  <a:srgbClr val="FF0000"/>
                </a:solidFill>
              </a:rPr>
              <a:t>καθορίζει τη γενετική πληροφορία και τη γενετική μας ταυτότητα!</a:t>
            </a:r>
          </a:p>
        </p:txBody>
      </p:sp>
    </p:spTree>
    <p:extLst>
      <p:ext uri="{BB962C8B-B14F-4D97-AF65-F5344CB8AC3E}">
        <p14:creationId xmlns:p14="http://schemas.microsoft.com/office/powerpoint/2010/main" val="230914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B914F0-91FE-462C-8D8A-F121195B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ΔΕΟΞΥΡΙΒΟΝΟΥΚΛΕΟΤΙΔΙΑ ΚΑΙ </a:t>
            </a:r>
            <a:r>
              <a:rPr lang="en-GB" dirty="0"/>
              <a:t>DNA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4A9096-1DFF-4D2D-9226-14DAC6B38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862481" cy="4312521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Κάθε </a:t>
            </a:r>
            <a:r>
              <a:rPr lang="el-GR" dirty="0" err="1">
                <a:sym typeface="Wingdings" panose="05000000000000000000" pitchFamily="2" charset="2"/>
              </a:rPr>
              <a:t>δεοξυριβονουκλεοτίδιο</a:t>
            </a:r>
            <a:r>
              <a:rPr lang="el-GR" dirty="0">
                <a:sym typeface="Wingdings" panose="05000000000000000000" pitchFamily="2" charset="2"/>
              </a:rPr>
              <a:t> αποτελείται από</a:t>
            </a:r>
            <a:r>
              <a:rPr lang="en-GB" dirty="0"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1 </a:t>
            </a:r>
            <a:r>
              <a:rPr lang="el-GR" dirty="0">
                <a:sym typeface="Wingdings" panose="05000000000000000000" pitchFamily="2" charset="2"/>
              </a:rPr>
              <a:t>ΦΩΣΦΟΡΙΚΗ ΟΜΑΔΑ</a:t>
            </a: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1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l-GR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ΔΕΟΞΥΡΙΒΟΖΗ </a:t>
            </a:r>
            <a:r>
              <a:rPr lang="el-GR" dirty="0">
                <a:sym typeface="Wingdings" panose="05000000000000000000" pitchFamily="2" charset="2"/>
              </a:rPr>
              <a:t>(ΣΑΚΧΑΡΟ)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ΚΑΙ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1 </a:t>
            </a:r>
            <a:r>
              <a:rPr lang="el-GR" dirty="0">
                <a:sym typeface="Wingdings" panose="05000000000000000000" pitchFamily="2" charset="2"/>
              </a:rPr>
              <a:t>ΑΖΩΤΟΥΧ</a:t>
            </a:r>
            <a:r>
              <a:rPr lang="en-GB" dirty="0">
                <a:sym typeface="Wingdings" panose="05000000000000000000" pitchFamily="2" charset="2"/>
              </a:rPr>
              <a:t>O</a:t>
            </a:r>
            <a:r>
              <a:rPr lang="el-GR" dirty="0">
                <a:sym typeface="Wingdings" panose="05000000000000000000" pitchFamily="2" charset="2"/>
              </a:rPr>
              <a:t> ΒΑΣ</a:t>
            </a:r>
            <a:r>
              <a:rPr lang="en-GB" dirty="0">
                <a:sym typeface="Wingdings" panose="05000000000000000000" pitchFamily="2" charset="2"/>
              </a:rPr>
              <a:t>H </a:t>
            </a:r>
            <a:r>
              <a:rPr lang="el-GR" dirty="0">
                <a:sym typeface="Wingdings" panose="05000000000000000000" pitchFamily="2" charset="2"/>
              </a:rPr>
              <a:t>(ΑΔΕΝΙΝΗ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l-GR" dirty="0">
                <a:sym typeface="Wingdings" panose="05000000000000000000" pitchFamily="2" charset="2"/>
              </a:rPr>
              <a:t>ή </a:t>
            </a:r>
            <a:r>
              <a:rPr lang="el-GR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ΘΥΜΙΝΗ</a:t>
            </a:r>
            <a:r>
              <a:rPr lang="el-GR" dirty="0">
                <a:sym typeface="Wingdings" panose="05000000000000000000" pitchFamily="2" charset="2"/>
              </a:rPr>
              <a:t> ή ΚΥΤΟΣΙΝΗ ή ΓΟΥΑΝΙΝΗ)</a:t>
            </a:r>
            <a:endParaRPr lang="en-GB" dirty="0">
              <a:sym typeface="Wingdings" panose="05000000000000000000" pitchFamily="2" charset="2"/>
            </a:endParaRPr>
          </a:p>
          <a:p>
            <a:endParaRPr lang="en-GB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sz="2400" dirty="0">
                <a:sym typeface="Wingdings" panose="05000000000000000000" pitchFamily="2" charset="2"/>
              </a:rPr>
              <a:t>Πιο συγκεκριμένα, κάθε αλυσίδα </a:t>
            </a:r>
            <a:r>
              <a:rPr lang="en-GB" sz="2400" dirty="0">
                <a:sym typeface="Wingdings" panose="05000000000000000000" pitchFamily="2" charset="2"/>
              </a:rPr>
              <a:t>DNA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l-GR" sz="2400" dirty="0">
                <a:sym typeface="Wingdings" panose="05000000000000000000" pitchFamily="2" charset="2"/>
              </a:rPr>
              <a:t>σχηματίζεται όταν </a:t>
            </a:r>
            <a:r>
              <a:rPr lang="el-GR" sz="2400" dirty="0">
                <a:solidFill>
                  <a:srgbClr val="FF0000"/>
                </a:solidFill>
                <a:sym typeface="Wingdings" panose="05000000000000000000" pitchFamily="2" charset="2"/>
              </a:rPr>
              <a:t>το σάκχαρο ενός </a:t>
            </a:r>
            <a:r>
              <a:rPr lang="el-GR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δεοξυριβονουκλεοτιδίου</a:t>
            </a:r>
            <a:r>
              <a:rPr lang="el-GR" sz="2400" dirty="0">
                <a:solidFill>
                  <a:srgbClr val="FF0000"/>
                </a:solidFill>
                <a:sym typeface="Wingdings" panose="05000000000000000000" pitchFamily="2" charset="2"/>
              </a:rPr>
              <a:t> συνδέεται με τη φωσφορική ομάδα του επόμενου </a:t>
            </a:r>
            <a:r>
              <a:rPr lang="el-GR" sz="2400" dirty="0" err="1">
                <a:sym typeface="Wingdings" panose="05000000000000000000" pitchFamily="2" charset="2"/>
              </a:rPr>
              <a:t>δεοξυριβονουκλεοτιδίου</a:t>
            </a:r>
            <a:r>
              <a:rPr lang="el-GR" sz="2400" dirty="0">
                <a:sym typeface="Wingdings" panose="05000000000000000000" pitchFamily="2" charset="2"/>
              </a:rPr>
              <a:t>!</a:t>
            </a:r>
            <a:endParaRPr lang="el-GR" sz="2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CC03879-3091-431C-89DC-54CCFE059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134" y="1509079"/>
            <a:ext cx="4324630" cy="44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6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BE9648-C141-4566-A360-16CE5F3D1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DNA: </a:t>
            </a:r>
            <a:r>
              <a:rPr lang="el-GR" dirty="0"/>
              <a:t>ΔΙΚΛΩΝΟ ΜΟΡΙΟ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4603C1-973F-4B15-B576-2F9AA5444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658471"/>
            <a:ext cx="8216152" cy="5199529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Δύο αλυσίδες </a:t>
            </a:r>
            <a:r>
              <a:rPr lang="el-GR" sz="2400" dirty="0" err="1">
                <a:solidFill>
                  <a:srgbClr val="FF0000"/>
                </a:solidFill>
              </a:rPr>
              <a:t>δεοξυριβονουκλεοτιδίων</a:t>
            </a:r>
            <a:r>
              <a:rPr lang="el-GR" sz="2400" dirty="0">
                <a:solidFill>
                  <a:srgbClr val="FF0000"/>
                </a:solidFill>
              </a:rPr>
              <a:t> συνδέονται με ασθενείς δεσμούς μεταξύ τους </a:t>
            </a:r>
            <a:r>
              <a:rPr lang="el-GR" sz="2400" dirty="0"/>
              <a:t>(οι δεσμοί αυτοί σχηματίζονται ανάμεσα στις αζωτούχες βάσεις των </a:t>
            </a:r>
            <a:r>
              <a:rPr lang="el-GR" sz="2400" dirty="0" err="1"/>
              <a:t>δεοξυριβονουκλεοτιδίων</a:t>
            </a:r>
            <a:r>
              <a:rPr lang="el-GR" sz="2400" dirty="0"/>
              <a:t>)</a:t>
            </a:r>
            <a:r>
              <a:rPr lang="en-GB" sz="2400" dirty="0"/>
              <a:t>,</a:t>
            </a:r>
            <a:r>
              <a:rPr lang="en-US" sz="2400" dirty="0"/>
              <a:t> </a:t>
            </a:r>
            <a:r>
              <a:rPr lang="el-GR" sz="2400" dirty="0"/>
              <a:t>περιελίσσονται στο χώρο και σχηματίζεται έτσι ένα </a:t>
            </a:r>
            <a:r>
              <a:rPr lang="el-GR" sz="2400" dirty="0">
                <a:solidFill>
                  <a:srgbClr val="FF0000"/>
                </a:solidFill>
              </a:rPr>
              <a:t>δίκλωνο μόριο </a:t>
            </a:r>
            <a:r>
              <a:rPr lang="en-GB" sz="2400" dirty="0">
                <a:solidFill>
                  <a:srgbClr val="FF0000"/>
                </a:solidFill>
              </a:rPr>
              <a:t>DNA</a:t>
            </a:r>
            <a:r>
              <a:rPr lang="en-GB" sz="2400" dirty="0"/>
              <a:t>.</a:t>
            </a:r>
          </a:p>
          <a:p>
            <a:endParaRPr lang="el-GR" sz="2400" dirty="0"/>
          </a:p>
          <a:p>
            <a:r>
              <a:rPr lang="el-GR" sz="2400" dirty="0"/>
              <a:t>Η ένωση δεν είναι τυχαία! Μόνο οι συμπληρωματικές βάσεις ενώνονται μεταξύ τους!</a:t>
            </a:r>
            <a:endParaRPr lang="en-GB" sz="2400" dirty="0"/>
          </a:p>
          <a:p>
            <a:endParaRPr lang="el-GR" sz="2400" dirty="0"/>
          </a:p>
          <a:p>
            <a:r>
              <a:rPr lang="el-GR" sz="2400" dirty="0"/>
              <a:t>Συμπληρωματικές βάσεις</a:t>
            </a:r>
            <a:r>
              <a:rPr lang="en-GB" sz="2400" dirty="0"/>
              <a:t>: </a:t>
            </a:r>
          </a:p>
          <a:p>
            <a:pPr marL="0" indent="0">
              <a:buNone/>
            </a:pPr>
            <a:r>
              <a:rPr lang="el-GR" sz="2400" dirty="0" err="1"/>
              <a:t>Αδενίνη</a:t>
            </a:r>
            <a:r>
              <a:rPr lang="el-GR" sz="2400" dirty="0"/>
              <a:t>(Α)-</a:t>
            </a:r>
            <a:r>
              <a:rPr lang="el-GR" sz="2400" dirty="0" err="1"/>
              <a:t>Θυμίνη</a:t>
            </a:r>
            <a:r>
              <a:rPr lang="el-GR" sz="2400" dirty="0"/>
              <a:t>(Τ) και </a:t>
            </a:r>
            <a:r>
              <a:rPr lang="el-GR" sz="2400" dirty="0" err="1"/>
              <a:t>Γουανίνη</a:t>
            </a:r>
            <a:r>
              <a:rPr lang="en-GB" sz="2400" dirty="0"/>
              <a:t>(G)-</a:t>
            </a:r>
            <a:r>
              <a:rPr lang="el-GR" sz="2400" dirty="0" err="1"/>
              <a:t>Κυτοκίνη</a:t>
            </a:r>
            <a:r>
              <a:rPr lang="el-GR" sz="2400" dirty="0"/>
              <a:t>(</a:t>
            </a:r>
            <a:r>
              <a:rPr lang="en-GB" sz="2400" dirty="0"/>
              <a:t>C)</a:t>
            </a:r>
            <a:endParaRPr lang="el-GR" sz="2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89AB746-66F2-4AE6-8734-EC508960B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661" y="170920"/>
            <a:ext cx="2915079" cy="638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1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C7B7E6-A025-4A65-AC20-88A21C33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ΡΙΒΟΝΟΥΚΛΕΟΤΙΔΙΑ ΚΑΙ </a:t>
            </a:r>
            <a:r>
              <a:rPr lang="en-GB" dirty="0"/>
              <a:t>RNA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146002-A3E8-4BC7-94B1-E445C1DA0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663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Κάθε </a:t>
            </a:r>
            <a:r>
              <a:rPr lang="el-GR" dirty="0" err="1">
                <a:sym typeface="Wingdings" panose="05000000000000000000" pitchFamily="2" charset="2"/>
              </a:rPr>
              <a:t>ριβονουκλεοτίδιο</a:t>
            </a:r>
            <a:r>
              <a:rPr lang="el-GR" dirty="0">
                <a:sym typeface="Wingdings" panose="05000000000000000000" pitchFamily="2" charset="2"/>
              </a:rPr>
              <a:t> αποτελείται από</a:t>
            </a:r>
            <a:r>
              <a:rPr lang="en-GB" dirty="0"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1 </a:t>
            </a:r>
            <a:r>
              <a:rPr lang="el-GR" dirty="0">
                <a:sym typeface="Wingdings" panose="05000000000000000000" pitchFamily="2" charset="2"/>
              </a:rPr>
              <a:t>ΦΩΣΦΟΡΙΚΗ ΟΜΑΔΑ</a:t>
            </a: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1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ΡΙΒΟΖΗ</a:t>
            </a:r>
            <a:r>
              <a:rPr lang="el-GR" dirty="0">
                <a:sym typeface="Wingdings" panose="05000000000000000000" pitchFamily="2" charset="2"/>
              </a:rPr>
              <a:t> (ΣΑΚΧΑΡΟ)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ΚΑΙ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1 </a:t>
            </a:r>
            <a:r>
              <a:rPr lang="el-GR" dirty="0">
                <a:sym typeface="Wingdings" panose="05000000000000000000" pitchFamily="2" charset="2"/>
              </a:rPr>
              <a:t>ΑΖΩΤΟΥΧ</a:t>
            </a:r>
            <a:r>
              <a:rPr lang="en-GB" dirty="0">
                <a:sym typeface="Wingdings" panose="05000000000000000000" pitchFamily="2" charset="2"/>
              </a:rPr>
              <a:t>O</a:t>
            </a:r>
            <a:r>
              <a:rPr lang="el-GR" dirty="0">
                <a:sym typeface="Wingdings" panose="05000000000000000000" pitchFamily="2" charset="2"/>
              </a:rPr>
              <a:t> ΒΑΣ</a:t>
            </a:r>
            <a:r>
              <a:rPr lang="en-GB" dirty="0">
                <a:sym typeface="Wingdings" panose="05000000000000000000" pitchFamily="2" charset="2"/>
              </a:rPr>
              <a:t>H </a:t>
            </a:r>
            <a:r>
              <a:rPr lang="el-GR" dirty="0">
                <a:sym typeface="Wingdings" panose="05000000000000000000" pitchFamily="2" charset="2"/>
              </a:rPr>
              <a:t>(ΑΔΕΝΙΝΗ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l-GR" dirty="0">
                <a:sym typeface="Wingdings" panose="05000000000000000000" pitchFamily="2" charset="2"/>
              </a:rPr>
              <a:t>ή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ΟΥΡΑΚΙΛΗ</a:t>
            </a:r>
            <a:r>
              <a:rPr lang="el-GR" dirty="0">
                <a:sym typeface="Wingdings" panose="05000000000000000000" pitchFamily="2" charset="2"/>
              </a:rPr>
              <a:t> ή ΚΥΤΟΣΙΝΗ ή ΓΟΥΑΝΙΝΗ)</a:t>
            </a:r>
          </a:p>
          <a:p>
            <a:pPr marL="0" indent="0">
              <a:buNone/>
            </a:pPr>
            <a:endParaRPr lang="el-G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sz="2000" dirty="0">
                <a:sym typeface="Wingdings" panose="05000000000000000000" pitchFamily="2" charset="2"/>
              </a:rPr>
              <a:t>Συμπληρωματικές βάσεις</a:t>
            </a:r>
            <a:r>
              <a:rPr lang="en-GB" sz="2000" dirty="0"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el-GR" sz="2000" dirty="0" err="1">
                <a:sym typeface="Wingdings" panose="05000000000000000000" pitchFamily="2" charset="2"/>
              </a:rPr>
              <a:t>Αδενίνη</a:t>
            </a:r>
            <a:r>
              <a:rPr lang="el-GR" sz="2000" dirty="0">
                <a:sym typeface="Wingdings" panose="05000000000000000000" pitchFamily="2" charset="2"/>
              </a:rPr>
              <a:t>(Α)-</a:t>
            </a:r>
            <a:r>
              <a:rPr lang="el-GR" sz="2000" dirty="0" err="1">
                <a:sym typeface="Wingdings" panose="05000000000000000000" pitchFamily="2" charset="2"/>
              </a:rPr>
              <a:t>Ουρακίλη</a:t>
            </a:r>
            <a:r>
              <a:rPr lang="el-GR" sz="2000" dirty="0">
                <a:sym typeface="Wingdings" panose="05000000000000000000" pitchFamily="2" charset="2"/>
              </a:rPr>
              <a:t>(</a:t>
            </a:r>
            <a:r>
              <a:rPr lang="en-GB" sz="2000" dirty="0">
                <a:sym typeface="Wingdings" panose="05000000000000000000" pitchFamily="2" charset="2"/>
              </a:rPr>
              <a:t>U</a:t>
            </a:r>
            <a:r>
              <a:rPr lang="en-US" sz="2000" dirty="0">
                <a:sym typeface="Wingdings" panose="05000000000000000000" pitchFamily="2" charset="2"/>
              </a:rPr>
              <a:t>) </a:t>
            </a:r>
            <a:r>
              <a:rPr lang="el-GR" sz="2000" dirty="0">
                <a:sym typeface="Wingdings" panose="05000000000000000000" pitchFamily="2" charset="2"/>
              </a:rPr>
              <a:t>και </a:t>
            </a:r>
            <a:r>
              <a:rPr lang="el-GR" sz="2000" dirty="0" err="1">
                <a:sym typeface="Wingdings" panose="05000000000000000000" pitchFamily="2" charset="2"/>
              </a:rPr>
              <a:t>Γουανίνη</a:t>
            </a:r>
            <a:r>
              <a:rPr lang="el-GR" sz="2000" dirty="0">
                <a:sym typeface="Wingdings" panose="05000000000000000000" pitchFamily="2" charset="2"/>
              </a:rPr>
              <a:t>(</a:t>
            </a:r>
            <a:r>
              <a:rPr lang="en-GB" sz="2000" dirty="0">
                <a:sym typeface="Wingdings" panose="05000000000000000000" pitchFamily="2" charset="2"/>
              </a:rPr>
              <a:t>G)</a:t>
            </a:r>
            <a:r>
              <a:rPr lang="en-US" sz="2000" dirty="0">
                <a:sym typeface="Wingdings" panose="05000000000000000000" pitchFamily="2" charset="2"/>
              </a:rPr>
              <a:t>-</a:t>
            </a:r>
            <a:r>
              <a:rPr lang="el-GR" sz="2000" dirty="0" err="1">
                <a:sym typeface="Wingdings" panose="05000000000000000000" pitchFamily="2" charset="2"/>
              </a:rPr>
              <a:t>Κυτοσίνη</a:t>
            </a:r>
            <a:r>
              <a:rPr lang="en-GB" sz="2000" dirty="0">
                <a:sym typeface="Wingdings" panose="05000000000000000000" pitchFamily="2" charset="2"/>
              </a:rPr>
              <a:t>(C) </a:t>
            </a:r>
          </a:p>
          <a:p>
            <a:pPr marL="0" indent="0">
              <a:buNone/>
            </a:pPr>
            <a:endParaRPr lang="en-GB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sz="2000" dirty="0">
                <a:sym typeface="Wingdings" panose="05000000000000000000" pitchFamily="2" charset="2"/>
              </a:rPr>
              <a:t>Τα </a:t>
            </a:r>
            <a:r>
              <a:rPr lang="el-GR" sz="2000" dirty="0" err="1">
                <a:sym typeface="Wingdings" panose="05000000000000000000" pitchFamily="2" charset="2"/>
              </a:rPr>
              <a:t>ριβονουκλεοτίδια</a:t>
            </a:r>
            <a:r>
              <a:rPr lang="el-GR" sz="2000" dirty="0">
                <a:sym typeface="Wingdings" panose="05000000000000000000" pitchFamily="2" charset="2"/>
              </a:rPr>
              <a:t> συνδέονται με ισχυρούς δεσμούς το ένα πλάι στο άλλο και σχηματίζουν αλυσίδες.</a:t>
            </a:r>
            <a:endParaRPr lang="en-GB" sz="2000" dirty="0">
              <a:sym typeface="Wingdings" panose="05000000000000000000" pitchFamily="2" charset="2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373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EB93BD-69E2-487B-AABE-3172D4D7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RNA</a:t>
            </a:r>
            <a:r>
              <a:rPr lang="en-US" dirty="0"/>
              <a:t>:</a:t>
            </a:r>
            <a:r>
              <a:rPr lang="el-GR" dirty="0"/>
              <a:t> ΜΟΝΟΚΛΩΝΟ ΜΟΡΙΟ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251C9D-7FCA-41EE-A46E-9CF9D5729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</a:t>
            </a:r>
            <a:r>
              <a:rPr lang="en-GB" sz="2800" dirty="0"/>
              <a:t>RNA</a:t>
            </a:r>
            <a:r>
              <a:rPr lang="en-US" sz="2800" dirty="0"/>
              <a:t> </a:t>
            </a:r>
            <a:r>
              <a:rPr lang="el-GR" sz="2800" dirty="0"/>
              <a:t>είναι μονόκλωνο μόριο!</a:t>
            </a:r>
          </a:p>
          <a:p>
            <a:endParaRPr lang="el-GR" sz="2800" dirty="0"/>
          </a:p>
          <a:p>
            <a:r>
              <a:rPr lang="el-GR" sz="2800" dirty="0"/>
              <a:t>Υπάρχουν τρία είδη </a:t>
            </a:r>
            <a:r>
              <a:rPr lang="en-GB" sz="2800" dirty="0"/>
              <a:t>RNA </a:t>
            </a:r>
            <a:r>
              <a:rPr lang="el-GR" sz="2800" dirty="0"/>
              <a:t>στα κύτταρά μας</a:t>
            </a:r>
            <a:r>
              <a:rPr lang="en-GB" sz="28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800" dirty="0"/>
              <a:t>Το </a:t>
            </a:r>
            <a:r>
              <a:rPr lang="el-GR" sz="2800" dirty="0" err="1"/>
              <a:t>αγγελιοφόριο</a:t>
            </a:r>
            <a:r>
              <a:rPr lang="el-GR" sz="2800" dirty="0"/>
              <a:t> </a:t>
            </a:r>
            <a:r>
              <a:rPr lang="en-GB" sz="2800" dirty="0"/>
              <a:t>RNA</a:t>
            </a:r>
            <a:r>
              <a:rPr lang="en-US" sz="2800" dirty="0"/>
              <a:t> (m</a:t>
            </a:r>
            <a:r>
              <a:rPr lang="en-GB" sz="2800" dirty="0"/>
              <a:t>RNA)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800" dirty="0"/>
              <a:t>Το μεταφορικό </a:t>
            </a:r>
            <a:r>
              <a:rPr lang="en-GB" sz="2800" dirty="0"/>
              <a:t>RNA (tRNA) </a:t>
            </a:r>
            <a:r>
              <a:rPr lang="el-GR" sz="2800" dirty="0"/>
              <a:t>και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800" dirty="0"/>
              <a:t>Το </a:t>
            </a:r>
            <a:r>
              <a:rPr lang="el-GR" sz="2800" dirty="0" err="1"/>
              <a:t>ριβοσωμικό</a:t>
            </a:r>
            <a:r>
              <a:rPr lang="el-GR" sz="2800" dirty="0"/>
              <a:t> </a:t>
            </a:r>
            <a:r>
              <a:rPr lang="en-GB" sz="2800" dirty="0"/>
              <a:t>RNA (rRNA)</a:t>
            </a:r>
            <a:endParaRPr lang="el-GR" sz="28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8F8340E-014E-4FB8-BD78-9373CAC39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611" y="4068980"/>
            <a:ext cx="4972389" cy="278453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266732C-1627-4A71-81E9-8A90CB970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934" y="0"/>
            <a:ext cx="3706066" cy="388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Ο RNA ΜΠΟΡΕΙ ΝΑ ΑΛΛΑΞΕΙ ΤΟ DNA ΜΑΣ! | kokkinoslawfirm">
            <a:extLst>
              <a:ext uri="{FF2B5EF4-FFF2-40B4-BE49-F238E27FC236}">
                <a16:creationId xmlns:a16="http://schemas.microsoft.com/office/drawing/2014/main" id="{C6B7CB0D-B7A4-428C-ACCB-1D99848A0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54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21C3F9-A4B8-40D6-86DC-24576CB8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Αντιγραφη</a:t>
            </a:r>
            <a:r>
              <a:rPr lang="el-GR" dirty="0"/>
              <a:t> του </a:t>
            </a:r>
            <a:r>
              <a:rPr lang="en-GB" dirty="0"/>
              <a:t>DNA-</a:t>
            </a:r>
            <a:r>
              <a:rPr lang="el-GR" dirty="0" err="1"/>
              <a:t>διατηρηση</a:t>
            </a:r>
            <a:r>
              <a:rPr lang="el-GR" dirty="0"/>
              <a:t> και </a:t>
            </a:r>
            <a:r>
              <a:rPr lang="el-GR" dirty="0" err="1"/>
              <a:t>μεταβιβαση</a:t>
            </a:r>
            <a:r>
              <a:rPr lang="el-GR" dirty="0"/>
              <a:t> της </a:t>
            </a:r>
            <a:r>
              <a:rPr lang="el-GR" dirty="0" err="1"/>
              <a:t>γενετικησ</a:t>
            </a:r>
            <a:r>
              <a:rPr lang="el-GR" dirty="0"/>
              <a:t> </a:t>
            </a:r>
            <a:r>
              <a:rPr lang="el-GR" dirty="0" err="1"/>
              <a:t>πληροφοριασ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087312-3F29-4995-9C75-5E4A51127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</a:t>
            </a:r>
            <a:r>
              <a:rPr lang="en-GB" sz="2400" dirty="0"/>
              <a:t>DNA </a:t>
            </a:r>
            <a:r>
              <a:rPr lang="el-GR" sz="2400" dirty="0"/>
              <a:t>ενός κυττάρου περιέχει γενετικές πληροφορίες απαραίτητες για τη δομή και τη λειτουργία του.</a:t>
            </a:r>
          </a:p>
          <a:p>
            <a:r>
              <a:rPr lang="el-GR" sz="2400" dirty="0"/>
              <a:t>Κατά την κυτταρική διαίρεση, από κάθε κύτταρο προκύπτουν δύο θυγατρικά κύτταρα που περιέχουν ίδιες γενετικές πληροφορίες. Αυτό γίνεται χάρη στην ΑΝΤΙΓΡΑΦΗ του </a:t>
            </a:r>
            <a:r>
              <a:rPr lang="en-GB" sz="2400" dirty="0"/>
              <a:t>DNA!</a:t>
            </a:r>
          </a:p>
          <a:p>
            <a:r>
              <a:rPr lang="el-GR" sz="2400" dirty="0"/>
              <a:t>Η αντιγραφή του </a:t>
            </a:r>
            <a:r>
              <a:rPr lang="en-GB" sz="2400" dirty="0"/>
              <a:t>DNA</a:t>
            </a:r>
            <a:r>
              <a:rPr lang="en-US" sz="2400" dirty="0"/>
              <a:t> </a:t>
            </a:r>
            <a:r>
              <a:rPr lang="el-GR" sz="2400" dirty="0"/>
              <a:t>γίνεται με πολύ μεγάλη ακρίβεια πριν διαιρεθεί το κύτταρο.</a:t>
            </a:r>
          </a:p>
        </p:txBody>
      </p:sp>
    </p:spTree>
    <p:extLst>
      <p:ext uri="{BB962C8B-B14F-4D97-AF65-F5344CB8AC3E}">
        <p14:creationId xmlns:p14="http://schemas.microsoft.com/office/powerpoint/2010/main" val="84591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27F928-8E2C-4260-A5F5-04BF190C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90282"/>
          </a:xfrm>
        </p:spPr>
        <p:txBody>
          <a:bodyPr/>
          <a:lstStyle/>
          <a:p>
            <a:r>
              <a:rPr lang="el-GR" dirty="0"/>
              <a:t>ΒΗΜΑΤΑ στην ΑΝΤΙΓΡΑΦΗ του </a:t>
            </a:r>
            <a:r>
              <a:rPr lang="en-GB" dirty="0"/>
              <a:t>DNA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E2F9E9-F36B-428E-AE33-C174F93D9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99883"/>
            <a:ext cx="10600764" cy="536089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/>
              <a:t>Η διπλή έλικα του </a:t>
            </a:r>
            <a:r>
              <a:rPr lang="en-GB" dirty="0"/>
              <a:t>DNA </a:t>
            </a:r>
            <a:r>
              <a:rPr lang="el-GR" dirty="0"/>
              <a:t>‘’ανοίγει’’ σε συγκεκριμένες θέσεις (Θέσεις έναρξης της αντιγραφής) ώστε οι αζωτούχες βάσεις να μένουν αζευγάρωτες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Οι ελεύθερες πλέον αζωτούχες βάσεις σχηματίζουν ασθενείς δεσμούς με συμπληρωματικές βάσεις άλλων ελεύθερων </a:t>
            </a:r>
            <a:r>
              <a:rPr lang="el-GR" dirty="0" err="1"/>
              <a:t>δεοξυριβονουκλεοτιδίων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Τα ελεύθερα </a:t>
            </a:r>
            <a:r>
              <a:rPr lang="el-GR" dirty="0" err="1"/>
              <a:t>δεοξυριβονουκλεοτίδια</a:t>
            </a:r>
            <a:r>
              <a:rPr lang="el-GR" dirty="0"/>
              <a:t> σχηματίζουν ισχυρούς δεσμούς ανάμεσά τους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Τελικά</a:t>
            </a:r>
            <a:r>
              <a:rPr lang="en-GB" dirty="0"/>
              <a:t>:</a:t>
            </a:r>
          </a:p>
          <a:p>
            <a:r>
              <a:rPr lang="en-GB" dirty="0"/>
              <a:t>A</a:t>
            </a:r>
            <a:r>
              <a:rPr lang="el-GR" dirty="0" err="1"/>
              <a:t>πό</a:t>
            </a:r>
            <a:r>
              <a:rPr lang="el-GR" dirty="0"/>
              <a:t> κάθε μία αλυσίδα του αρχικού</a:t>
            </a:r>
            <a:r>
              <a:rPr lang="en-US" dirty="0"/>
              <a:t> </a:t>
            </a:r>
            <a:r>
              <a:rPr lang="en-GB" dirty="0"/>
              <a:t>DNA </a:t>
            </a:r>
            <a:r>
              <a:rPr lang="el-GR" dirty="0"/>
              <a:t>φτιάχνεται ένα δίκλωνο μόριο </a:t>
            </a:r>
            <a:r>
              <a:rPr lang="en-GB" dirty="0"/>
              <a:t>DNA.</a:t>
            </a:r>
          </a:p>
          <a:p>
            <a:r>
              <a:rPr lang="el-GR" dirty="0"/>
              <a:t>Τα δύο νέα δίκλωνα μόρια </a:t>
            </a:r>
            <a:r>
              <a:rPr lang="en-GB" dirty="0"/>
              <a:t>DNA </a:t>
            </a:r>
            <a:r>
              <a:rPr lang="el-GR" dirty="0"/>
              <a:t>που προκύπτουν αποτελούνται από μια παλαιά και μια καινούρια αλυσίδα </a:t>
            </a:r>
            <a:r>
              <a:rPr lang="en-GB" dirty="0"/>
              <a:t>DNA</a:t>
            </a:r>
            <a:r>
              <a:rPr lang="en-US" dirty="0"/>
              <a:t>.</a:t>
            </a:r>
          </a:p>
          <a:p>
            <a:r>
              <a:rPr lang="el-GR" dirty="0"/>
              <a:t>Τα νέα δίκλωνα μόρια </a:t>
            </a:r>
            <a:r>
              <a:rPr lang="en-GB" dirty="0"/>
              <a:t>DNA </a:t>
            </a:r>
            <a:r>
              <a:rPr lang="en-US" dirty="0"/>
              <a:t> </a:t>
            </a:r>
            <a:r>
              <a:rPr lang="el-GR" dirty="0"/>
              <a:t>είναι ίδια μεταξύ τους αλλά και με το αρχικό μόριο από το οποίο προκύπτουν.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0369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υράνιο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Ουράνιο</Template>
  <TotalTime>60</TotalTime>
  <Words>523</Words>
  <Application>Microsoft Office PowerPoint</Application>
  <PresentationFormat>Ευρεία οθόνη</PresentationFormat>
  <Paragraphs>61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Ουράνιο</vt:lpstr>
      <vt:lpstr>5.2.Η ΡΟΗ ΤΗΣ ΓΕΝΕΤΙΚΗΣ ΠΛΗΡΟΦΟΡΙΑΣ</vt:lpstr>
      <vt:lpstr>ΔΟΜΗ ΝΟΥΚΛΕΪΚΩΝ ΟΞΕΩΝ-ΑΠΟΘΗΚΕΥΣΗ ΓΕΝΕΤΙΚΗΣ ΠΛΗΡΟΦΟΡΙΑΣ</vt:lpstr>
      <vt:lpstr>ΔΕΟΞΥΡΙΒΟΝΟΥΚΛΕΟΤΙΔΙΑ ΚΑΙ DNA</vt:lpstr>
      <vt:lpstr>DNA: ΔΙΚΛΩΝΟ ΜΟΡΙΟ</vt:lpstr>
      <vt:lpstr>ΡΙΒΟΝΟΥΚΛΕΟΤΙΔΙΑ ΚΑΙ RNA</vt:lpstr>
      <vt:lpstr>RNA: ΜΟΝΟΚΛΩΝΟ ΜΟΡΙΟ</vt:lpstr>
      <vt:lpstr>Παρουσίαση του PowerPoint</vt:lpstr>
      <vt:lpstr>Αντιγραφη του DNA-διατηρηση και μεταβιβαση της γενετικησ πληροφοριασ</vt:lpstr>
      <vt:lpstr>ΒΗΜΑΤΑ στην ΑΝΤΙΓΡΑΦΗ του DNA</vt:lpstr>
      <vt:lpstr>Παρουσίαση του PowerPoint</vt:lpstr>
      <vt:lpstr>Παρουσίαση του PowerPoint</vt:lpstr>
      <vt:lpstr>Παρουσίαση του PowerPoint</vt:lpstr>
      <vt:lpstr>Πιστοτητα αντιγραφησ</vt:lpstr>
      <vt:lpstr>Ευχαριστω για την προσοχη σας!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5.2.Η ΡΟΗ ΤΗΣ ΓΕΝΕΤΙΚΗΣ ΠΛΗΡΟΦΟΡΙΑΣ</dc:title>
  <dc:creator>30694</dc:creator>
  <cp:lastModifiedBy>30694</cp:lastModifiedBy>
  <cp:revision>1</cp:revision>
  <dcterms:created xsi:type="dcterms:W3CDTF">2022-03-08T21:17:10Z</dcterms:created>
  <dcterms:modified xsi:type="dcterms:W3CDTF">2022-03-08T22:17:48Z</dcterms:modified>
</cp:coreProperties>
</file>