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406" r:id="rId3"/>
    <p:sldId id="409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10" r:id="rId14"/>
    <p:sldId id="407" r:id="rId15"/>
    <p:sldId id="42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4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5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4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9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6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13/12/2024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6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13/12/2024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13/12/2024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13/12/2024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7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13/12/2024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2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13/12/2024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96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13/12/2024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8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GOOcrT86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UJD5NEXC8" TargetMode="External"/><Relationship Id="rId2" Type="http://schemas.openxmlformats.org/officeDocument/2006/relationships/hyperlink" Target="https://www.youtube.com/watch?v=JRipPz74Nc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GEoK8kRNoQ" TargetMode="External"/><Relationship Id="rId4" Type="http://schemas.openxmlformats.org/officeDocument/2006/relationships/hyperlink" Target="https://www.youtube.com/watch?v=d4TJ4NY1IA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1.2 </a:t>
            </a:r>
            <a:r>
              <a:rPr lang="el-GR" sz="2200" b="1" dirty="0"/>
              <a:t>Κύτταρο, η μονάδα της ζωής</a:t>
            </a: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l-GR" sz="2200" b="1" u="sng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Κυτταρική θεωρία:</a:t>
            </a:r>
          </a:p>
          <a:p>
            <a:pPr marR="2043430" algn="just" defTabSz="36000">
              <a:lnSpc>
                <a:spcPct val="110000"/>
              </a:lnSpc>
              <a:tabLst>
                <a:tab pos="36000" algn="l"/>
              </a:tabLst>
            </a:pPr>
            <a:r>
              <a:rPr lang="el-GR" sz="2200" spc="-25" dirty="0">
                <a:solidFill>
                  <a:srgbClr val="363435"/>
                </a:solidFill>
                <a:ea typeface="Times New Roman" panose="02020603050405020304" pitchFamily="18" charset="0"/>
              </a:rPr>
              <a:t>Το κύτταρο είναι η θε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μελιώδη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ς</a:t>
            </a:r>
            <a:r>
              <a:rPr lang="el-GR" sz="2200" spc="-1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δομικ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ή</a:t>
            </a:r>
            <a:r>
              <a:rPr lang="el-GR" sz="2200" spc="12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κα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200" spc="-8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λειτουργικ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ή</a:t>
            </a:r>
            <a:r>
              <a:rPr lang="el-GR" sz="2200" spc="17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μονάδ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α</a:t>
            </a:r>
            <a:r>
              <a:rPr lang="el-GR" sz="2200" spc="-11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όλω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ν</a:t>
            </a:r>
            <a:r>
              <a:rPr lang="el-GR" sz="2200" spc="6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τω</a:t>
            </a:r>
            <a:r>
              <a:rPr lang="el-GR" sz="22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ν</a:t>
            </a:r>
            <a:r>
              <a:rPr lang="el-GR" sz="2200" spc="2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οργανισμών.</a:t>
            </a:r>
          </a:p>
          <a:p>
            <a:pPr marR="2043430" algn="just" defTabSz="36000">
              <a:lnSpc>
                <a:spcPct val="110000"/>
              </a:lnSpc>
              <a:tabLst>
                <a:tab pos="36000" algn="l"/>
              </a:tabLst>
            </a:pPr>
            <a:r>
              <a:rPr lang="el-GR" sz="2200" spc="-25" dirty="0">
                <a:solidFill>
                  <a:srgbClr val="363435"/>
                </a:solidFill>
                <a:ea typeface="Times New Roman" panose="02020603050405020304" pitchFamily="18" charset="0"/>
              </a:rPr>
              <a:t>Κάθε κύτταρο προέρχεται από ένα άλλο κύτταρο.</a:t>
            </a:r>
            <a:endParaRPr lang="en-US" sz="2200" spc="-25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l-GR" sz="2200" spc="-25" dirty="0">
                <a:solidFill>
                  <a:srgbClr val="363435"/>
                </a:solidFill>
                <a:ea typeface="Times New Roman" panose="02020603050405020304" pitchFamily="18" charset="0"/>
              </a:rPr>
              <a:t>Τα περισσότερα κύτταρα είναι ορατά μόνο με οπτικό ή ηλεκτρονικό μικροσκόπιο.</a:t>
            </a: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endParaRPr lang="el-GR" sz="2200" spc="-25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n-US" sz="2200" spc="-25" dirty="0">
                <a:solidFill>
                  <a:srgbClr val="363435"/>
                </a:solidFill>
                <a:ea typeface="Times New Roman" panose="02020603050405020304" pitchFamily="18" charset="0"/>
              </a:rPr>
              <a:t>Video: </a:t>
            </a:r>
            <a:r>
              <a:rPr lang="el-GR" sz="2200" spc="-25" dirty="0">
                <a:solidFill>
                  <a:srgbClr val="363435"/>
                </a:solidFill>
                <a:ea typeface="Times New Roman" panose="02020603050405020304" pitchFamily="18" charset="0"/>
              </a:rPr>
              <a:t>Το μέγεθος των κυττάρων:</a:t>
            </a: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n-US" sz="22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  <a:hlinkClick r:id="rId2"/>
              </a:rPr>
              <a:t>https://www.youtube.com/watch?v=uIGOOcrT86A</a:t>
            </a:r>
            <a:endParaRPr lang="en-US" sz="2200" spc="-25" dirty="0">
              <a:solidFill>
                <a:srgbClr val="363435"/>
              </a:solidFill>
              <a:effectLst/>
              <a:ea typeface="Times New Roman" panose="02020603050405020304" pitchFamily="18" charset="0"/>
            </a:endParaRP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endParaRPr lang="el-GR" sz="2400" b="1" spc="-25" dirty="0">
              <a:solidFill>
                <a:srgbClr val="363435"/>
              </a:solidFill>
              <a:effectLst/>
              <a:ea typeface="Times New Roman" panose="02020603050405020304" pitchFamily="18" charset="0"/>
            </a:endParaRPr>
          </a:p>
          <a:p>
            <a:pPr marL="0" marR="2043430" indent="0" algn="ctr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l-GR" sz="2400" b="1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</a:t>
            </a:r>
            <a:r>
              <a:rPr lang="el-GR" sz="24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ά </a:t>
            </a:r>
            <a:r>
              <a:rPr lang="el-GR" sz="2400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ονομάζονται τα κύτταρα που το γενετικό τους υλικό περιβάλλεται από πυρηνική μεμβράνη, ενώ στα </a:t>
            </a:r>
            <a:r>
              <a:rPr lang="el-GR" sz="2400" b="1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προκαρυωτικ</a:t>
            </a:r>
            <a:r>
              <a:rPr lang="el-GR" sz="24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ά</a:t>
            </a:r>
            <a:r>
              <a:rPr lang="el-GR" sz="2400" b="1" spc="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η μεμβράνη αυτή απουσιάζει.</a:t>
            </a:r>
          </a:p>
          <a:p>
            <a:pPr marL="0" marR="2043430" indent="0" algn="ctr" defTabSz="36000">
              <a:lnSpc>
                <a:spcPct val="110000"/>
              </a:lnSpc>
              <a:buNone/>
              <a:tabLst>
                <a:tab pos="36000" algn="l"/>
              </a:tabLst>
            </a:pPr>
            <a:r>
              <a:rPr lang="el-GR" sz="2400" spc="5" dirty="0">
                <a:solidFill>
                  <a:srgbClr val="363435"/>
                </a:solidFill>
                <a:ea typeface="Times New Roman" panose="02020603050405020304" pitchFamily="18" charset="0"/>
              </a:rPr>
              <a:t>Τα ευκαρυωτικά κύτταρα διαχωρίζονται σε φυτικά και ζωικά.</a:t>
            </a:r>
            <a:endParaRPr lang="el-GR" sz="2400" spc="-25" dirty="0">
              <a:solidFill>
                <a:srgbClr val="363435"/>
              </a:solidFill>
              <a:effectLst/>
              <a:ea typeface="Times New Roman" panose="02020603050405020304" pitchFamily="18" charset="0"/>
            </a:endParaRPr>
          </a:p>
          <a:p>
            <a:pPr marL="0" marR="2043430" indent="0" algn="just" defTabSz="36000">
              <a:lnSpc>
                <a:spcPct val="110000"/>
              </a:lnSpc>
              <a:buNone/>
              <a:tabLst>
                <a:tab pos="36000" algn="l"/>
              </a:tabLst>
            </a:pPr>
            <a:endParaRPr lang="el-GR" sz="2200" spc="-25" dirty="0">
              <a:solidFill>
                <a:srgbClr val="363435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6304-80D6-7747-3C91-BF03E97D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1110A0-02F0-0AA3-6B0B-04CA25E1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r>
              <a:rPr lang="el-GR" sz="2000" b="1" dirty="0" err="1">
                <a:solidFill>
                  <a:srgbClr val="C00000"/>
                </a:solidFill>
              </a:rPr>
              <a:t>Κενοτόπια</a:t>
            </a:r>
            <a:r>
              <a:rPr lang="el-GR" sz="2000" b="1" dirty="0">
                <a:solidFill>
                  <a:srgbClr val="C00000"/>
                </a:solidFill>
              </a:rPr>
              <a:t>: </a:t>
            </a:r>
            <a:r>
              <a:rPr lang="el-GR" sz="2000" dirty="0">
                <a:solidFill>
                  <a:srgbClr val="C00000"/>
                </a:solidFill>
              </a:rPr>
              <a:t>Είναι </a:t>
            </a:r>
            <a:r>
              <a:rPr lang="el-GR" sz="2000" dirty="0" err="1">
                <a:solidFill>
                  <a:srgbClr val="C00000"/>
                </a:solidFill>
              </a:rPr>
              <a:t>κυστίδια</a:t>
            </a:r>
            <a:r>
              <a:rPr lang="el-GR" sz="2000" dirty="0">
                <a:solidFill>
                  <a:srgbClr val="C00000"/>
                </a:solidFill>
              </a:rPr>
              <a:t> που περιέχουν ένα υδατώδες υγρό. </a:t>
            </a:r>
          </a:p>
          <a:p>
            <a:r>
              <a:rPr lang="el-GR" sz="2000" b="1" dirty="0"/>
              <a:t>Τα πεπτικά </a:t>
            </a:r>
            <a:r>
              <a:rPr lang="el-GR" sz="2000" b="1" dirty="0" err="1"/>
              <a:t>κενοτόπια</a:t>
            </a:r>
            <a:r>
              <a:rPr lang="el-GR" sz="2000" b="1" dirty="0"/>
              <a:t> </a:t>
            </a:r>
            <a:r>
              <a:rPr lang="el-GR" sz="2000" dirty="0"/>
              <a:t>σχηματίζονται όταν εισέρχονται σε ένα ζωικό κύτταρο τροφικά σωματίδια ή μικροοργανισμοί που, στη συνέχεια, θα χρησιμοποιηθούν ή θα καταστραφούν.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Τα </a:t>
            </a:r>
            <a:r>
              <a:rPr lang="el-GR" sz="2000" b="1" dirty="0">
                <a:solidFill>
                  <a:srgbClr val="C00000"/>
                </a:solidFill>
              </a:rPr>
              <a:t>χυμοτόπια, </a:t>
            </a:r>
            <a:r>
              <a:rPr lang="el-GR" sz="2000" dirty="0">
                <a:solidFill>
                  <a:srgbClr val="C00000"/>
                </a:solidFill>
              </a:rPr>
              <a:t>που απαντώνται μόνο σε φυτικά κύτταρα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rgbClr val="C00000"/>
                </a:solidFill>
              </a:rPr>
              <a:t>αποτελούν αποθήκες θρεπτικών ουσιών.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2C0CC6B-6D51-AC5D-4E4F-A1D3B33C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39180EB-4DDF-FB66-9747-8888E7CE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25DCB8-81D3-5D17-1BC3-6B4F596B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F263B2-6CF8-2957-CC4A-1BF4A5DB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4DDD9B7-303C-6D7E-087E-10C6A8167B38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2B5D89C-8898-BAC1-A726-EDB4BBFF2F09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AB783BF-1271-1E8E-CE5F-34F27CFBDA4F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8C06A36-9BF4-8B0D-3A1E-C84259CFCA99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3248BFD0-34F4-9BF3-3634-526A8169AA32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2785615D-6BD4-70BB-F368-27655F73A4CB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7DBA2897-AAA8-15B2-150F-AA61A5F37692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7283F697-1CF8-2D27-D651-3B57903341E6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1596F-B15B-32F0-3AB6-6134A32FF844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F83DDF82-E55E-4445-BCF0-129E1316D5BB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8B0BACA4-44D9-5A0D-07DB-F909B51CD271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108868B-695D-903E-C6D5-B1E824EC5F56}"/>
              </a:ext>
            </a:extLst>
          </p:cNvPr>
          <p:cNvSpPr/>
          <p:nvPr/>
        </p:nvSpPr>
        <p:spPr>
          <a:xfrm>
            <a:off x="4489979" y="505043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774CAF43-7874-F4F2-599E-BB2825607979}"/>
              </a:ext>
            </a:extLst>
          </p:cNvPr>
          <p:cNvSpPr/>
          <p:nvPr/>
        </p:nvSpPr>
        <p:spPr>
          <a:xfrm>
            <a:off x="9926780" y="23891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657CBDC6-CCDA-4C7C-03E1-CD80EC10F534}"/>
              </a:ext>
            </a:extLst>
          </p:cNvPr>
          <p:cNvSpPr/>
          <p:nvPr/>
        </p:nvSpPr>
        <p:spPr>
          <a:xfrm>
            <a:off x="10692074" y="841306"/>
            <a:ext cx="1467841" cy="388669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>
                <a:solidFill>
                  <a:schemeClr val="tx1"/>
                </a:solidFill>
              </a:rPr>
              <a:t>λυσοσώματα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762BF4B9-14BA-0D52-9BD9-B841B3189B41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982200" y="1035641"/>
            <a:ext cx="709874" cy="26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110D7E77-58B6-6F05-6DB1-A2D5A377C1FE}"/>
              </a:ext>
            </a:extLst>
          </p:cNvPr>
          <p:cNvSpPr/>
          <p:nvPr/>
        </p:nvSpPr>
        <p:spPr>
          <a:xfrm>
            <a:off x="10692074" y="2016805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Πεπτικό </a:t>
            </a:r>
            <a:r>
              <a:rPr lang="el-GR" sz="1600" dirty="0" err="1">
                <a:solidFill>
                  <a:schemeClr val="tx1"/>
                </a:solidFill>
              </a:rPr>
              <a:t>κενοτόπιο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3FD911A4-2091-1740-C49E-A3994556DCDE}"/>
              </a:ext>
            </a:extLst>
          </p:cNvPr>
          <p:cNvCxnSpPr>
            <a:cxnSpLocks/>
          </p:cNvCxnSpPr>
          <p:nvPr/>
        </p:nvCxnSpPr>
        <p:spPr>
          <a:xfrm>
            <a:off x="10210800" y="1560034"/>
            <a:ext cx="481274" cy="71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5B0A8C6A-3763-4320-D136-0B8EEC258837}"/>
              </a:ext>
            </a:extLst>
          </p:cNvPr>
          <p:cNvSpPr/>
          <p:nvPr/>
        </p:nvSpPr>
        <p:spPr>
          <a:xfrm>
            <a:off x="1181065" y="3061551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3679B-D6C9-3D6A-6353-61284900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6EF9BD-055E-4CE7-0BAC-EA4B9E95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r>
              <a:rPr lang="el-GR" sz="2000" b="1" dirty="0" err="1">
                <a:solidFill>
                  <a:srgbClr val="C00000"/>
                </a:solidFill>
              </a:rPr>
              <a:t>Χλωροπλάστες</a:t>
            </a:r>
            <a:r>
              <a:rPr lang="el-GR" sz="2000" b="1" dirty="0">
                <a:solidFill>
                  <a:srgbClr val="C00000"/>
                </a:solidFill>
              </a:rPr>
              <a:t>: </a:t>
            </a:r>
            <a:r>
              <a:rPr lang="el-GR" sz="2000" dirty="0">
                <a:solidFill>
                  <a:srgbClr val="C00000"/>
                </a:solidFill>
              </a:rPr>
              <a:t>Έχουν σχήμα φακοειδές και υπάρχουν μόνο στα φυτικά κύτταρα. </a:t>
            </a:r>
          </a:p>
          <a:p>
            <a:r>
              <a:rPr lang="el-GR" sz="2000" dirty="0"/>
              <a:t>Εκεί γίνεται η φωτοσύνθεση, κατά την οποία απλά ανόργανα μόρια (π.χ. διοξείδιο του άνθρακα και νερό) μετατρέπονται με τη βοήθεια της ηλιακής ενέργειας σε οργανικά (π.χ. γλυκόζη).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Ταυτόχρονα απελευθερώνεται οξυγόνο. </a:t>
            </a:r>
          </a:p>
          <a:p>
            <a:r>
              <a:rPr lang="el-GR" sz="2000" dirty="0"/>
              <a:t>Οι </a:t>
            </a:r>
            <a:r>
              <a:rPr lang="el-GR" sz="2000" dirty="0" err="1"/>
              <a:t>χλωροπλάστες</a:t>
            </a:r>
            <a:r>
              <a:rPr lang="el-GR" sz="2000" dirty="0"/>
              <a:t> περιέχουν ειδικά ένζυμα και άλλα μόρια, όπως χλωροφύλλη, που είναι απαραίτητα για τη φωτοσύνθεση.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D0A45B0-DA94-94AF-F778-521C23F1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4A6ACC-873C-5F09-60E3-B28E8450C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2DDF79A-B4FD-1A5E-CBA7-7B6D6BDB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ADC8F98-6050-6F59-B35D-A0DE0B6A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617C69D-F3C4-6768-BD9B-93AA6C5837D3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DED869E-C780-9991-FB55-1B8882FEE5CE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9EFFDF9-AA41-7A81-C3E4-C1DF32B524A0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82B98C-C530-8F34-E000-2C4E4C9BC8C6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833C131-C88B-870F-FE49-5CEDB3693766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861A2E9-2C2F-4DE6-957A-35E98339A433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6C2DF8D9-5FAA-2D4A-B171-6A0A83D9EAF8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066FA220-5FBE-BD7B-55D1-929E4AD86F79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538FE-E21D-4524-1FCC-953DA37AE327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F1DEABB2-3EB5-49DB-0632-984E1267BD6A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DDE630D-6240-E5B5-89CC-5823ED44DCAC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FA0BEDE5-3F3E-8F06-F6D2-9821D366F3B5}"/>
              </a:ext>
            </a:extLst>
          </p:cNvPr>
          <p:cNvSpPr/>
          <p:nvPr/>
        </p:nvSpPr>
        <p:spPr>
          <a:xfrm>
            <a:off x="4489979" y="505043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C219682-CBB6-C4E6-B5B1-3777D8253B97}"/>
              </a:ext>
            </a:extLst>
          </p:cNvPr>
          <p:cNvSpPr/>
          <p:nvPr/>
        </p:nvSpPr>
        <p:spPr>
          <a:xfrm>
            <a:off x="9926780" y="23891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731C9CDA-CD1F-5D36-85B2-69015E7C5237}"/>
              </a:ext>
            </a:extLst>
          </p:cNvPr>
          <p:cNvSpPr/>
          <p:nvPr/>
        </p:nvSpPr>
        <p:spPr>
          <a:xfrm>
            <a:off x="10692074" y="841306"/>
            <a:ext cx="1467841" cy="388669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>
                <a:solidFill>
                  <a:schemeClr val="tx1"/>
                </a:solidFill>
              </a:rPr>
              <a:t>λυσοσώματα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D484436F-0E43-59C0-366B-F835D8F1B566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982200" y="1035641"/>
            <a:ext cx="709874" cy="26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D63805CB-A933-43F0-8077-95ADFC8976BF}"/>
              </a:ext>
            </a:extLst>
          </p:cNvPr>
          <p:cNvSpPr/>
          <p:nvPr/>
        </p:nvSpPr>
        <p:spPr>
          <a:xfrm>
            <a:off x="10692074" y="2016805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Πεπτικό </a:t>
            </a:r>
            <a:r>
              <a:rPr lang="el-GR" sz="1600" dirty="0" err="1">
                <a:solidFill>
                  <a:schemeClr val="tx1"/>
                </a:solidFill>
              </a:rPr>
              <a:t>κενοτόπιο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E70782A8-C3B5-3D66-9313-34741022144E}"/>
              </a:ext>
            </a:extLst>
          </p:cNvPr>
          <p:cNvCxnSpPr>
            <a:cxnSpLocks/>
          </p:cNvCxnSpPr>
          <p:nvPr/>
        </p:nvCxnSpPr>
        <p:spPr>
          <a:xfrm>
            <a:off x="10210800" y="1560034"/>
            <a:ext cx="481274" cy="71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F90F8C48-75CD-5948-EB0F-7D26F7A28D05}"/>
              </a:ext>
            </a:extLst>
          </p:cNvPr>
          <p:cNvSpPr/>
          <p:nvPr/>
        </p:nvSpPr>
        <p:spPr>
          <a:xfrm>
            <a:off x="1181065" y="3061551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C26C9E4D-9277-5278-7678-DA1F60B1AF68}"/>
              </a:ext>
            </a:extLst>
          </p:cNvPr>
          <p:cNvSpPr/>
          <p:nvPr/>
        </p:nvSpPr>
        <p:spPr>
          <a:xfrm>
            <a:off x="1953496" y="264859"/>
            <a:ext cx="1467841" cy="388669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5AE5-449D-91FC-8CD4-BB434FB4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E1BED9-290C-6F9F-908C-AE7D5824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l-GR" sz="2000" dirty="0">
                <a:solidFill>
                  <a:srgbClr val="C00000"/>
                </a:solidFill>
              </a:rPr>
              <a:t>Τα φυτικά κύτταρα περιβάλλονται και ένα ακόμα τοίχωμα, το </a:t>
            </a:r>
            <a:r>
              <a:rPr lang="el-GR" sz="2000" b="1" dirty="0">
                <a:solidFill>
                  <a:srgbClr val="C00000"/>
                </a:solidFill>
              </a:rPr>
              <a:t>Κυτταρικό τοίχωμα. </a:t>
            </a:r>
          </a:p>
          <a:p>
            <a:r>
              <a:rPr lang="el-GR" sz="2000" dirty="0"/>
              <a:t>Το τοίχωμα αυτό περιβάλλει την πλασματική μεμβράνη των φυτικών κυττάρων.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Έχει κυρίως στηρικτικό ρόλο. </a:t>
            </a:r>
          </a:p>
          <a:p>
            <a:r>
              <a:rPr lang="el-GR" sz="2000" dirty="0"/>
              <a:t>Είναι συμπαγές, ανθεκτικό και αποτελείται από πολυσακχαρίτες, όπως η κυτταρίνη.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81EA9C4-9FC9-8E60-7EF1-90259DF5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E66B03-122B-C0FE-F7C6-64F02514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4721248-F9D3-F35A-2F6A-F485A4DE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F1A8DD4-0A8E-5D0C-4525-4BBE5484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8BFFE8D-9A29-6458-0956-B16E0556A9DD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712DFDA-B3AF-6AC5-2951-0F4D348218E1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972DCDC-36E1-3FB4-6952-312A65AE5688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A32E3B0E-C8AA-3F25-97DC-557EF4818331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12E2913-2E39-EBBE-078C-B5693B4AD307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4EFAA9A-43BD-C00C-EC9E-7B1F8B1C96CE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BCF61AC7-BF0B-75F3-5839-19C4088DF091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E1646312-756E-47F5-F1B2-FB68E8B6E70C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A051D-1B18-423C-F4A6-471586F77EED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50AB560D-8249-0AFF-EDE4-B0CFFA23D56D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83DA9CBD-3358-A096-23AC-565D6E6BE7F7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2A2AA6A-1B74-F97F-B5CF-0471A00D416A}"/>
              </a:ext>
            </a:extLst>
          </p:cNvPr>
          <p:cNvSpPr/>
          <p:nvPr/>
        </p:nvSpPr>
        <p:spPr>
          <a:xfrm>
            <a:off x="4489979" y="505043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1772A7C4-F14D-C2AF-B83D-ED346A4D4B52}"/>
              </a:ext>
            </a:extLst>
          </p:cNvPr>
          <p:cNvSpPr/>
          <p:nvPr/>
        </p:nvSpPr>
        <p:spPr>
          <a:xfrm>
            <a:off x="9926780" y="23891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B311534C-7154-9989-E2B6-A90E86630F93}"/>
              </a:ext>
            </a:extLst>
          </p:cNvPr>
          <p:cNvSpPr/>
          <p:nvPr/>
        </p:nvSpPr>
        <p:spPr>
          <a:xfrm>
            <a:off x="10692074" y="841306"/>
            <a:ext cx="1467841" cy="388669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>
                <a:solidFill>
                  <a:schemeClr val="tx1"/>
                </a:solidFill>
              </a:rPr>
              <a:t>λυσοσώματα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30EEFDC6-396D-8160-13CB-EC7B44BC66E6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982200" y="1035641"/>
            <a:ext cx="709874" cy="26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E2A464CC-47B0-515E-F96D-65F53EE9441B}"/>
              </a:ext>
            </a:extLst>
          </p:cNvPr>
          <p:cNvSpPr/>
          <p:nvPr/>
        </p:nvSpPr>
        <p:spPr>
          <a:xfrm>
            <a:off x="10692074" y="2016805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Πεπτικό </a:t>
            </a:r>
            <a:r>
              <a:rPr lang="el-GR" sz="1600" dirty="0" err="1">
                <a:solidFill>
                  <a:schemeClr val="tx1"/>
                </a:solidFill>
              </a:rPr>
              <a:t>κενοτόπιο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84F93FB9-8C1F-75D5-7EAC-B6EDDDCA3F3E}"/>
              </a:ext>
            </a:extLst>
          </p:cNvPr>
          <p:cNvCxnSpPr>
            <a:cxnSpLocks/>
          </p:cNvCxnSpPr>
          <p:nvPr/>
        </p:nvCxnSpPr>
        <p:spPr>
          <a:xfrm>
            <a:off x="10210800" y="1560034"/>
            <a:ext cx="481274" cy="71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E6A778A-03F3-50AC-086C-9D929A25C7DF}"/>
              </a:ext>
            </a:extLst>
          </p:cNvPr>
          <p:cNvSpPr/>
          <p:nvPr/>
        </p:nvSpPr>
        <p:spPr>
          <a:xfrm>
            <a:off x="1181065" y="3061551"/>
            <a:ext cx="1467841" cy="388669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E2E4AC1E-7F0D-FF14-5418-AE1CC5FABEC8}"/>
              </a:ext>
            </a:extLst>
          </p:cNvPr>
          <p:cNvSpPr/>
          <p:nvPr/>
        </p:nvSpPr>
        <p:spPr>
          <a:xfrm>
            <a:off x="1953496" y="264859"/>
            <a:ext cx="1467841" cy="388669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B057E8FB-D7FB-7AE4-15A3-0FF1399275A2}"/>
              </a:ext>
            </a:extLst>
          </p:cNvPr>
          <p:cNvSpPr/>
          <p:nvPr/>
        </p:nvSpPr>
        <p:spPr>
          <a:xfrm>
            <a:off x="4265100" y="3272104"/>
            <a:ext cx="1467841" cy="388669"/>
          </a:xfrm>
          <a:prstGeom prst="roundRect">
            <a:avLst/>
          </a:prstGeom>
          <a:solidFill>
            <a:schemeClr val="bg2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84DAC-2AC2-A32D-CFCC-7C16C209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F55FCC-9C58-FB5E-032A-D18CC2AC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60" y="-12368"/>
            <a:ext cx="6850440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u="sng" dirty="0"/>
              <a:t>Προκαρυωτικά κύτταρα:</a:t>
            </a:r>
            <a:endParaRPr lang="en-US" sz="2000" b="1" u="sng" dirty="0"/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Το γενετικό τους υλικό (</a:t>
            </a:r>
            <a:r>
              <a:rPr lang="en-US" sz="2000" dirty="0">
                <a:solidFill>
                  <a:srgbClr val="C00000"/>
                </a:solidFill>
              </a:rPr>
              <a:t>DNA</a:t>
            </a:r>
            <a:r>
              <a:rPr lang="el-GR" sz="2000" dirty="0">
                <a:solidFill>
                  <a:srgbClr val="C00000"/>
                </a:solidFill>
              </a:rPr>
              <a:t>) είναι διάσπαρτο στο εσωτερικό τους και δεν περιβάλλεται από πυρηνική μεμβράνη. </a:t>
            </a:r>
          </a:p>
          <a:p>
            <a:pPr algn="ctr"/>
            <a:r>
              <a:rPr lang="el-GR" sz="2000" b="1" dirty="0">
                <a:solidFill>
                  <a:schemeClr val="accent1"/>
                </a:solidFill>
              </a:rPr>
              <a:t>Βακτήρια: </a:t>
            </a:r>
            <a:r>
              <a:rPr lang="el-GR" sz="2000" dirty="0">
                <a:solidFill>
                  <a:schemeClr val="accent1"/>
                </a:solidFill>
              </a:rPr>
              <a:t>μονοκύτταροι οργανισμοί, το κύτταρό τους είναι μικρότερο από το </a:t>
            </a:r>
            <a:r>
              <a:rPr lang="el-GR" sz="2000" dirty="0" err="1">
                <a:solidFill>
                  <a:schemeClr val="accent1"/>
                </a:solidFill>
              </a:rPr>
              <a:t>ευκαρυωτικό</a:t>
            </a:r>
            <a:r>
              <a:rPr lang="el-GR" sz="2000" dirty="0">
                <a:solidFill>
                  <a:schemeClr val="accent1"/>
                </a:solidFill>
              </a:rPr>
              <a:t> και δεν διαθέτουν οργανίδια.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Περιβάλλονται από πλασματική μεμβράνη, που έχει ίδια δομή με αυτή του </a:t>
            </a:r>
            <a:r>
              <a:rPr lang="el-GR" sz="2000" dirty="0" err="1">
                <a:solidFill>
                  <a:srgbClr val="C00000"/>
                </a:solidFill>
              </a:rPr>
              <a:t>ευκαρυωτικού</a:t>
            </a:r>
            <a:r>
              <a:rPr lang="el-GR" sz="2000" dirty="0">
                <a:solidFill>
                  <a:srgbClr val="C00000"/>
                </a:solidFill>
              </a:rPr>
              <a:t> κυττάρου</a:t>
            </a:r>
          </a:p>
          <a:p>
            <a:pPr algn="ctr"/>
            <a:r>
              <a:rPr lang="el-GR" sz="2000" dirty="0">
                <a:solidFill>
                  <a:schemeClr val="accent1"/>
                </a:solidFill>
              </a:rPr>
              <a:t>Στο κυτταρόπλασμά τους υπάρχουν ελεύθερα </a:t>
            </a:r>
            <a:r>
              <a:rPr lang="el-GR" sz="2000" dirty="0" err="1">
                <a:solidFill>
                  <a:schemeClr val="accent1"/>
                </a:solidFill>
              </a:rPr>
              <a:t>ριβοσώματα</a:t>
            </a:r>
            <a:r>
              <a:rPr lang="el-GR" sz="2000" dirty="0">
                <a:solidFill>
                  <a:schemeClr val="accent1"/>
                </a:solidFill>
              </a:rPr>
              <a:t> στα οποία γίνεται η </a:t>
            </a:r>
            <a:r>
              <a:rPr lang="el-GR" sz="2000" dirty="0" err="1">
                <a:solidFill>
                  <a:schemeClr val="accent1"/>
                </a:solidFill>
              </a:rPr>
              <a:t>πρωτεϊνοσύνθεση</a:t>
            </a:r>
            <a:r>
              <a:rPr lang="el-GR" sz="2000" dirty="0">
                <a:solidFill>
                  <a:schemeClr val="accent1"/>
                </a:solidFill>
              </a:rPr>
              <a:t>.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Η πλασματική τους μεμβράνη περιβάλλεται από </a:t>
            </a:r>
            <a:r>
              <a:rPr lang="el-GR" sz="2000" b="1" dirty="0">
                <a:solidFill>
                  <a:srgbClr val="C00000"/>
                </a:solidFill>
              </a:rPr>
              <a:t>κυτταρικό τοίχωμα, </a:t>
            </a:r>
            <a:r>
              <a:rPr lang="el-GR" sz="2000" dirty="0">
                <a:solidFill>
                  <a:srgbClr val="C00000"/>
                </a:solidFill>
              </a:rPr>
              <a:t>το οποίο έχει διαφορετική χημική σύσταση από αυτή του φυτικού κυττάρου. </a:t>
            </a:r>
          </a:p>
          <a:p>
            <a:pPr algn="ctr"/>
            <a:r>
              <a:rPr lang="el-GR" sz="2000" dirty="0">
                <a:solidFill>
                  <a:schemeClr val="accent1"/>
                </a:solidFill>
              </a:rPr>
              <a:t>Σε ορισμένα βακτήρια το κυτταρικό τοίχωμα περιβάλλεται από ένα άλλο περίβλημα, την </a:t>
            </a:r>
            <a:r>
              <a:rPr lang="el-GR" sz="2000" b="1" dirty="0">
                <a:solidFill>
                  <a:schemeClr val="accent1"/>
                </a:solidFill>
              </a:rPr>
              <a:t>κάψα</a:t>
            </a:r>
            <a:r>
              <a:rPr lang="el-GR" sz="2000" dirty="0">
                <a:solidFill>
                  <a:schemeClr val="accent1"/>
                </a:solidFill>
              </a:rPr>
              <a:t>.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Συχνά διαθέτουν ειδικούς σχηματισμούς (</a:t>
            </a:r>
            <a:r>
              <a:rPr lang="el-GR" sz="2000" b="1" dirty="0">
                <a:solidFill>
                  <a:srgbClr val="C00000"/>
                </a:solidFill>
              </a:rPr>
              <a:t>μαστίγια ή βλεφαρίδες</a:t>
            </a:r>
            <a:r>
              <a:rPr lang="el-GR" sz="2000" dirty="0">
                <a:solidFill>
                  <a:srgbClr val="C00000"/>
                </a:solidFill>
              </a:rPr>
              <a:t>) οι οποίοι εξυπηρετούν τη μετακίνησή τους.</a:t>
            </a:r>
          </a:p>
          <a:p>
            <a:pPr algn="ctr"/>
            <a:r>
              <a:rPr lang="el-GR" sz="2000" dirty="0">
                <a:solidFill>
                  <a:schemeClr val="accent1"/>
                </a:solidFill>
              </a:rPr>
              <a:t>Ορισμένα βακτήρια, όταν βρεθούν σε αντίξοες περιβαλλοντικές συνθήκες αφυδατώνονται και μετατρέπονται σε ανθεκτικές μορφές που ονομάζονται </a:t>
            </a:r>
            <a:r>
              <a:rPr lang="el-GR" sz="2000" b="1" dirty="0" err="1">
                <a:solidFill>
                  <a:schemeClr val="accent1"/>
                </a:solidFill>
              </a:rPr>
              <a:t>ενδοσπόρια</a:t>
            </a:r>
            <a:r>
              <a:rPr lang="el-GR" sz="2000" dirty="0">
                <a:solidFill>
                  <a:schemeClr val="accent1"/>
                </a:solidFill>
              </a:rPr>
              <a:t>. Όταν οι συνθήκες ξαναγίνουν ευνοϊκές, από κάθε </a:t>
            </a:r>
            <a:r>
              <a:rPr lang="el-GR" sz="2000" dirty="0" err="1">
                <a:solidFill>
                  <a:schemeClr val="accent1"/>
                </a:solidFill>
              </a:rPr>
              <a:t>ενδοσπόριο</a:t>
            </a:r>
            <a:r>
              <a:rPr lang="el-GR" sz="2000" dirty="0">
                <a:solidFill>
                  <a:schemeClr val="accent1"/>
                </a:solidFill>
              </a:rPr>
              <a:t> θα προκύψει ένα βακτήριο.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0E7BEF9-0240-188C-51C6-0C757264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551909-D78B-F682-C995-78E76158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49607F5-9BC3-DC21-FBB4-F33DE701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9EC8BA4-15A3-F3D2-DF8B-74469CB6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6" t="670" r="2840" b="3638"/>
          <a:stretch/>
        </p:blipFill>
        <p:spPr>
          <a:xfrm>
            <a:off x="27708" y="12368"/>
            <a:ext cx="5313852" cy="68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8BC7C-A0E7-1BED-FBAC-7FF45A4C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BDF9D4-EB29-752E-B983-38601830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dirty="0"/>
              <a:t>1</a:t>
            </a:r>
            <a:r>
              <a:rPr lang="en-US" b="1" dirty="0"/>
              <a:t>.</a:t>
            </a:r>
            <a:r>
              <a:rPr lang="el-GR" b="1" dirty="0"/>
              <a:t>2</a:t>
            </a:r>
            <a:r>
              <a:rPr lang="en-US" b="1" dirty="0"/>
              <a:t> </a:t>
            </a:r>
            <a:r>
              <a:rPr lang="el-GR" sz="2800" b="1" dirty="0"/>
              <a:t>Κύτταρο, η μονάδα της ζωής  - </a:t>
            </a:r>
            <a:r>
              <a:rPr lang="el-GR" b="1" dirty="0"/>
              <a:t>Ασκήσεις</a:t>
            </a:r>
          </a:p>
          <a:p>
            <a:pPr marL="0" lv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σχολικό): </a:t>
            </a:r>
          </a:p>
          <a:p>
            <a:pPr marL="0" lvl="0" indent="0" algn="ctr">
              <a:buNone/>
            </a:pPr>
            <a:r>
              <a:rPr lang="el-GR" dirty="0"/>
              <a:t>Παράγραφος 1.2:	Σελίδες 21-24.</a:t>
            </a:r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σελίδα 26:	Ασκήσεις: </a:t>
            </a:r>
            <a:r>
              <a:rPr lang="el-GR" dirty="0">
                <a:solidFill>
                  <a:schemeClr val="accent1"/>
                </a:solidFill>
              </a:rPr>
              <a:t>1 - 4</a:t>
            </a:r>
          </a:p>
          <a:p>
            <a:pPr marL="0" indent="0" algn="ctr">
              <a:buNone/>
            </a:pPr>
            <a:r>
              <a:rPr lang="el-GR" sz="2400" dirty="0"/>
              <a:t>+ </a:t>
            </a:r>
            <a:r>
              <a:rPr lang="el-GR" sz="2400" b="1" u="sng" dirty="0"/>
              <a:t>Προαιρετικά: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chemeClr val="accent1"/>
                </a:solidFill>
              </a:rPr>
              <a:t>α) Σχεδίασε ένα κύτταρο (ή κατέβασε ένα ασπρόμαυρο σκίτσο του), χρωματίζοντας με διαφορετικό χρώμα τα οργανίδια του, τα οποία θα ονοματίσεις πάνω στο σκίτσο.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rgbClr val="C00000"/>
                </a:solidFill>
              </a:rPr>
              <a:t>β) Ένας τρόπος για να απλουστεύσουμε τη λειτουργία των οργανιδίων ενός κυττάρου είναι να παρομοιάσουμε το κύτταρο με μια πόλη. Για παράδειγμα ο πυρήνας είναι το δημαρχείο, το </a:t>
            </a:r>
            <a:r>
              <a:rPr lang="el-GR" sz="2400" dirty="0" err="1">
                <a:solidFill>
                  <a:srgbClr val="C00000"/>
                </a:solidFill>
              </a:rPr>
              <a:t>ενδοπλασματικό</a:t>
            </a:r>
            <a:r>
              <a:rPr lang="el-GR" sz="2400" dirty="0">
                <a:solidFill>
                  <a:srgbClr val="C00000"/>
                </a:solidFill>
              </a:rPr>
              <a:t> δίκτυο είναι οι δρόμοι </a:t>
            </a:r>
            <a:r>
              <a:rPr lang="el-GR" sz="2400" dirty="0" err="1">
                <a:solidFill>
                  <a:srgbClr val="C00000"/>
                </a:solidFill>
              </a:rPr>
              <a:t>κ.ο.κ.</a:t>
            </a:r>
            <a:r>
              <a:rPr lang="el-GR" sz="2400" dirty="0">
                <a:solidFill>
                  <a:srgbClr val="C00000"/>
                </a:solidFill>
              </a:rPr>
              <a:t> Προσπάθησε να κάνεις ένα ελεύθερο σχέδιο μιας πόλης στο οποίο θα φαίνονται όσες αντιστοιχίες μπορείς να σκεφτείς.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chemeClr val="accent1"/>
                </a:solidFill>
              </a:rPr>
              <a:t>γ) Προσπάθησε να απαντήσεις την ερώτηση 2 στη σελίδα 36, αναζητώντας πληροφορίες στο διαδίκτυο. Να παραθέσεις με </a:t>
            </a:r>
            <a:r>
              <a:rPr lang="en-US" sz="2400" dirty="0">
                <a:solidFill>
                  <a:schemeClr val="accent1"/>
                </a:solidFill>
              </a:rPr>
              <a:t>link </a:t>
            </a:r>
            <a:r>
              <a:rPr lang="el-GR" sz="2400" dirty="0">
                <a:solidFill>
                  <a:schemeClr val="accent1"/>
                </a:solidFill>
              </a:rPr>
              <a:t>τις ιστοσελίδες που επισκέφτηκες και χρησιμοποίησες. Αν χρησιμοποιήσεις το </a:t>
            </a:r>
            <a:r>
              <a:rPr lang="en-US" sz="2400" dirty="0" err="1">
                <a:solidFill>
                  <a:schemeClr val="accent1"/>
                </a:solidFill>
              </a:rPr>
              <a:t>chatgtp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ή άλλη αντίστοιχη εφαρμογή, να παραθέσεις τις ερωτήσεις που έθεσες στην εφαρμογή.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8952EBC-B950-36F9-2C67-80FBB75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20D865-A3C0-F106-D119-83FE4B04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7D1A1DA-13FF-2013-C92E-239A3A2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3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F870-5CD1-556A-6C57-4D89344A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343B68-3280-4C19-5043-E65B9CEC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dirty="0"/>
              <a:t>1</a:t>
            </a:r>
            <a:r>
              <a:rPr lang="en-US" b="1" dirty="0"/>
              <a:t>.</a:t>
            </a:r>
            <a:r>
              <a:rPr lang="el-GR" b="1" dirty="0"/>
              <a:t>2</a:t>
            </a:r>
            <a:r>
              <a:rPr lang="en-US" b="1" dirty="0"/>
              <a:t> </a:t>
            </a:r>
            <a:r>
              <a:rPr lang="el-GR" sz="2800" b="1" dirty="0"/>
              <a:t>Κύτταρο, η μονάδα της ζωής</a:t>
            </a:r>
            <a:endParaRPr lang="el-GR" b="1" dirty="0"/>
          </a:p>
          <a:p>
            <a:pPr marL="0" lvl="0" indent="0" algn="ctr">
              <a:buNone/>
            </a:pPr>
            <a:r>
              <a:rPr lang="el-GR" b="1" dirty="0"/>
              <a:t>Μπορείς να δεις επίσης:</a:t>
            </a:r>
            <a:endParaRPr lang="en-US" b="1" dirty="0"/>
          </a:p>
          <a:p>
            <a:pPr marL="0" lv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1. Εισαγωγή στο κύτταρο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hlinkClick r:id="rId2"/>
              </a:rPr>
              <a:t>https://www.youtube.com/watch?v=JRipPz74Ncc</a:t>
            </a:r>
            <a:endParaRPr lang="el-GR" sz="20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Biology: Cell Structure I Nucleus Medical Media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chemeClr val="accent1"/>
                </a:solidFill>
                <a:hlinkClick r:id="rId3"/>
              </a:rPr>
              <a:t>https://www.youtube.com/watch?v=URUJD5NEXC8</a:t>
            </a:r>
            <a:endParaRPr lang="en-US" sz="2000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l-GR" sz="2000" b="1" dirty="0">
                <a:solidFill>
                  <a:srgbClr val="0F0F0F"/>
                </a:solidFill>
                <a:latin typeface="Roboto" panose="02000000000000000000" pitchFamily="2" charset="0"/>
              </a:rPr>
              <a:t>Είναι στα αγγλικά, αν πατήσεις το 2</a:t>
            </a:r>
            <a:r>
              <a:rPr lang="el-GR" sz="2000" b="1" baseline="30000" dirty="0">
                <a:solidFill>
                  <a:srgbClr val="0F0F0F"/>
                </a:solidFill>
                <a:latin typeface="Roboto" panose="02000000000000000000" pitchFamily="2" charset="0"/>
              </a:rPr>
              <a:t>ο</a:t>
            </a:r>
            <a:r>
              <a:rPr lang="el-GR" sz="2000" b="1" dirty="0">
                <a:solidFill>
                  <a:srgbClr val="0F0F0F"/>
                </a:solidFill>
                <a:latin typeface="Roboto" panose="02000000000000000000" pitchFamily="2" charset="0"/>
              </a:rPr>
              <a:t> εικονίδιο κάτω δεξιά μπορείς να βάλεις υπότιτλους (έχει και ελληνικούς)</a:t>
            </a:r>
          </a:p>
          <a:p>
            <a:pPr marL="0" lvl="0" indent="0" algn="ctr">
              <a:buNone/>
            </a:pPr>
            <a:endParaRPr lang="en-US" sz="2000" b="1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pPr marL="0" lvl="0" indent="0" algn="ctr">
              <a:buNone/>
            </a:pPr>
            <a:r>
              <a:rPr lang="en-US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l-GR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3D </a:t>
            </a:r>
            <a:r>
              <a:rPr lang="el-GR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απεικόνιση </a:t>
            </a:r>
            <a:r>
              <a:rPr lang="el-GR" sz="2000" b="1" dirty="0">
                <a:solidFill>
                  <a:srgbClr val="0F0F0F"/>
                </a:solidFill>
                <a:latin typeface="Roboto" panose="02000000000000000000" pitchFamily="2" charset="0"/>
              </a:rPr>
              <a:t>των οργανιδίων ενός κυττάρου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chemeClr val="accent1"/>
                </a:solidFill>
                <a:hlinkClick r:id="rId4"/>
              </a:rPr>
              <a:t>https://www.youtube.com/watch?v=d4TJ4NY1IA0</a:t>
            </a:r>
            <a:endParaRPr lang="en-US" sz="2000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2000" dirty="0">
                <a:solidFill>
                  <a:schemeClr val="accent1"/>
                </a:solidFill>
                <a:hlinkClick r:id="rId5"/>
              </a:rPr>
              <a:t>https://www.youtube.com/watch?v=xGEoK8kRNoQ</a:t>
            </a:r>
            <a:endParaRPr lang="en-US" sz="2000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7DF72B-5105-8BBD-ADC4-89E5A341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3BF204-7568-1E40-75DF-ED340B50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74A2418-6EEB-FF91-3E59-10D6B4BA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B259-B339-2759-2FBC-18889715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3E4594-6CE6-669D-3CBC-43BFCCC3B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πλασματική μεμβράνη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αποτελείται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απ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ό</a:t>
            </a:r>
            <a:r>
              <a:rPr lang="el-GR" sz="2000" spc="6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λιπίδι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</a:t>
            </a:r>
            <a:r>
              <a:rPr lang="el-GR" sz="2000" spc="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κα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-10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πρωτεΐνες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l-GR" sz="2000" spc="16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spc="16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Περιβάλλει το κύτταρο </a:t>
            </a:r>
            <a:endParaRPr lang="en-US" sz="2000" spc="16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διαχωρίζε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17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κα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-5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εξατομικεύε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16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τ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κύτταρ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απ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ό</a:t>
            </a:r>
            <a:r>
              <a:rPr lang="el-GR" sz="2000" spc="12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τ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π</a:t>
            </a:r>
            <a:r>
              <a:rPr lang="el-GR" sz="2000" spc="-2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ε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ριβάλλο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ν</a:t>
            </a:r>
            <a:r>
              <a:rPr lang="el-GR" sz="2000" spc="19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του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Αποτελεί δηλαδή τα σύνορα του.</a:t>
            </a:r>
            <a:r>
              <a:rPr lang="el-GR" sz="2000" spc="4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spc="4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Ελέγχε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-10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ποιε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ς</a:t>
            </a:r>
            <a:r>
              <a:rPr lang="el-GR" sz="2000" spc="11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ουσίε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ς</a:t>
            </a:r>
            <a:r>
              <a:rPr lang="el-GR" sz="2000" spc="10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εισέρχοντα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ι</a:t>
            </a:r>
            <a:r>
              <a:rPr lang="el-GR" sz="2000" spc="24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ή</a:t>
            </a:r>
            <a:r>
              <a:rPr lang="el-GR" sz="2000" spc="-2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εξέρχοντα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ι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απ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ό</a:t>
            </a:r>
            <a:r>
              <a:rPr lang="el-GR" sz="2000" spc="11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τ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κύτταρ</a:t>
            </a:r>
            <a:r>
              <a:rPr lang="el-GR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2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Ρυθμίζει την επικοινωνί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α</a:t>
            </a:r>
            <a:r>
              <a:rPr lang="el-GR" sz="2000" spc="19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το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υ</a:t>
            </a:r>
            <a:r>
              <a:rPr lang="el-GR" sz="2000" spc="7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κυττάρου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μ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ε</a:t>
            </a:r>
            <a:r>
              <a:rPr lang="el-GR" sz="2000" spc="-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τ</a:t>
            </a:r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ο</a:t>
            </a:r>
            <a:r>
              <a:rPr lang="el-GR" sz="2000" spc="2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π</a:t>
            </a:r>
            <a:r>
              <a:rPr lang="el-GR" sz="2000" spc="-2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ε</a:t>
            </a:r>
            <a:r>
              <a:rPr lang="el-GR" sz="2000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ριβάλλον του.</a:t>
            </a:r>
            <a:endParaRPr lang="el-GR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6D97777-5A94-D0B2-B26A-B16539A4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4D5CEB-B985-AC17-47DA-2960535C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56F34A5-B379-93B7-8966-3CCE1FBA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5A13C3B-014C-7AB4-6ED1-43210EB3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1" y="-1486"/>
            <a:ext cx="11611686" cy="4665135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7810CDF-C1DA-E799-E4EC-0A3B82F9403E}"/>
              </a:ext>
            </a:extLst>
          </p:cNvPr>
          <p:cNvSpPr/>
          <p:nvPr/>
        </p:nvSpPr>
        <p:spPr>
          <a:xfrm>
            <a:off x="5474925" y="1765743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4F128-1C79-7287-92BD-2C026E8F3517}"/>
              </a:ext>
            </a:extLst>
          </p:cNvPr>
          <p:cNvSpPr txBox="1"/>
          <p:nvPr/>
        </p:nvSpPr>
        <p:spPr>
          <a:xfrm>
            <a:off x="3682665" y="10883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</p:spTree>
    <p:extLst>
      <p:ext uri="{BB962C8B-B14F-4D97-AF65-F5344CB8AC3E}">
        <p14:creationId xmlns:p14="http://schemas.microsoft.com/office/powerpoint/2010/main" val="34990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CD63-C7F1-9A6B-CE01-89735F7C4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EEECEC-F577-1152-544A-BC538ACD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Υπάρχουν οργανίδια που εκτελούν διάφορες λειτουργίες</a:t>
            </a:r>
            <a:r>
              <a:rPr lang="el-GR" sz="2000" spc="16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spc="16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2000" dirty="0">
                <a:solidFill>
                  <a:srgbClr val="363435"/>
                </a:solidFill>
                <a:ea typeface="Times New Roman" panose="02020603050405020304" pitchFamily="18" charset="0"/>
              </a:rPr>
              <a:t>Τα οργανίδια αυτά επιπλέουν σε ένα </a:t>
            </a:r>
            <a:r>
              <a:rPr lang="el-GR" sz="2000" dirty="0" err="1">
                <a:solidFill>
                  <a:srgbClr val="363435"/>
                </a:solidFill>
                <a:ea typeface="Times New Roman" panose="02020603050405020304" pitchFamily="18" charset="0"/>
              </a:rPr>
              <a:t>ζελώδες</a:t>
            </a:r>
            <a:r>
              <a:rPr lang="el-GR" sz="2000" dirty="0">
                <a:solidFill>
                  <a:srgbClr val="363435"/>
                </a:solidFill>
                <a:ea typeface="Times New Roman" panose="02020603050405020304" pitchFamily="18" charset="0"/>
              </a:rPr>
              <a:t> ρευστό που ονομάζεται</a:t>
            </a:r>
            <a:endParaRPr lang="en-US" sz="2000" spc="160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l-GR" sz="2000" b="1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κυτταρόπλασμα</a:t>
            </a:r>
            <a:endParaRPr lang="en-US" sz="2000" b="1" spc="4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2000" spc="-25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Τα οργανίδια συγκρατούνται στη θέση τους από ένα πλέγμα ινιδίων που ονομάζεται</a:t>
            </a:r>
            <a:endParaRPr lang="el-GR" sz="2000" spc="220" dirty="0">
              <a:solidFill>
                <a:srgbClr val="363435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2000" b="1" spc="-25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Κυτταρικός σκελετός</a:t>
            </a:r>
            <a:endParaRPr lang="el-GR" sz="2000" b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CE0619B-29B9-399B-37C9-144C0730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FDE6B8-994C-43A2-1297-071C3A76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FD0B657-E9C6-8F2E-1BC1-C9E1AD1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3790D8-6A63-5F6B-0919-1D1E60D7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1" y="-1486"/>
            <a:ext cx="11611686" cy="4665135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6EBC574-ABD3-F688-E400-8703D441C6B9}"/>
              </a:ext>
            </a:extLst>
          </p:cNvPr>
          <p:cNvSpPr/>
          <p:nvPr/>
        </p:nvSpPr>
        <p:spPr>
          <a:xfrm>
            <a:off x="459580" y="754355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01BEC6C-BCF3-A795-336A-0C474F59879A}"/>
              </a:ext>
            </a:extLst>
          </p:cNvPr>
          <p:cNvSpPr/>
          <p:nvPr/>
        </p:nvSpPr>
        <p:spPr>
          <a:xfrm>
            <a:off x="10099222" y="3565218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A36E9D7-9381-263A-50E1-0AC5877F552B}"/>
              </a:ext>
            </a:extLst>
          </p:cNvPr>
          <p:cNvSpPr/>
          <p:nvPr/>
        </p:nvSpPr>
        <p:spPr>
          <a:xfrm>
            <a:off x="5474925" y="1765743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CDDEB-F0E9-5F11-EA6E-20FB16507243}"/>
              </a:ext>
            </a:extLst>
          </p:cNvPr>
          <p:cNvSpPr txBox="1"/>
          <p:nvPr/>
        </p:nvSpPr>
        <p:spPr>
          <a:xfrm>
            <a:off x="3685310" y="-48141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</p:spTree>
    <p:extLst>
      <p:ext uri="{BB962C8B-B14F-4D97-AF65-F5344CB8AC3E}">
        <p14:creationId xmlns:p14="http://schemas.microsoft.com/office/powerpoint/2010/main" val="39413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51139-7E27-8BB1-339E-BF2F5245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0FD692-6694-B08F-1AD9-256F0484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l-GR" sz="2000" dirty="0"/>
              <a:t>Ο </a:t>
            </a:r>
            <a:r>
              <a:rPr lang="el-GR" sz="2000" b="1" dirty="0"/>
              <a:t>πυρήνας </a:t>
            </a:r>
            <a:r>
              <a:rPr lang="el-GR" sz="2000" dirty="0"/>
              <a:t>έχει, συνήθως, σχήμα σφαιρικό ή ωοειδές και αποτελεί το «κέντρο ελέγχου» του κυττάρου.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Εκεί βρίσκεται το γενετικό υλικό (</a:t>
            </a:r>
            <a:r>
              <a:rPr lang="en-US" sz="2000" dirty="0">
                <a:solidFill>
                  <a:srgbClr val="C00000"/>
                </a:solidFill>
              </a:rPr>
              <a:t>DNA</a:t>
            </a:r>
            <a:r>
              <a:rPr lang="el-GR" sz="2000" dirty="0">
                <a:solidFill>
                  <a:srgbClr val="C00000"/>
                </a:solidFill>
              </a:rPr>
              <a:t>) στο οποίο είναι καταγραμμένες οι πληροφορίες για όλα τα χαρακτηριστικά του κυττάρου (δομικά και λειτουργικά).</a:t>
            </a:r>
          </a:p>
          <a:p>
            <a:pPr algn="ctr"/>
            <a:r>
              <a:rPr lang="el-GR" sz="2000" dirty="0"/>
              <a:t>Περιβάλλεται από διπλή </a:t>
            </a:r>
            <a:r>
              <a:rPr lang="el-GR" sz="2000" b="1" dirty="0"/>
              <a:t>μεμβράνη (πυρηνική) </a:t>
            </a:r>
            <a:r>
              <a:rPr lang="el-GR" sz="2000" dirty="0"/>
              <a:t>με ανοίγματα (πόρους), μέσω των οποίων γίνεται ανταλλαγή μορίων μεταξύ του πυρήνα και του υπόλοιπου κυττάρου.</a:t>
            </a:r>
            <a:endParaRPr lang="en-US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8C3EE65-F74D-4163-EABE-AB97D1C5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4BD0E9D-E9B9-8565-95F5-F389F95C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649F657-9D74-FDF3-DDC2-AE72C528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27D923-2DDB-EBE7-0E55-8BB5444C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1" y="-1486"/>
            <a:ext cx="11611686" cy="4665135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E91485E0-B19D-BBF2-7ED9-5F8F6E0A48FA}"/>
              </a:ext>
            </a:extLst>
          </p:cNvPr>
          <p:cNvSpPr/>
          <p:nvPr/>
        </p:nvSpPr>
        <p:spPr>
          <a:xfrm>
            <a:off x="459580" y="823630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E1CCBB8A-7C48-F922-99A7-2E9F3AF2C485}"/>
              </a:ext>
            </a:extLst>
          </p:cNvPr>
          <p:cNvSpPr/>
          <p:nvPr/>
        </p:nvSpPr>
        <p:spPr>
          <a:xfrm>
            <a:off x="10099222" y="3565218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EE07278-F510-190F-9D0D-BBCEF72F11B0}"/>
              </a:ext>
            </a:extLst>
          </p:cNvPr>
          <p:cNvSpPr/>
          <p:nvPr/>
        </p:nvSpPr>
        <p:spPr>
          <a:xfrm>
            <a:off x="5474925" y="1765743"/>
            <a:ext cx="1687133" cy="4378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D794FD9-C005-5594-4587-8AF54EBBFB44}"/>
              </a:ext>
            </a:extLst>
          </p:cNvPr>
          <p:cNvSpPr/>
          <p:nvPr/>
        </p:nvSpPr>
        <p:spPr>
          <a:xfrm>
            <a:off x="182489" y="1675750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B80668C-8D2B-34EE-5D18-80A3BCD2477A}"/>
              </a:ext>
            </a:extLst>
          </p:cNvPr>
          <p:cNvSpPr/>
          <p:nvPr/>
        </p:nvSpPr>
        <p:spPr>
          <a:xfrm>
            <a:off x="7040489" y="444990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A3976-2887-D8F9-F43A-E9064E85076A}"/>
              </a:ext>
            </a:extLst>
          </p:cNvPr>
          <p:cNvSpPr txBox="1"/>
          <p:nvPr/>
        </p:nvSpPr>
        <p:spPr>
          <a:xfrm>
            <a:off x="3508664" y="-17808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26A16F6-F153-7367-4EB8-DE5CE18D066B}"/>
              </a:ext>
            </a:extLst>
          </p:cNvPr>
          <p:cNvSpPr/>
          <p:nvPr/>
        </p:nvSpPr>
        <p:spPr>
          <a:xfrm>
            <a:off x="5599617" y="3007413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7CAE-0819-5F49-DB5B-28E3E985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2E3441-139E-14ED-D964-B8DD2ED6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l-GR" sz="2000" b="1" dirty="0">
                <a:solidFill>
                  <a:srgbClr val="C00000"/>
                </a:solidFill>
              </a:rPr>
              <a:t>Το </a:t>
            </a:r>
            <a:r>
              <a:rPr lang="el-GR" sz="2000" b="1" dirty="0" err="1">
                <a:solidFill>
                  <a:srgbClr val="C00000"/>
                </a:solidFill>
              </a:rPr>
              <a:t>Ενδοπλασματικό</a:t>
            </a:r>
            <a:r>
              <a:rPr lang="el-GR" sz="2000" b="1" dirty="0">
                <a:solidFill>
                  <a:srgbClr val="C00000"/>
                </a:solidFill>
              </a:rPr>
              <a:t> δίκτυο </a:t>
            </a:r>
            <a:r>
              <a:rPr lang="el-GR" sz="2000" dirty="0">
                <a:solidFill>
                  <a:srgbClr val="C00000"/>
                </a:solidFill>
              </a:rPr>
              <a:t>είναι ένα σύστημα μεμβρανών που συνδέονται με την πλασματική και την πυρηνική μεμβράνη. </a:t>
            </a:r>
          </a:p>
          <a:p>
            <a:pPr algn="ctr"/>
            <a:r>
              <a:rPr lang="el-GR" sz="2000" dirty="0"/>
              <a:t>Αποτελεί ένα ενιαίο δίκτυο αγωγών και </a:t>
            </a:r>
            <a:r>
              <a:rPr lang="el-GR" sz="2000" dirty="0" err="1"/>
              <a:t>κύστεων</a:t>
            </a:r>
            <a:r>
              <a:rPr lang="el-GR" sz="2000" dirty="0"/>
              <a:t>.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Βοηθάει στη μεταφορά ουσιών σε όλα τα μέρη του κυττάρου. </a:t>
            </a:r>
          </a:p>
          <a:p>
            <a:pPr algn="ctr"/>
            <a:r>
              <a:rPr lang="el-GR" sz="2000" dirty="0"/>
              <a:t>διακρίνουμε δύο μορφές </a:t>
            </a:r>
            <a:r>
              <a:rPr lang="el-GR" sz="2000" dirty="0" err="1"/>
              <a:t>ενδοπλασματικού</a:t>
            </a:r>
            <a:r>
              <a:rPr lang="el-GR" sz="2000" dirty="0"/>
              <a:t> δικτύου, το </a:t>
            </a:r>
            <a:r>
              <a:rPr lang="el-GR" sz="2000" b="1" dirty="0"/>
              <a:t>αδρό </a:t>
            </a:r>
            <a:r>
              <a:rPr lang="el-GR" sz="2000" dirty="0"/>
              <a:t>και το </a:t>
            </a:r>
            <a:r>
              <a:rPr lang="el-GR" sz="2000" b="1" dirty="0"/>
              <a:t>λείο</a:t>
            </a:r>
            <a:r>
              <a:rPr lang="el-GR" sz="2000" dirty="0"/>
              <a:t>. </a:t>
            </a:r>
          </a:p>
          <a:p>
            <a:pPr algn="ctr"/>
            <a:r>
              <a:rPr lang="en-US" sz="2000" dirty="0" err="1">
                <a:solidFill>
                  <a:srgbClr val="C00000"/>
                </a:solidFill>
              </a:rPr>
              <a:t>Στην</a:t>
            </a:r>
            <a:r>
              <a:rPr lang="en-US" sz="2000" dirty="0">
                <a:solidFill>
                  <a:srgbClr val="C00000"/>
                </a:solidFill>
              </a:rPr>
              <a:t> επι</a:t>
            </a:r>
            <a:r>
              <a:rPr lang="el-GR" sz="2000" dirty="0" err="1">
                <a:solidFill>
                  <a:srgbClr val="C00000"/>
                </a:solidFill>
              </a:rPr>
              <a:t>φάνεια</a:t>
            </a:r>
            <a:r>
              <a:rPr lang="el-GR" sz="2000" dirty="0">
                <a:solidFill>
                  <a:srgbClr val="C00000"/>
                </a:solidFill>
              </a:rPr>
              <a:t> του αδρού </a:t>
            </a:r>
            <a:r>
              <a:rPr lang="el-GR" sz="2000" dirty="0" err="1">
                <a:solidFill>
                  <a:srgbClr val="C00000"/>
                </a:solidFill>
              </a:rPr>
              <a:t>ενδοπλασματικού</a:t>
            </a:r>
            <a:r>
              <a:rPr lang="el-GR" sz="2000" dirty="0">
                <a:solidFill>
                  <a:srgbClr val="C00000"/>
                </a:solidFill>
              </a:rPr>
              <a:t> δικτύου υπάρχουν μικροί σχηματισμοί, τα </a:t>
            </a:r>
            <a:r>
              <a:rPr lang="el-GR" sz="2000" dirty="0" err="1">
                <a:solidFill>
                  <a:srgbClr val="C00000"/>
                </a:solidFill>
              </a:rPr>
              <a:t>ριβοσώματα</a:t>
            </a:r>
            <a:r>
              <a:rPr lang="el-GR" sz="2000" dirty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29133C-5238-0587-E58B-FDCAD949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2CB507F-1698-736A-F82B-CB70F53E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DB38C9B-37BE-4268-8AF3-21716002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F2217A4-B26A-19B6-7E2F-1167102F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CC95EBE-3604-5F0D-830A-908E7AAD85E2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50ABCAF-5B8D-4FA0-5543-82515900E3B2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E061CF5-91AD-B521-6017-6678E1278082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0BB3D803-AFFE-F457-E94A-EA6F1DFEEEAF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06CA25B-D37E-58C2-0DEC-0F2638184D2E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118C2531-5603-FEBC-1473-B8ADA381A33E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CB08F6E-9C23-680C-73E8-44CFEAB10DAF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E283F7-C92E-EF53-3094-BFA1FC3AF64D}"/>
              </a:ext>
            </a:extLst>
          </p:cNvPr>
          <p:cNvSpPr txBox="1"/>
          <p:nvPr/>
        </p:nvSpPr>
        <p:spPr>
          <a:xfrm>
            <a:off x="3650674" y="-17692"/>
            <a:ext cx="633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A47AABCD-9705-EB53-3983-1F2B290C45A3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2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35ED-A6AD-891C-4208-C7E93FD7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E3387F-4132-328F-CB86-D28B9C29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Τα </a:t>
            </a:r>
            <a:r>
              <a:rPr lang="el-GR" sz="2000" b="1" dirty="0" err="1">
                <a:solidFill>
                  <a:srgbClr val="C00000"/>
                </a:solidFill>
              </a:rPr>
              <a:t>ριβοσώματα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rgbClr val="C00000"/>
                </a:solidFill>
              </a:rPr>
              <a:t>αποτελούνται από πρωτεΐνες και </a:t>
            </a:r>
            <a:r>
              <a:rPr lang="en-US" sz="2000" dirty="0">
                <a:solidFill>
                  <a:srgbClr val="C00000"/>
                </a:solidFill>
              </a:rPr>
              <a:t>RNA</a:t>
            </a:r>
            <a:r>
              <a:rPr lang="el-GR" sz="2000" dirty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el-GR" sz="2000" dirty="0"/>
              <a:t>Εκεί γίνεται η σύνθεση των πρωτεϊνών. </a:t>
            </a:r>
          </a:p>
          <a:p>
            <a:pPr algn="ctr"/>
            <a:r>
              <a:rPr lang="el-GR" sz="2000" dirty="0" err="1">
                <a:solidFill>
                  <a:srgbClr val="C00000"/>
                </a:solidFill>
              </a:rPr>
              <a:t>Ριβοσώματα</a:t>
            </a:r>
            <a:r>
              <a:rPr lang="el-GR" sz="2000" dirty="0">
                <a:solidFill>
                  <a:srgbClr val="C00000"/>
                </a:solidFill>
              </a:rPr>
              <a:t> υπάρχουν επίσης ελεύθερα στο κυτταρόπλασμα. </a:t>
            </a:r>
          </a:p>
          <a:p>
            <a:pPr algn="ctr"/>
            <a:r>
              <a:rPr lang="el-GR" sz="2000" dirty="0"/>
              <a:t>Συνέχεια του αδρού αποτελεί το </a:t>
            </a:r>
            <a:r>
              <a:rPr lang="el-GR" sz="2000" b="1" dirty="0"/>
              <a:t>λείο </a:t>
            </a:r>
            <a:r>
              <a:rPr lang="el-GR" sz="2000" b="1" dirty="0" err="1"/>
              <a:t>ενδοπλασματικό</a:t>
            </a:r>
            <a:r>
              <a:rPr lang="el-GR" sz="2000" b="1" dirty="0"/>
              <a:t> δίκτυο</a:t>
            </a:r>
            <a:r>
              <a:rPr lang="el-GR" sz="2000" dirty="0"/>
              <a:t>, στο οποίο δεν υπάρχουν </a:t>
            </a:r>
            <a:r>
              <a:rPr lang="el-GR" sz="2000" dirty="0" err="1"/>
              <a:t>ριβοσώματα</a:t>
            </a:r>
            <a:r>
              <a:rPr lang="el-GR" sz="2000" dirty="0"/>
              <a:t>. </a:t>
            </a:r>
          </a:p>
          <a:p>
            <a:pPr algn="ctr"/>
            <a:r>
              <a:rPr lang="el-GR" sz="2000" dirty="0">
                <a:solidFill>
                  <a:srgbClr val="C00000"/>
                </a:solidFill>
              </a:rPr>
              <a:t>Η λειτουργία του έχει σχέση με τη σύνθεση λιπιδίων και την αποθήκευση διαφόρων πρωτεϊνών.</a:t>
            </a:r>
            <a:endParaRPr lang="en-US" sz="2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87880F-9751-CA32-D24A-81A892C3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73B3AF-AA7B-9E31-E01B-422D3BA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E696CD-EEDF-D7FC-791F-61701291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C8FF96-2F8D-BC40-ECDE-C8E756C6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6841FF7-E430-4767-DADD-32F708C5B914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3E908C00-52D4-30B9-7625-6D1E9F4C79F3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BFA6FB8-C36C-C3CA-1ED6-A6C7A745845E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DFEF02C-3C69-7982-533B-B9C4FCDDFAAA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FB73BD1-6CAF-140F-C120-5E239E67B5DA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4F15D999-1046-BB12-C39C-CA77A287DB1E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6D067908-C612-478A-0150-6E1BEDEFD73A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1F19DB2-78D6-18D3-F74E-188C3A4064FB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4EE96-D526-AF0E-6866-0E7C97134068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4E6F5123-1CDC-E509-F150-7AF630FF1EFF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4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71AB-623F-FE26-B193-16FDFD45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415FFC-9AA6-9BA5-31F2-B237EE4E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l-GR" sz="2000" b="1" dirty="0"/>
              <a:t>Σύμπλεγμα </a:t>
            </a:r>
            <a:r>
              <a:rPr lang="en-US" sz="2000" b="1" dirty="0"/>
              <a:t>Golgi</a:t>
            </a:r>
            <a:r>
              <a:rPr lang="el-GR" sz="2000" b="1" dirty="0"/>
              <a:t>: </a:t>
            </a:r>
            <a:r>
              <a:rPr lang="el-GR" sz="2000" dirty="0"/>
              <a:t>Το σύμπλεγμα αυτό αποτελείται από ένα σύνολο παράλληλων πεπλατυσμένων σάκων στους οποίους οι πρωτεΐνες, μετά τη σύνθεσή τους, τροποποιούνται και παίρνουν την τελική τους μορφή.</a:t>
            </a:r>
            <a:endParaRPr lang="en-US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5B3C06A-4D6D-E72C-A216-13C6D6EC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911AD2-540E-C930-C189-7ACA033BB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48E446-ACAE-8986-AB1E-A7C46496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05261D9-FC85-D7CD-DC8C-E4CB5454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762C709-7543-ACFD-ABED-0FEEBE92349B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3B11EC6-5AD8-6067-5AF5-A361F23E97AB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23EB098-50D7-F1AC-E4CB-6945608A2B30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02245583-F154-B083-9914-6CADC3FE4293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1047CCB-CB63-9B6A-6879-15959E47B1F9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AF136C5-2458-E7DE-310F-B0756C0F8D90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BFE3B61-3846-6B6B-B744-A3DE541AD671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8ED9F268-44D9-E78D-79EC-1E17F6A7341F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6D2C75-0985-FDA6-4CA4-E30B1DCADCA1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7D7836E3-DA53-D436-175C-9C0525C79CE0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D90DADB3-AEF5-8248-AB6D-5AC2A86A9C45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0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47F4-8FA4-451E-CCD7-D0196468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C61356-99ED-01AE-63A6-A26B927F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Μιτοχόνδρια: </a:t>
            </a:r>
            <a:r>
              <a:rPr lang="el-GR" sz="2000" dirty="0">
                <a:solidFill>
                  <a:srgbClr val="C00000"/>
                </a:solidFill>
              </a:rPr>
              <a:t>Έχουν σχήμα επίμηκες, σφαιρικό ή ωοειδές. </a:t>
            </a:r>
          </a:p>
          <a:p>
            <a:r>
              <a:rPr lang="el-GR" sz="2000" dirty="0"/>
              <a:t>εξασφαλίζουν την απαιτούμενη ενέργεια για τις λειτουργίες του κυττάρου.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ο αριθμός τους διαφέρει ανάλογα με τις ενεργειακές ανάγκες του κυττάρου. </a:t>
            </a:r>
          </a:p>
          <a:p>
            <a:r>
              <a:rPr lang="el-GR" sz="2000" dirty="0"/>
              <a:t>Η απαραίτητη ενέργεια απελευθερώνεται από τη διάσπαση χημικών ενώσεων που συμβαίνει κατά την </a:t>
            </a:r>
            <a:r>
              <a:rPr lang="el-GR" sz="2000" i="1" u="sng" dirty="0"/>
              <a:t>κυτταρική αναπνοή</a:t>
            </a:r>
            <a:r>
              <a:rPr lang="el-GR" sz="2000" dirty="0"/>
              <a:t>.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Η διαδικασία αυτή γίνεται με τη βοήθεια ειδικών </a:t>
            </a:r>
            <a:r>
              <a:rPr lang="el-GR" sz="2000" i="1" u="sng" dirty="0">
                <a:solidFill>
                  <a:srgbClr val="C00000"/>
                </a:solidFill>
              </a:rPr>
              <a:t>ενζύμων </a:t>
            </a:r>
            <a:r>
              <a:rPr lang="el-GR" sz="2000" dirty="0">
                <a:solidFill>
                  <a:srgbClr val="C00000"/>
                </a:solidFill>
              </a:rPr>
              <a:t>που υπάρχουν στο εσωτερικό των μιτοχονδρίων.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EA5A8BC-40FA-89BC-B354-78AB8683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093B49-2A7C-FEB2-6BE8-62E13B39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1D6EE24-714A-89FC-0C32-E84B622C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160743F-7065-126D-2A33-DAE59712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4352EC1-18E8-0539-172F-4631C34EEDFD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6A942A8-5EAF-4061-9BA8-5120DE8CB694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B865182-3992-6D21-E890-3EAB6B8EFC94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C5D0003-97F4-7673-FBB7-34FC2B7A964A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695C2FE-16E2-F1B7-1042-BBB4F7300364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432890A-3F8A-F51E-B022-48623999052A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4D85E598-B7E8-3A83-117C-1E58F01999F9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1D4EFBB-99AE-E94E-F614-CBA25A9C2959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C1DC5-F275-3EC0-D68D-2EE047339BBF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9C4AC97A-F1B0-C830-482C-B71509B1EAEB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D5DB08A-CB46-4F2C-D620-B9E9D700DE77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08F3D9E5-0209-223F-804B-9385E1B6E0E6}"/>
              </a:ext>
            </a:extLst>
          </p:cNvPr>
          <p:cNvSpPr/>
          <p:nvPr/>
        </p:nvSpPr>
        <p:spPr>
          <a:xfrm>
            <a:off x="4489979" y="505043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4B8EE35B-33E4-69A7-874A-CDA8C0061E1C}"/>
              </a:ext>
            </a:extLst>
          </p:cNvPr>
          <p:cNvSpPr/>
          <p:nvPr/>
        </p:nvSpPr>
        <p:spPr>
          <a:xfrm>
            <a:off x="9926780" y="23891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9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820A5-51AC-98F7-4F5C-4161C4B15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8E52FF-EF56-06AD-1914-EC14EE6D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Μέσα σε ένα </a:t>
            </a:r>
            <a:r>
              <a:rPr lang="el-GR" sz="2000" b="1" dirty="0" err="1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ευκαρυωτικό</a:t>
            </a:r>
            <a:r>
              <a:rPr lang="el-GR" sz="2000" b="1" dirty="0">
                <a:solidFill>
                  <a:srgbClr val="363435"/>
                </a:solidFill>
                <a:effectLst/>
                <a:ea typeface="Times New Roman" panose="02020603050405020304" pitchFamily="18" charset="0"/>
              </a:rPr>
              <a:t> κύτταρο</a:t>
            </a:r>
            <a:r>
              <a:rPr lang="en-US" sz="2000" b="1" dirty="0">
                <a:solidFill>
                  <a:srgbClr val="363435"/>
                </a:solidFill>
                <a:ea typeface="Times New Roman" panose="02020603050405020304" pitchFamily="18" charset="0"/>
              </a:rPr>
              <a:t>: </a:t>
            </a:r>
            <a:endParaRPr lang="el-GR" sz="2000" b="1" dirty="0">
              <a:solidFill>
                <a:srgbClr val="363435"/>
              </a:solidFill>
              <a:ea typeface="Times New Roman" panose="02020603050405020304" pitchFamily="18" charset="0"/>
            </a:endParaRPr>
          </a:p>
          <a:p>
            <a:r>
              <a:rPr lang="el-GR" sz="2000" b="1" dirty="0" err="1">
                <a:solidFill>
                  <a:srgbClr val="C00000"/>
                </a:solidFill>
              </a:rPr>
              <a:t>Λυσοσώματα</a:t>
            </a:r>
            <a:r>
              <a:rPr lang="el-GR" sz="2000" b="1" dirty="0">
                <a:solidFill>
                  <a:srgbClr val="C00000"/>
                </a:solidFill>
              </a:rPr>
              <a:t>: </a:t>
            </a:r>
            <a:r>
              <a:rPr lang="el-GR" sz="2000" dirty="0">
                <a:solidFill>
                  <a:srgbClr val="C00000"/>
                </a:solidFill>
              </a:rPr>
              <a:t>Έχουν σφαιρικό σχήμα και περιέχουν δραστικά ένζυμα, τα οποία </a:t>
            </a:r>
          </a:p>
          <a:p>
            <a:r>
              <a:rPr lang="el-GR" sz="2000" dirty="0"/>
              <a:t>συντελούν στη διάσπαση ουσιών, π.χ. πρωτεϊνών,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και μικροοργανισμών, όπως είναι, για παράδειγμα, τα διάφορα μικρόβια που μολύνουν τον οργανισμό μας.</a:t>
            </a:r>
          </a:p>
          <a:p>
            <a:r>
              <a:rPr lang="el-GR" sz="2000" dirty="0"/>
              <a:t>Λειτουργούν σαν «εργοστάσια συγκομιδής και ανακύκλωσης </a:t>
            </a:r>
            <a:r>
              <a:rPr lang="el-GR" sz="2000" dirty="0" err="1"/>
              <a:t>απορριμάτων</a:t>
            </a:r>
            <a:r>
              <a:rPr lang="el-GR" sz="2000" dirty="0"/>
              <a:t>».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Τα </a:t>
            </a:r>
            <a:r>
              <a:rPr lang="el-GR" sz="2000" dirty="0" err="1">
                <a:solidFill>
                  <a:srgbClr val="C00000"/>
                </a:solidFill>
              </a:rPr>
              <a:t>λυσοσώματα</a:t>
            </a:r>
            <a:r>
              <a:rPr lang="el-GR" sz="2000" dirty="0">
                <a:solidFill>
                  <a:srgbClr val="C00000"/>
                </a:solidFill>
              </a:rPr>
              <a:t> όπως και τα μιτοχόνδρια </a:t>
            </a:r>
            <a:r>
              <a:rPr lang="el-GR" sz="2000" dirty="0" err="1">
                <a:solidFill>
                  <a:srgbClr val="C00000"/>
                </a:solidFill>
              </a:rPr>
              <a:t>εκρίνουν</a:t>
            </a:r>
            <a:r>
              <a:rPr lang="el-GR" sz="2000" dirty="0">
                <a:solidFill>
                  <a:srgbClr val="C00000"/>
                </a:solidFill>
              </a:rPr>
              <a:t> τις απαραίτητες ουσίες για τον κυτταρικό θάνατο.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D33C27D-A4EF-F345-8966-062E4037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ECD90E-0D08-5297-DAB8-2C6799AB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9F4A52-98C4-6DE1-D369-11F5797F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C893E53-BC8B-CDDB-9993-EF0588FB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1" y="-1485"/>
            <a:ext cx="10392484" cy="4175306"/>
          </a:xfrm>
          <a:prstGeom prst="rect">
            <a:avLst/>
          </a:prstGeom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931964E-AD8B-6750-167B-2FAC7F80A496}"/>
              </a:ext>
            </a:extLst>
          </p:cNvPr>
          <p:cNvSpPr/>
          <p:nvPr/>
        </p:nvSpPr>
        <p:spPr>
          <a:xfrm>
            <a:off x="1163782" y="692730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FC3B428-B98E-5C71-F56D-29AA2354C14F}"/>
              </a:ext>
            </a:extLst>
          </p:cNvPr>
          <p:cNvSpPr/>
          <p:nvPr/>
        </p:nvSpPr>
        <p:spPr>
          <a:xfrm>
            <a:off x="9778175" y="3184931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C0309BB-CC78-148E-57B0-8AA1F9009C05}"/>
              </a:ext>
            </a:extLst>
          </p:cNvPr>
          <p:cNvSpPr/>
          <p:nvPr/>
        </p:nvSpPr>
        <p:spPr>
          <a:xfrm>
            <a:off x="5541815" y="1579423"/>
            <a:ext cx="1467841" cy="38866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466D6A0-B35C-A5A3-4559-2617B8489A12}"/>
              </a:ext>
            </a:extLst>
          </p:cNvPr>
          <p:cNvSpPr/>
          <p:nvPr/>
        </p:nvSpPr>
        <p:spPr>
          <a:xfrm>
            <a:off x="831276" y="1503282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EA0AA4C3-3626-7AD3-E3CB-557B006A9962}"/>
              </a:ext>
            </a:extLst>
          </p:cNvPr>
          <p:cNvSpPr/>
          <p:nvPr/>
        </p:nvSpPr>
        <p:spPr>
          <a:xfrm>
            <a:off x="7038104" y="452637"/>
            <a:ext cx="1467841" cy="388669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F3B2E155-9000-ACBD-E5F8-675498D439B8}"/>
              </a:ext>
            </a:extLst>
          </p:cNvPr>
          <p:cNvSpPr/>
          <p:nvPr/>
        </p:nvSpPr>
        <p:spPr>
          <a:xfrm>
            <a:off x="3796149" y="136524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20EDB11-1EE5-7464-36FF-5A9EAB78E913}"/>
              </a:ext>
            </a:extLst>
          </p:cNvPr>
          <p:cNvSpPr/>
          <p:nvPr/>
        </p:nvSpPr>
        <p:spPr>
          <a:xfrm>
            <a:off x="8202630" y="104251"/>
            <a:ext cx="1467841" cy="3886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7A75D12B-D93F-5032-1C59-8E77CFD31805}"/>
              </a:ext>
            </a:extLst>
          </p:cNvPr>
          <p:cNvSpPr/>
          <p:nvPr/>
        </p:nvSpPr>
        <p:spPr>
          <a:xfrm>
            <a:off x="5792315" y="412560"/>
            <a:ext cx="1467841" cy="388669"/>
          </a:xfrm>
          <a:prstGeom prst="round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9AC26-1C55-FF2C-3734-699BE628041A}"/>
              </a:ext>
            </a:extLst>
          </p:cNvPr>
          <p:cNvSpPr txBox="1"/>
          <p:nvPr/>
        </p:nvSpPr>
        <p:spPr>
          <a:xfrm>
            <a:off x="3629890" y="-20779"/>
            <a:ext cx="62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1800" b="1" dirty="0"/>
              <a:t>1.2 </a:t>
            </a:r>
            <a:r>
              <a:rPr lang="el-GR" sz="1800" b="1" dirty="0"/>
              <a:t>Κύτταρο, η μονάδα της ζωής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BAD45CBC-A39B-B43C-7731-3E250FDFA10B}"/>
              </a:ext>
            </a:extLst>
          </p:cNvPr>
          <p:cNvSpPr/>
          <p:nvPr/>
        </p:nvSpPr>
        <p:spPr>
          <a:xfrm>
            <a:off x="5681478" y="3234665"/>
            <a:ext cx="1467841" cy="388669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3F6F2896-8B03-4078-5251-6510290DC75E}"/>
              </a:ext>
            </a:extLst>
          </p:cNvPr>
          <p:cNvSpPr/>
          <p:nvPr/>
        </p:nvSpPr>
        <p:spPr>
          <a:xfrm>
            <a:off x="5599617" y="2661052"/>
            <a:ext cx="1687133" cy="437881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053F1D04-0841-60CE-F91C-63EDE23C82D5}"/>
              </a:ext>
            </a:extLst>
          </p:cNvPr>
          <p:cNvSpPr/>
          <p:nvPr/>
        </p:nvSpPr>
        <p:spPr>
          <a:xfrm>
            <a:off x="4489979" y="505043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A825EC47-2FC9-0A1B-69B0-1F1A44EF1A13}"/>
              </a:ext>
            </a:extLst>
          </p:cNvPr>
          <p:cNvSpPr/>
          <p:nvPr/>
        </p:nvSpPr>
        <p:spPr>
          <a:xfrm>
            <a:off x="9926780" y="23891"/>
            <a:ext cx="1467841" cy="38866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7BBCB3B1-D2F3-C5CD-E654-5DFFB81D6579}"/>
              </a:ext>
            </a:extLst>
          </p:cNvPr>
          <p:cNvSpPr/>
          <p:nvPr/>
        </p:nvSpPr>
        <p:spPr>
          <a:xfrm>
            <a:off x="10692074" y="841306"/>
            <a:ext cx="1467841" cy="388669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>
                <a:solidFill>
                  <a:schemeClr val="tx1"/>
                </a:solidFill>
              </a:rPr>
              <a:t>λυσοσώματα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13E5C16B-027D-4514-E9E2-D225386C3AA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982200" y="1035641"/>
            <a:ext cx="709874" cy="26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1363</Words>
  <Application>Microsoft Office PowerPoint</Application>
  <PresentationFormat>Ευρεία οθόνη</PresentationFormat>
  <Paragraphs>237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8</cp:revision>
  <dcterms:created xsi:type="dcterms:W3CDTF">2024-12-14T15:38:18Z</dcterms:created>
  <dcterms:modified xsi:type="dcterms:W3CDTF">2024-12-15T09:31:04Z</dcterms:modified>
</cp:coreProperties>
</file>