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14" r:id="rId2"/>
    <p:sldId id="420" r:id="rId3"/>
    <p:sldId id="416" r:id="rId4"/>
    <p:sldId id="417" r:id="rId5"/>
    <p:sldId id="422" r:id="rId6"/>
    <p:sldId id="418" r:id="rId7"/>
    <p:sldId id="421" r:id="rId8"/>
    <p:sldId id="419" r:id="rId9"/>
    <p:sldId id="423"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745375-8ECA-48F3-B32A-35B94404528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B759ED3-FA7F-4DAC-AFC7-41E1AFD553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CD4D34F-5765-4EA9-9257-74258DD31C28}"/>
              </a:ext>
            </a:extLst>
          </p:cNvPr>
          <p:cNvSpPr>
            <a:spLocks noGrp="1"/>
          </p:cNvSpPr>
          <p:nvPr>
            <p:ph type="dt" sz="half" idx="10"/>
          </p:nvPr>
        </p:nvSpPr>
        <p:spPr/>
        <p:txBody>
          <a:bodyPr/>
          <a:lstStyle/>
          <a:p>
            <a:fld id="{A6E2176A-E5A3-4D54-BCB4-8ABCD7126305}" type="datetime1">
              <a:rPr lang="el-GR" smtClean="0"/>
              <a:t>9/2/2025</a:t>
            </a:fld>
            <a:endParaRPr lang="el-GR"/>
          </a:p>
        </p:txBody>
      </p:sp>
      <p:sp>
        <p:nvSpPr>
          <p:cNvPr id="5" name="Θέση υποσέλιδου 4">
            <a:extLst>
              <a:ext uri="{FF2B5EF4-FFF2-40B4-BE49-F238E27FC236}">
                <a16:creationId xmlns:a16="http://schemas.microsoft.com/office/drawing/2014/main" id="{4E652A08-7E12-424C-B46E-934EC3C5B482}"/>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72E07E45-215A-4F4E-8060-468C32DCC207}"/>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13822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CAB6A8-8F53-4D10-85CA-A09D300B6C7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93BA5D2-FDF3-40BF-808B-5FCF73741905}"/>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D14440B-5386-4C3A-ACA8-104C9B50A40A}"/>
              </a:ext>
            </a:extLst>
          </p:cNvPr>
          <p:cNvSpPr>
            <a:spLocks noGrp="1"/>
          </p:cNvSpPr>
          <p:nvPr>
            <p:ph type="dt" sz="half" idx="10"/>
          </p:nvPr>
        </p:nvSpPr>
        <p:spPr/>
        <p:txBody>
          <a:bodyPr/>
          <a:lstStyle/>
          <a:p>
            <a:fld id="{04B0ABC0-ABBB-407C-A4CF-00D8642B866F}" type="datetime1">
              <a:rPr lang="el-GR" smtClean="0"/>
              <a:t>9/2/2025</a:t>
            </a:fld>
            <a:endParaRPr lang="el-GR"/>
          </a:p>
        </p:txBody>
      </p:sp>
      <p:sp>
        <p:nvSpPr>
          <p:cNvPr id="5" name="Θέση υποσέλιδου 4">
            <a:extLst>
              <a:ext uri="{FF2B5EF4-FFF2-40B4-BE49-F238E27FC236}">
                <a16:creationId xmlns:a16="http://schemas.microsoft.com/office/drawing/2014/main" id="{0D01A3EE-FD32-4A05-9A55-6D9D2F0DDDCE}"/>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C10E7DF4-7EE0-4797-B6A4-DBB0D87F77DB}"/>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3265764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6DE7936-9E84-4FB9-8B35-869B4F9565D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F2AFBDA-6A31-4274-A5B2-5D076425228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C05CBCD-B9C9-4F53-AB7A-DF452879BB8C}"/>
              </a:ext>
            </a:extLst>
          </p:cNvPr>
          <p:cNvSpPr>
            <a:spLocks noGrp="1"/>
          </p:cNvSpPr>
          <p:nvPr>
            <p:ph type="dt" sz="half" idx="10"/>
          </p:nvPr>
        </p:nvSpPr>
        <p:spPr/>
        <p:txBody>
          <a:bodyPr/>
          <a:lstStyle/>
          <a:p>
            <a:fld id="{2085301B-04C9-42B2-B5D2-92C7F7C9F059}" type="datetime1">
              <a:rPr lang="el-GR" smtClean="0"/>
              <a:t>9/2/2025</a:t>
            </a:fld>
            <a:endParaRPr lang="el-GR"/>
          </a:p>
        </p:txBody>
      </p:sp>
      <p:sp>
        <p:nvSpPr>
          <p:cNvPr id="5" name="Θέση υποσέλιδου 4">
            <a:extLst>
              <a:ext uri="{FF2B5EF4-FFF2-40B4-BE49-F238E27FC236}">
                <a16:creationId xmlns:a16="http://schemas.microsoft.com/office/drawing/2014/main" id="{C165E2BA-B676-4E7B-9FF1-16CE86D6F56C}"/>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41ECCD43-C895-403F-80F7-9BFCCDD636A3}"/>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51656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905111-552B-4399-B7B5-A30186DC4C3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1C2950D-C15F-4783-AE34-F01CF69AB0B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B55142C-BCA3-4AE2-8740-9FD1F34DBEF2}"/>
              </a:ext>
            </a:extLst>
          </p:cNvPr>
          <p:cNvSpPr>
            <a:spLocks noGrp="1"/>
          </p:cNvSpPr>
          <p:nvPr>
            <p:ph type="dt" sz="half" idx="10"/>
          </p:nvPr>
        </p:nvSpPr>
        <p:spPr/>
        <p:txBody>
          <a:bodyPr/>
          <a:lstStyle/>
          <a:p>
            <a:fld id="{15303E4B-77DA-43B6-AA0A-3A47266315D6}" type="datetime1">
              <a:rPr lang="el-GR" smtClean="0"/>
              <a:t>9/2/2025</a:t>
            </a:fld>
            <a:endParaRPr lang="el-GR"/>
          </a:p>
        </p:txBody>
      </p:sp>
      <p:sp>
        <p:nvSpPr>
          <p:cNvPr id="5" name="Θέση υποσέλιδου 4">
            <a:extLst>
              <a:ext uri="{FF2B5EF4-FFF2-40B4-BE49-F238E27FC236}">
                <a16:creationId xmlns:a16="http://schemas.microsoft.com/office/drawing/2014/main" id="{F0080F97-F4C9-4CB5-907A-EE3A811F2162}"/>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21DC0F82-8A6D-407C-A8D2-98B1F9605247}"/>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344681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F9C31F-4596-4384-8F90-700EA7B4073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CB8ACD6-4C8C-4B8B-BC8A-3A249EF45B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471F4E9-61EE-4419-8618-D07CC19A12A4}"/>
              </a:ext>
            </a:extLst>
          </p:cNvPr>
          <p:cNvSpPr>
            <a:spLocks noGrp="1"/>
          </p:cNvSpPr>
          <p:nvPr>
            <p:ph type="dt" sz="half" idx="10"/>
          </p:nvPr>
        </p:nvSpPr>
        <p:spPr/>
        <p:txBody>
          <a:bodyPr/>
          <a:lstStyle/>
          <a:p>
            <a:fld id="{8929377B-EEA3-4D81-A979-38E52D22F16C}" type="datetime1">
              <a:rPr lang="el-GR" smtClean="0"/>
              <a:t>9/2/2025</a:t>
            </a:fld>
            <a:endParaRPr lang="el-GR"/>
          </a:p>
        </p:txBody>
      </p:sp>
      <p:sp>
        <p:nvSpPr>
          <p:cNvPr id="5" name="Θέση υποσέλιδου 4">
            <a:extLst>
              <a:ext uri="{FF2B5EF4-FFF2-40B4-BE49-F238E27FC236}">
                <a16:creationId xmlns:a16="http://schemas.microsoft.com/office/drawing/2014/main" id="{9BD9B3A8-DBB9-452B-A7F7-8952DB2B22E9}"/>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EAC4DD68-B461-4D5B-85B3-A840B2A82C82}"/>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92373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7CDB82-4BBA-42A8-AD90-099A04604A5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2A2E554-9CBB-47DD-8F4B-42B37CFEBF7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9FB536A-3704-4C66-A26E-8815FFD497C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8A7FD69-24E4-431D-B19F-7D3FC3BF805F}"/>
              </a:ext>
            </a:extLst>
          </p:cNvPr>
          <p:cNvSpPr>
            <a:spLocks noGrp="1"/>
          </p:cNvSpPr>
          <p:nvPr>
            <p:ph type="dt" sz="half" idx="10"/>
          </p:nvPr>
        </p:nvSpPr>
        <p:spPr/>
        <p:txBody>
          <a:bodyPr/>
          <a:lstStyle/>
          <a:p>
            <a:fld id="{A0A9ECAF-EBC9-4720-A459-6B72C1A802ED}" type="datetime1">
              <a:rPr lang="el-GR" smtClean="0"/>
              <a:t>9/2/2025</a:t>
            </a:fld>
            <a:endParaRPr lang="el-GR"/>
          </a:p>
        </p:txBody>
      </p:sp>
      <p:sp>
        <p:nvSpPr>
          <p:cNvPr id="6" name="Θέση υποσέλιδου 5">
            <a:extLst>
              <a:ext uri="{FF2B5EF4-FFF2-40B4-BE49-F238E27FC236}">
                <a16:creationId xmlns:a16="http://schemas.microsoft.com/office/drawing/2014/main" id="{505C30C9-3839-46EB-BE27-4C2AD366C977}"/>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7" name="Θέση αριθμού διαφάνειας 6">
            <a:extLst>
              <a:ext uri="{FF2B5EF4-FFF2-40B4-BE49-F238E27FC236}">
                <a16:creationId xmlns:a16="http://schemas.microsoft.com/office/drawing/2014/main" id="{B54BF2CA-1F35-449D-BEC0-D5F8F950EE96}"/>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372245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BB76E9-9C5A-4E04-BE12-536B2F17D49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39D2408-EEEB-493E-9D3D-55179B965A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5BD490E-94DE-46DE-AF4B-032972C8152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CAE220B-51A0-4407-97A3-94B9B1760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C1BB804-6DC8-4845-B62F-0BF1F0B08B4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A07DD1F-5742-4AD8-92BE-8FB5834DBC3A}"/>
              </a:ext>
            </a:extLst>
          </p:cNvPr>
          <p:cNvSpPr>
            <a:spLocks noGrp="1"/>
          </p:cNvSpPr>
          <p:nvPr>
            <p:ph type="dt" sz="half" idx="10"/>
          </p:nvPr>
        </p:nvSpPr>
        <p:spPr/>
        <p:txBody>
          <a:bodyPr/>
          <a:lstStyle/>
          <a:p>
            <a:fld id="{9DD9B78B-0EC5-4936-AE64-D83623CFB355}" type="datetime1">
              <a:rPr lang="el-GR" smtClean="0"/>
              <a:t>9/2/2025</a:t>
            </a:fld>
            <a:endParaRPr lang="el-GR"/>
          </a:p>
        </p:txBody>
      </p:sp>
      <p:sp>
        <p:nvSpPr>
          <p:cNvPr id="8" name="Θέση υποσέλιδου 7">
            <a:extLst>
              <a:ext uri="{FF2B5EF4-FFF2-40B4-BE49-F238E27FC236}">
                <a16:creationId xmlns:a16="http://schemas.microsoft.com/office/drawing/2014/main" id="{6C3A1C28-30E2-4029-AB5D-77D11D4F9053}"/>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9" name="Θέση αριθμού διαφάνειας 8">
            <a:extLst>
              <a:ext uri="{FF2B5EF4-FFF2-40B4-BE49-F238E27FC236}">
                <a16:creationId xmlns:a16="http://schemas.microsoft.com/office/drawing/2014/main" id="{8B6F60A8-6109-431D-AB0F-B60050910920}"/>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184702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3EBD3E-6431-4C17-ABC2-11D5A9DCC98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4F0A881-4A96-48B2-B8FB-4C0996B7E58B}"/>
              </a:ext>
            </a:extLst>
          </p:cNvPr>
          <p:cNvSpPr>
            <a:spLocks noGrp="1"/>
          </p:cNvSpPr>
          <p:nvPr>
            <p:ph type="dt" sz="half" idx="10"/>
          </p:nvPr>
        </p:nvSpPr>
        <p:spPr/>
        <p:txBody>
          <a:bodyPr/>
          <a:lstStyle/>
          <a:p>
            <a:fld id="{71AF2DFE-CFFC-4297-B482-871DF305599A}" type="datetime1">
              <a:rPr lang="el-GR" smtClean="0"/>
              <a:t>9/2/2025</a:t>
            </a:fld>
            <a:endParaRPr lang="el-GR"/>
          </a:p>
        </p:txBody>
      </p:sp>
      <p:sp>
        <p:nvSpPr>
          <p:cNvPr id="4" name="Θέση υποσέλιδου 3">
            <a:extLst>
              <a:ext uri="{FF2B5EF4-FFF2-40B4-BE49-F238E27FC236}">
                <a16:creationId xmlns:a16="http://schemas.microsoft.com/office/drawing/2014/main" id="{341656A3-923D-49D8-BB18-A77155BE9D62}"/>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5" name="Θέση αριθμού διαφάνειας 4">
            <a:extLst>
              <a:ext uri="{FF2B5EF4-FFF2-40B4-BE49-F238E27FC236}">
                <a16:creationId xmlns:a16="http://schemas.microsoft.com/office/drawing/2014/main" id="{DBFB0D51-BCEC-4EA9-B016-A233515E0696}"/>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2726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73C8209-243C-4D16-8743-E7030B323A44}"/>
              </a:ext>
            </a:extLst>
          </p:cNvPr>
          <p:cNvSpPr>
            <a:spLocks noGrp="1"/>
          </p:cNvSpPr>
          <p:nvPr>
            <p:ph type="dt" sz="half" idx="10"/>
          </p:nvPr>
        </p:nvSpPr>
        <p:spPr/>
        <p:txBody>
          <a:bodyPr/>
          <a:lstStyle/>
          <a:p>
            <a:fld id="{9ED14838-95BD-4449-8C1D-09D35CD16975}" type="datetime1">
              <a:rPr lang="el-GR" smtClean="0"/>
              <a:t>9/2/2025</a:t>
            </a:fld>
            <a:endParaRPr lang="el-GR"/>
          </a:p>
        </p:txBody>
      </p:sp>
      <p:sp>
        <p:nvSpPr>
          <p:cNvPr id="3" name="Θέση υποσέλιδου 2">
            <a:extLst>
              <a:ext uri="{FF2B5EF4-FFF2-40B4-BE49-F238E27FC236}">
                <a16:creationId xmlns:a16="http://schemas.microsoft.com/office/drawing/2014/main" id="{22A551DF-9A54-4345-B8FB-5376093729C0}"/>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4" name="Θέση αριθμού διαφάνειας 3">
            <a:extLst>
              <a:ext uri="{FF2B5EF4-FFF2-40B4-BE49-F238E27FC236}">
                <a16:creationId xmlns:a16="http://schemas.microsoft.com/office/drawing/2014/main" id="{777CBCB4-3E3D-4C86-B77C-07B554F0666E}"/>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978743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2B7173-DCE0-4055-9B7E-0613FCBE52A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226179C-E07D-4AC6-8E85-18AC32D3D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CAE3C4B9-E343-43AE-B23F-89F05AE11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4989487-8C94-4037-B144-BE2113EE9F33}"/>
              </a:ext>
            </a:extLst>
          </p:cNvPr>
          <p:cNvSpPr>
            <a:spLocks noGrp="1"/>
          </p:cNvSpPr>
          <p:nvPr>
            <p:ph type="dt" sz="half" idx="10"/>
          </p:nvPr>
        </p:nvSpPr>
        <p:spPr/>
        <p:txBody>
          <a:bodyPr/>
          <a:lstStyle/>
          <a:p>
            <a:fld id="{5C27E1FB-D0C2-442C-9DE8-34E7050E75D3}" type="datetime1">
              <a:rPr lang="el-GR" smtClean="0"/>
              <a:t>9/2/2025</a:t>
            </a:fld>
            <a:endParaRPr lang="el-GR"/>
          </a:p>
        </p:txBody>
      </p:sp>
      <p:sp>
        <p:nvSpPr>
          <p:cNvPr id="6" name="Θέση υποσέλιδου 5">
            <a:extLst>
              <a:ext uri="{FF2B5EF4-FFF2-40B4-BE49-F238E27FC236}">
                <a16:creationId xmlns:a16="http://schemas.microsoft.com/office/drawing/2014/main" id="{049485D3-3562-4A49-BA59-450F09E68A27}"/>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7" name="Θέση αριθμού διαφάνειας 6">
            <a:extLst>
              <a:ext uri="{FF2B5EF4-FFF2-40B4-BE49-F238E27FC236}">
                <a16:creationId xmlns:a16="http://schemas.microsoft.com/office/drawing/2014/main" id="{98840034-570A-4242-8CDB-72A5427A10C3}"/>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1788388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3B8085-E4B5-4296-9BEA-795CA4E1BA0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CFA9D6F-631D-4A1E-88AC-9A4831CD5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8BC96B96-1641-41C1-9A77-503D89B3F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B85292F-E9A0-4B91-A382-9F1245A5749D}"/>
              </a:ext>
            </a:extLst>
          </p:cNvPr>
          <p:cNvSpPr>
            <a:spLocks noGrp="1"/>
          </p:cNvSpPr>
          <p:nvPr>
            <p:ph type="dt" sz="half" idx="10"/>
          </p:nvPr>
        </p:nvSpPr>
        <p:spPr/>
        <p:txBody>
          <a:bodyPr/>
          <a:lstStyle/>
          <a:p>
            <a:fld id="{70ADB7DD-5377-4E6B-8A5D-44E0D06488E4}" type="datetime1">
              <a:rPr lang="el-GR" smtClean="0"/>
              <a:t>9/2/2025</a:t>
            </a:fld>
            <a:endParaRPr lang="el-GR"/>
          </a:p>
        </p:txBody>
      </p:sp>
      <p:sp>
        <p:nvSpPr>
          <p:cNvPr id="6" name="Θέση υποσέλιδου 5">
            <a:extLst>
              <a:ext uri="{FF2B5EF4-FFF2-40B4-BE49-F238E27FC236}">
                <a16:creationId xmlns:a16="http://schemas.microsoft.com/office/drawing/2014/main" id="{8E0C6976-0FF1-4E26-8CC9-440E1A363BD7}"/>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7" name="Θέση αριθμού διαφάνειας 6">
            <a:extLst>
              <a:ext uri="{FF2B5EF4-FFF2-40B4-BE49-F238E27FC236}">
                <a16:creationId xmlns:a16="http://schemas.microsoft.com/office/drawing/2014/main" id="{DFF80707-2478-4754-9C5D-2AFA05090F3D}"/>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3039771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3000" b="-43000"/>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13A3C85-9D4E-4B37-96FB-71DD9D511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8231ACB-833F-4498-A285-F125549D5A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0622440-47B4-4CFE-AA76-A7E331FCE1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3C43F-C5DF-49CA-A2D4-6FEB1F7D054B}" type="datetime1">
              <a:rPr lang="el-GR" smtClean="0"/>
              <a:t>9/2/2025</a:t>
            </a:fld>
            <a:endParaRPr lang="el-GR"/>
          </a:p>
        </p:txBody>
      </p:sp>
      <p:sp>
        <p:nvSpPr>
          <p:cNvPr id="5" name="Θέση υποσέλιδου 4">
            <a:extLst>
              <a:ext uri="{FF2B5EF4-FFF2-40B4-BE49-F238E27FC236}">
                <a16:creationId xmlns:a16="http://schemas.microsoft.com/office/drawing/2014/main" id="{94AEB8BF-BD06-4E78-B474-5A079B0EFF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7637FD89-2262-4C46-BD09-60BFB09B94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14AA5-5A5F-4150-B4C9-756F2A09AACD}" type="slidenum">
              <a:rPr lang="el-GR" smtClean="0"/>
              <a:t>‹#›</a:t>
            </a:fld>
            <a:endParaRPr lang="el-GR"/>
          </a:p>
        </p:txBody>
      </p:sp>
    </p:spTree>
    <p:extLst>
      <p:ext uri="{BB962C8B-B14F-4D97-AF65-F5344CB8AC3E}">
        <p14:creationId xmlns:p14="http://schemas.microsoft.com/office/powerpoint/2010/main" val="3171989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hotodentro.edu.gr/lor/r/8521/7430?locale=el" TargetMode="External"/><Relationship Id="rId2" Type="http://schemas.openxmlformats.org/officeDocument/2006/relationships/hyperlink" Target="https://photodentro.edu.gr/lor/r/8521/3714?locale=el" TargetMode="External"/><Relationship Id="rId1" Type="http://schemas.openxmlformats.org/officeDocument/2006/relationships/slideLayout" Target="../slideLayouts/slideLayout2.xml"/><Relationship Id="rId4" Type="http://schemas.openxmlformats.org/officeDocument/2006/relationships/hyperlink" Target="https://photodentro.edu.gr/lor/r/8521/37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0550C-9EB7-3646-41D3-B2ECFC28F71D}"/>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BCD363B-B77E-53AC-9D1C-C3020BDB46AE}"/>
              </a:ext>
            </a:extLst>
          </p:cNvPr>
          <p:cNvSpPr>
            <a:spLocks noGrp="1"/>
          </p:cNvSpPr>
          <p:nvPr>
            <p:ph idx="1"/>
          </p:nvPr>
        </p:nvSpPr>
        <p:spPr>
          <a:xfrm>
            <a:off x="32085" y="-12368"/>
            <a:ext cx="12159915" cy="6721476"/>
          </a:xfrm>
        </p:spPr>
        <p:txBody>
          <a:bodyPr>
            <a:noAutofit/>
          </a:bodyPr>
          <a:lstStyle/>
          <a:p>
            <a:pPr marL="0" indent="0" algn="ctr" defTabSz="36000">
              <a:buNone/>
              <a:tabLst>
                <a:tab pos="36000" algn="l"/>
              </a:tabLst>
            </a:pPr>
            <a:r>
              <a:rPr lang="el-GR" sz="2200" b="1" dirty="0"/>
              <a:t>2</a:t>
            </a:r>
            <a:r>
              <a:rPr lang="en-US" sz="2200" b="1" dirty="0"/>
              <a:t>.</a:t>
            </a:r>
            <a:r>
              <a:rPr lang="el-GR" sz="2200" b="1" dirty="0"/>
              <a:t>2</a:t>
            </a:r>
            <a:r>
              <a:rPr lang="en-US" sz="2200" b="1" dirty="0"/>
              <a:t> </a:t>
            </a:r>
            <a:r>
              <a:rPr lang="el-GR" sz="2200" b="1" dirty="0">
                <a:effectLst/>
                <a:ea typeface="Times New Roman" panose="02020603050405020304" pitchFamily="18" charset="0"/>
              </a:rPr>
              <a:t>Οργάνωση</a:t>
            </a:r>
            <a:r>
              <a:rPr lang="el-GR" sz="2200" b="1" spc="255" dirty="0">
                <a:ea typeface="Times New Roman" panose="02020603050405020304" pitchFamily="18" charset="0"/>
              </a:rPr>
              <a:t> </a:t>
            </a:r>
            <a:r>
              <a:rPr lang="el-GR" sz="2200" b="1" dirty="0">
                <a:effectLst/>
                <a:ea typeface="Times New Roman" panose="02020603050405020304" pitchFamily="18" charset="0"/>
              </a:rPr>
              <a:t>και</a:t>
            </a:r>
            <a:r>
              <a:rPr lang="el-GR" sz="2200" b="1" spc="-50" dirty="0">
                <a:effectLst/>
                <a:ea typeface="Times New Roman" panose="02020603050405020304" pitchFamily="18" charset="0"/>
              </a:rPr>
              <a:t> </a:t>
            </a:r>
            <a:r>
              <a:rPr lang="el-GR" sz="2200" b="1" dirty="0">
                <a:effectLst/>
                <a:ea typeface="Times New Roman" panose="02020603050405020304" pitchFamily="18" charset="0"/>
              </a:rPr>
              <a:t>λειτουργίες</a:t>
            </a:r>
            <a:r>
              <a:rPr lang="el-GR" sz="2200" b="1" spc="-70" dirty="0">
                <a:effectLst/>
                <a:ea typeface="Times New Roman" panose="02020603050405020304" pitchFamily="18" charset="0"/>
              </a:rPr>
              <a:t> </a:t>
            </a:r>
            <a:r>
              <a:rPr lang="el-GR" sz="2200" b="1" dirty="0">
                <a:effectLst/>
                <a:ea typeface="Times New Roman" panose="02020603050405020304" pitchFamily="18" charset="0"/>
              </a:rPr>
              <a:t>του</a:t>
            </a:r>
            <a:r>
              <a:rPr lang="el-GR" sz="2200" b="1" spc="95" dirty="0">
                <a:effectLst/>
                <a:ea typeface="Times New Roman" panose="02020603050405020304" pitchFamily="18" charset="0"/>
              </a:rPr>
              <a:t> </a:t>
            </a:r>
            <a:r>
              <a:rPr lang="el-GR" sz="2200" b="1" dirty="0">
                <a:effectLst/>
                <a:ea typeface="Times New Roman" panose="02020603050405020304" pitchFamily="18" charset="0"/>
              </a:rPr>
              <a:t>οικοσυστήματος</a:t>
            </a:r>
            <a:r>
              <a:rPr lang="el-GR" sz="2200" b="1" spc="-70" dirty="0">
                <a:effectLst/>
                <a:ea typeface="Times New Roman" panose="02020603050405020304" pitchFamily="18" charset="0"/>
              </a:rPr>
              <a:t> </a:t>
            </a:r>
            <a:r>
              <a:rPr lang="el-GR" sz="2200" b="1" dirty="0">
                <a:effectLst/>
                <a:ea typeface="Times New Roman" panose="02020603050405020304" pitchFamily="18" charset="0"/>
              </a:rPr>
              <a:t>–</a:t>
            </a:r>
            <a:r>
              <a:rPr lang="el-GR" sz="2200" b="1" spc="180" dirty="0">
                <a:effectLst/>
                <a:ea typeface="Times New Roman" panose="02020603050405020304" pitchFamily="18" charset="0"/>
              </a:rPr>
              <a:t> </a:t>
            </a:r>
            <a:r>
              <a:rPr lang="el-GR" sz="2200" b="1" dirty="0">
                <a:effectLst/>
                <a:ea typeface="Times New Roman" panose="02020603050405020304" pitchFamily="18" charset="0"/>
              </a:rPr>
              <a:t>Ο</a:t>
            </a:r>
            <a:r>
              <a:rPr lang="el-GR" sz="2200" b="1" spc="-110" dirty="0">
                <a:effectLst/>
                <a:ea typeface="Times New Roman" panose="02020603050405020304" pitchFamily="18" charset="0"/>
              </a:rPr>
              <a:t> </a:t>
            </a:r>
            <a:r>
              <a:rPr lang="el-GR" sz="2200" b="1" dirty="0">
                <a:effectLst/>
                <a:ea typeface="Times New Roman" panose="02020603050405020304" pitchFamily="18" charset="0"/>
              </a:rPr>
              <a:t>ρόλος</a:t>
            </a:r>
            <a:r>
              <a:rPr lang="el-GR" sz="2200" b="1" spc="-85" dirty="0">
                <a:effectLst/>
                <a:ea typeface="Times New Roman" panose="02020603050405020304" pitchFamily="18" charset="0"/>
              </a:rPr>
              <a:t> </a:t>
            </a:r>
            <a:r>
              <a:rPr lang="el-GR" sz="2200" b="1" dirty="0">
                <a:effectLst/>
                <a:ea typeface="Times New Roman" panose="02020603050405020304" pitchFamily="18" charset="0"/>
              </a:rPr>
              <a:t>της</a:t>
            </a:r>
            <a:r>
              <a:rPr lang="el-GR" sz="2200" b="1" spc="30" dirty="0">
                <a:effectLst/>
                <a:ea typeface="Times New Roman" panose="02020603050405020304" pitchFamily="18" charset="0"/>
              </a:rPr>
              <a:t> </a:t>
            </a:r>
            <a:r>
              <a:rPr lang="el-GR" sz="2200" b="1" dirty="0">
                <a:effectLst/>
                <a:ea typeface="Times New Roman" panose="02020603050405020304" pitchFamily="18" charset="0"/>
              </a:rPr>
              <a:t>ενέργειας</a:t>
            </a:r>
            <a:endParaRPr lang="el-GR" sz="2200" b="1" dirty="0"/>
          </a:p>
          <a:p>
            <a:pPr marL="0" indent="0" algn="ctr" defTabSz="36000">
              <a:buNone/>
              <a:tabLst>
                <a:tab pos="36000" algn="l"/>
              </a:tabLst>
            </a:pPr>
            <a:endParaRPr lang="el-GR" sz="2200" b="1" dirty="0"/>
          </a:p>
        </p:txBody>
      </p:sp>
      <p:sp>
        <p:nvSpPr>
          <p:cNvPr id="4" name="Θέση υποσέλιδου 3">
            <a:extLst>
              <a:ext uri="{FF2B5EF4-FFF2-40B4-BE49-F238E27FC236}">
                <a16:creationId xmlns:a16="http://schemas.microsoft.com/office/drawing/2014/main" id="{7F12BE2A-2E9E-CF96-6DD2-6CE025921A3B}"/>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6B1A5883-9F9C-2312-B7DE-336C463F01E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Θέση αριθμού διαφάνειας 4">
            <a:extLst>
              <a:ext uri="{FF2B5EF4-FFF2-40B4-BE49-F238E27FC236}">
                <a16:creationId xmlns:a16="http://schemas.microsoft.com/office/drawing/2014/main" id="{D4EE22FB-E3B7-BC3C-175D-CD36E33754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14AA5-5A5F-4150-B4C9-756F2A09AACD}"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Έκρηξη: 8 ακτίνες 1">
            <a:extLst>
              <a:ext uri="{FF2B5EF4-FFF2-40B4-BE49-F238E27FC236}">
                <a16:creationId xmlns:a16="http://schemas.microsoft.com/office/drawing/2014/main" id="{72E7D318-CE90-C83B-3C18-01A68058126F}"/>
              </a:ext>
            </a:extLst>
          </p:cNvPr>
          <p:cNvSpPr/>
          <p:nvPr/>
        </p:nvSpPr>
        <p:spPr>
          <a:xfrm>
            <a:off x="5950039" y="1661376"/>
            <a:ext cx="2099257" cy="1725767"/>
          </a:xfrm>
          <a:prstGeom prst="irregularSeal1">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υδατάνθρακες</a:t>
            </a:r>
          </a:p>
        </p:txBody>
      </p:sp>
      <p:sp>
        <p:nvSpPr>
          <p:cNvPr id="6" name="Έκρηξη: 8 ακτίνες 5">
            <a:extLst>
              <a:ext uri="{FF2B5EF4-FFF2-40B4-BE49-F238E27FC236}">
                <a16:creationId xmlns:a16="http://schemas.microsoft.com/office/drawing/2014/main" id="{7C60242E-8B27-D25B-5F0B-BAB98EB9CE0D}"/>
              </a:ext>
            </a:extLst>
          </p:cNvPr>
          <p:cNvSpPr/>
          <p:nvPr/>
        </p:nvSpPr>
        <p:spPr>
          <a:xfrm>
            <a:off x="5771875" y="3232205"/>
            <a:ext cx="2099257" cy="1725767"/>
          </a:xfrm>
          <a:prstGeom prst="irregularSeal1">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Λιπαρά</a:t>
            </a:r>
          </a:p>
        </p:txBody>
      </p:sp>
      <p:sp>
        <p:nvSpPr>
          <p:cNvPr id="8" name="Έκρηξη: 8 ακτίνες 7">
            <a:extLst>
              <a:ext uri="{FF2B5EF4-FFF2-40B4-BE49-F238E27FC236}">
                <a16:creationId xmlns:a16="http://schemas.microsoft.com/office/drawing/2014/main" id="{8C62369C-3934-350E-356B-EF736138B948}"/>
              </a:ext>
            </a:extLst>
          </p:cNvPr>
          <p:cNvSpPr/>
          <p:nvPr/>
        </p:nvSpPr>
        <p:spPr>
          <a:xfrm>
            <a:off x="5133820" y="258021"/>
            <a:ext cx="2099257" cy="1725767"/>
          </a:xfrm>
          <a:prstGeom prst="irregularSeal1">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πρωτεΐνες</a:t>
            </a:r>
          </a:p>
        </p:txBody>
      </p:sp>
      <p:sp>
        <p:nvSpPr>
          <p:cNvPr id="9" name="Έκρηξη: 8 ακτίνες 8">
            <a:extLst>
              <a:ext uri="{FF2B5EF4-FFF2-40B4-BE49-F238E27FC236}">
                <a16:creationId xmlns:a16="http://schemas.microsoft.com/office/drawing/2014/main" id="{11B4F767-F3EE-8E89-FE11-8D767B45ACF5}"/>
              </a:ext>
            </a:extLst>
          </p:cNvPr>
          <p:cNvSpPr/>
          <p:nvPr/>
        </p:nvSpPr>
        <p:spPr>
          <a:xfrm>
            <a:off x="5333470" y="4696595"/>
            <a:ext cx="2099257" cy="1725767"/>
          </a:xfrm>
          <a:prstGeom prst="irregularSeal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άλλα</a:t>
            </a:r>
          </a:p>
        </p:txBody>
      </p:sp>
      <p:sp>
        <p:nvSpPr>
          <p:cNvPr id="10" name="Δάκρυ 9">
            <a:extLst>
              <a:ext uri="{FF2B5EF4-FFF2-40B4-BE49-F238E27FC236}">
                <a16:creationId xmlns:a16="http://schemas.microsoft.com/office/drawing/2014/main" id="{9CFFEE7D-AD52-717A-1315-9F875D9A41B4}"/>
              </a:ext>
            </a:extLst>
          </p:cNvPr>
          <p:cNvSpPr/>
          <p:nvPr/>
        </p:nvSpPr>
        <p:spPr>
          <a:xfrm>
            <a:off x="360599" y="1809485"/>
            <a:ext cx="3747752" cy="3593203"/>
          </a:xfrm>
          <a:prstGeom prst="teardrop">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t>ΤΡΟΦΗ</a:t>
            </a:r>
            <a:endParaRPr lang="el-GR" b="1" dirty="0"/>
          </a:p>
        </p:txBody>
      </p:sp>
      <p:sp>
        <p:nvSpPr>
          <p:cNvPr id="12" name="Βέλος: Δεξιό 11">
            <a:extLst>
              <a:ext uri="{FF2B5EF4-FFF2-40B4-BE49-F238E27FC236}">
                <a16:creationId xmlns:a16="http://schemas.microsoft.com/office/drawing/2014/main" id="{12BFE0A5-ADE8-6707-589F-98CE01D35904}"/>
              </a:ext>
            </a:extLst>
          </p:cNvPr>
          <p:cNvSpPr/>
          <p:nvPr/>
        </p:nvSpPr>
        <p:spPr>
          <a:xfrm rot="19620976">
            <a:off x="4158621" y="1664385"/>
            <a:ext cx="1034599" cy="476492"/>
          </a:xfrm>
          <a:prstGeom prst="rightArrow">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Βέλος: Δεξιό 12">
            <a:extLst>
              <a:ext uri="{FF2B5EF4-FFF2-40B4-BE49-F238E27FC236}">
                <a16:creationId xmlns:a16="http://schemas.microsoft.com/office/drawing/2014/main" id="{946AC7F0-E390-8B46-40F6-730C902576AB}"/>
              </a:ext>
            </a:extLst>
          </p:cNvPr>
          <p:cNvSpPr/>
          <p:nvPr/>
        </p:nvSpPr>
        <p:spPr>
          <a:xfrm rot="20773846">
            <a:off x="4379947" y="2512493"/>
            <a:ext cx="1034599" cy="476492"/>
          </a:xfrm>
          <a:prstGeom prst="rightArrow">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Βέλος: Δεξιό 13">
            <a:extLst>
              <a:ext uri="{FF2B5EF4-FFF2-40B4-BE49-F238E27FC236}">
                <a16:creationId xmlns:a16="http://schemas.microsoft.com/office/drawing/2014/main" id="{2AA55EB1-45AB-CCC0-19BE-B1B77AE511B2}"/>
              </a:ext>
            </a:extLst>
          </p:cNvPr>
          <p:cNvSpPr/>
          <p:nvPr/>
        </p:nvSpPr>
        <p:spPr>
          <a:xfrm rot="593938">
            <a:off x="4386376" y="3539616"/>
            <a:ext cx="1034599" cy="476492"/>
          </a:xfrm>
          <a:prstGeom prst="rightArrow">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Βέλος: Δεξιό 14">
            <a:extLst>
              <a:ext uri="{FF2B5EF4-FFF2-40B4-BE49-F238E27FC236}">
                <a16:creationId xmlns:a16="http://schemas.microsoft.com/office/drawing/2014/main" id="{B8F798F4-D909-5D2E-EB17-238D046DD20B}"/>
              </a:ext>
            </a:extLst>
          </p:cNvPr>
          <p:cNvSpPr/>
          <p:nvPr/>
        </p:nvSpPr>
        <p:spPr>
          <a:xfrm rot="1105825">
            <a:off x="4188906" y="4399869"/>
            <a:ext cx="1034599" cy="476492"/>
          </a:xfrm>
          <a:prstGeom prst="rightArrow">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Επεξήγηση: Δεξιό βέλος 15">
            <a:extLst>
              <a:ext uri="{FF2B5EF4-FFF2-40B4-BE49-F238E27FC236}">
                <a16:creationId xmlns:a16="http://schemas.microsoft.com/office/drawing/2014/main" id="{4C8EC15F-4AF3-CD38-F6D4-055AEAC5D73E}"/>
              </a:ext>
            </a:extLst>
          </p:cNvPr>
          <p:cNvSpPr/>
          <p:nvPr/>
        </p:nvSpPr>
        <p:spPr>
          <a:xfrm>
            <a:off x="8049296" y="489397"/>
            <a:ext cx="1025469" cy="5718210"/>
          </a:xfrm>
          <a:prstGeom prst="rightArrowCallout">
            <a:avLst>
              <a:gd name="adj1" fmla="val 35444"/>
              <a:gd name="adj2" fmla="val 50816"/>
              <a:gd name="adj3" fmla="val 62723"/>
              <a:gd name="adj4" fmla="val 64977"/>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Έκρηξη: 8 ακτίνες 16">
            <a:extLst>
              <a:ext uri="{FF2B5EF4-FFF2-40B4-BE49-F238E27FC236}">
                <a16:creationId xmlns:a16="http://schemas.microsoft.com/office/drawing/2014/main" id="{61A8B9D4-F1B5-A77A-1058-67236CDD89E6}"/>
              </a:ext>
            </a:extLst>
          </p:cNvPr>
          <p:cNvSpPr/>
          <p:nvPr/>
        </p:nvSpPr>
        <p:spPr>
          <a:xfrm>
            <a:off x="9534656" y="2315292"/>
            <a:ext cx="2099257" cy="1725767"/>
          </a:xfrm>
          <a:prstGeom prst="irregularSeal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ΕΝΕΡΓΕΙΑ</a:t>
            </a:r>
          </a:p>
        </p:txBody>
      </p:sp>
    </p:spTree>
    <p:extLst>
      <p:ext uri="{BB962C8B-B14F-4D97-AF65-F5344CB8AC3E}">
        <p14:creationId xmlns:p14="http://schemas.microsoft.com/office/powerpoint/2010/main" val="3460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P spid="12" grpId="0" animBg="1"/>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0FC0B-E1D5-BB08-9416-CCB5FF4C29E4}"/>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F11AD71-9D55-E754-D5D9-F82BF4B2AE59}"/>
              </a:ext>
            </a:extLst>
          </p:cNvPr>
          <p:cNvSpPr>
            <a:spLocks noGrp="1"/>
          </p:cNvSpPr>
          <p:nvPr>
            <p:ph idx="1"/>
          </p:nvPr>
        </p:nvSpPr>
        <p:spPr>
          <a:xfrm>
            <a:off x="32085" y="-12368"/>
            <a:ext cx="12159915" cy="6721476"/>
          </a:xfrm>
        </p:spPr>
        <p:txBody>
          <a:bodyPr>
            <a:noAutofit/>
          </a:bodyPr>
          <a:lstStyle/>
          <a:p>
            <a:pPr marL="0" indent="0" algn="ctr" defTabSz="36000">
              <a:buNone/>
              <a:tabLst>
                <a:tab pos="36000" algn="l"/>
              </a:tabLst>
            </a:pPr>
            <a:r>
              <a:rPr lang="el-GR" sz="2200" b="1" dirty="0"/>
              <a:t>2</a:t>
            </a:r>
            <a:r>
              <a:rPr lang="en-US" sz="2200" b="1" dirty="0"/>
              <a:t>.</a:t>
            </a:r>
            <a:r>
              <a:rPr lang="el-GR" sz="2200" b="1" dirty="0"/>
              <a:t>2</a:t>
            </a:r>
            <a:r>
              <a:rPr lang="en-US" sz="2200" b="1" dirty="0"/>
              <a:t> </a:t>
            </a:r>
            <a:r>
              <a:rPr lang="el-GR" sz="2200" b="1" dirty="0">
                <a:effectLst/>
                <a:ea typeface="Times New Roman" panose="02020603050405020304" pitchFamily="18" charset="0"/>
              </a:rPr>
              <a:t>Οργάνωση</a:t>
            </a:r>
            <a:r>
              <a:rPr lang="el-GR" sz="2200" b="1" spc="255" dirty="0">
                <a:ea typeface="Times New Roman" panose="02020603050405020304" pitchFamily="18" charset="0"/>
              </a:rPr>
              <a:t> </a:t>
            </a:r>
            <a:r>
              <a:rPr lang="el-GR" sz="2200" b="1" dirty="0">
                <a:effectLst/>
                <a:ea typeface="Times New Roman" panose="02020603050405020304" pitchFamily="18" charset="0"/>
              </a:rPr>
              <a:t>και</a:t>
            </a:r>
            <a:r>
              <a:rPr lang="el-GR" sz="2200" b="1" spc="-50" dirty="0">
                <a:effectLst/>
                <a:ea typeface="Times New Roman" panose="02020603050405020304" pitchFamily="18" charset="0"/>
              </a:rPr>
              <a:t> </a:t>
            </a:r>
            <a:r>
              <a:rPr lang="el-GR" sz="2200" b="1" dirty="0">
                <a:effectLst/>
                <a:ea typeface="Times New Roman" panose="02020603050405020304" pitchFamily="18" charset="0"/>
              </a:rPr>
              <a:t>λειτουργίες</a:t>
            </a:r>
            <a:r>
              <a:rPr lang="el-GR" sz="2200" b="1" spc="-70" dirty="0">
                <a:effectLst/>
                <a:ea typeface="Times New Roman" panose="02020603050405020304" pitchFamily="18" charset="0"/>
              </a:rPr>
              <a:t> </a:t>
            </a:r>
            <a:r>
              <a:rPr lang="el-GR" sz="2200" b="1" dirty="0">
                <a:effectLst/>
                <a:ea typeface="Times New Roman" panose="02020603050405020304" pitchFamily="18" charset="0"/>
              </a:rPr>
              <a:t>του</a:t>
            </a:r>
            <a:r>
              <a:rPr lang="el-GR" sz="2200" b="1" spc="95" dirty="0">
                <a:effectLst/>
                <a:ea typeface="Times New Roman" panose="02020603050405020304" pitchFamily="18" charset="0"/>
              </a:rPr>
              <a:t> </a:t>
            </a:r>
            <a:r>
              <a:rPr lang="el-GR" sz="2200" b="1" dirty="0">
                <a:effectLst/>
                <a:ea typeface="Times New Roman" panose="02020603050405020304" pitchFamily="18" charset="0"/>
              </a:rPr>
              <a:t>οικοσυστήματος</a:t>
            </a:r>
            <a:r>
              <a:rPr lang="el-GR" sz="2200" b="1" spc="-70" dirty="0">
                <a:effectLst/>
                <a:ea typeface="Times New Roman" panose="02020603050405020304" pitchFamily="18" charset="0"/>
              </a:rPr>
              <a:t> </a:t>
            </a:r>
            <a:r>
              <a:rPr lang="el-GR" sz="2200" b="1" dirty="0">
                <a:effectLst/>
                <a:ea typeface="Times New Roman" panose="02020603050405020304" pitchFamily="18" charset="0"/>
              </a:rPr>
              <a:t>–</a:t>
            </a:r>
            <a:r>
              <a:rPr lang="el-GR" sz="2200" b="1" spc="180" dirty="0">
                <a:effectLst/>
                <a:ea typeface="Times New Roman" panose="02020603050405020304" pitchFamily="18" charset="0"/>
              </a:rPr>
              <a:t> </a:t>
            </a:r>
            <a:r>
              <a:rPr lang="el-GR" sz="2200" b="1" dirty="0">
                <a:effectLst/>
                <a:ea typeface="Times New Roman" panose="02020603050405020304" pitchFamily="18" charset="0"/>
              </a:rPr>
              <a:t>Ο</a:t>
            </a:r>
            <a:r>
              <a:rPr lang="el-GR" sz="2200" b="1" spc="-110" dirty="0">
                <a:effectLst/>
                <a:ea typeface="Times New Roman" panose="02020603050405020304" pitchFamily="18" charset="0"/>
              </a:rPr>
              <a:t> </a:t>
            </a:r>
            <a:r>
              <a:rPr lang="el-GR" sz="2200" b="1" dirty="0">
                <a:effectLst/>
                <a:ea typeface="Times New Roman" panose="02020603050405020304" pitchFamily="18" charset="0"/>
              </a:rPr>
              <a:t>ρόλος</a:t>
            </a:r>
            <a:r>
              <a:rPr lang="el-GR" sz="2200" b="1" spc="-85" dirty="0">
                <a:effectLst/>
                <a:ea typeface="Times New Roman" panose="02020603050405020304" pitchFamily="18" charset="0"/>
              </a:rPr>
              <a:t> </a:t>
            </a:r>
            <a:r>
              <a:rPr lang="el-GR" sz="2200" b="1" dirty="0">
                <a:effectLst/>
                <a:ea typeface="Times New Roman" panose="02020603050405020304" pitchFamily="18" charset="0"/>
              </a:rPr>
              <a:t>της</a:t>
            </a:r>
            <a:r>
              <a:rPr lang="el-GR" sz="2200" b="1" spc="30" dirty="0">
                <a:effectLst/>
                <a:ea typeface="Times New Roman" panose="02020603050405020304" pitchFamily="18" charset="0"/>
              </a:rPr>
              <a:t> </a:t>
            </a:r>
            <a:r>
              <a:rPr lang="el-GR" sz="2200" b="1" dirty="0">
                <a:effectLst/>
                <a:ea typeface="Times New Roman" panose="02020603050405020304" pitchFamily="18" charset="0"/>
              </a:rPr>
              <a:t>ενέργειας</a:t>
            </a:r>
            <a:endParaRPr lang="el-GR" sz="2200" b="1" dirty="0"/>
          </a:p>
          <a:p>
            <a:pPr marL="0" indent="0" algn="ctr" defTabSz="36000">
              <a:buNone/>
              <a:tabLst>
                <a:tab pos="36000" algn="l"/>
              </a:tabLst>
            </a:pPr>
            <a:r>
              <a:rPr lang="el-GR" sz="2200" b="1" dirty="0" err="1"/>
              <a:t>Αυτότροφοι</a:t>
            </a:r>
            <a:r>
              <a:rPr lang="el-GR" sz="2200" b="1" dirty="0"/>
              <a:t> οργανισμοί ή αλλιώς παραγωγοί:</a:t>
            </a:r>
          </a:p>
          <a:p>
            <a:pPr algn="ctr" defTabSz="36000">
              <a:tabLst>
                <a:tab pos="36000" algn="l"/>
              </a:tabLst>
            </a:pPr>
            <a:r>
              <a:rPr lang="el-GR" sz="2200" b="1" dirty="0">
                <a:solidFill>
                  <a:schemeClr val="accent1"/>
                </a:solidFill>
              </a:rPr>
              <a:t>Φυτά και φυτοπλαγκτόν</a:t>
            </a:r>
          </a:p>
          <a:p>
            <a:pPr algn="ctr" defTabSz="36000">
              <a:tabLst>
                <a:tab pos="36000" algn="l"/>
              </a:tabLst>
            </a:pPr>
            <a:r>
              <a:rPr lang="el-GR" sz="2200" b="1" dirty="0">
                <a:solidFill>
                  <a:srgbClr val="C00000"/>
                </a:solidFill>
              </a:rPr>
              <a:t>Παράγουν μόνοι τους την τροφή τους, συνθέτοντας οργανικές ενώσεις (όπως η γλυκόζη </a:t>
            </a:r>
            <a:r>
              <a:rPr lang="en-US" sz="2200" b="1" dirty="0">
                <a:solidFill>
                  <a:srgbClr val="C00000"/>
                </a:solidFill>
              </a:rPr>
              <a:t>C</a:t>
            </a:r>
            <a:r>
              <a:rPr lang="en-US" sz="2200" b="1" baseline="-25000" dirty="0">
                <a:solidFill>
                  <a:srgbClr val="C00000"/>
                </a:solidFill>
              </a:rPr>
              <a:t>6</a:t>
            </a:r>
            <a:r>
              <a:rPr lang="en-US" sz="2200" b="1" dirty="0">
                <a:solidFill>
                  <a:srgbClr val="C00000"/>
                </a:solidFill>
              </a:rPr>
              <a:t>H</a:t>
            </a:r>
            <a:r>
              <a:rPr lang="en-US" sz="2200" b="1" baseline="-25000" dirty="0">
                <a:solidFill>
                  <a:srgbClr val="C00000"/>
                </a:solidFill>
              </a:rPr>
              <a:t>12</a:t>
            </a:r>
            <a:r>
              <a:rPr lang="en-US" sz="2200" b="1" dirty="0">
                <a:solidFill>
                  <a:srgbClr val="C00000"/>
                </a:solidFill>
              </a:rPr>
              <a:t>O</a:t>
            </a:r>
            <a:r>
              <a:rPr lang="en-US" sz="2200" b="1" baseline="-25000" dirty="0">
                <a:solidFill>
                  <a:srgbClr val="C00000"/>
                </a:solidFill>
              </a:rPr>
              <a:t>6</a:t>
            </a:r>
            <a:r>
              <a:rPr lang="el-GR" sz="2200" b="1" dirty="0">
                <a:solidFill>
                  <a:srgbClr val="C00000"/>
                </a:solidFill>
              </a:rPr>
              <a:t>), από απλές ανόργανες ενώσεις (</a:t>
            </a:r>
            <a:r>
              <a:rPr lang="en-US" sz="2200" b="1" dirty="0">
                <a:solidFill>
                  <a:srgbClr val="C00000"/>
                </a:solidFill>
              </a:rPr>
              <a:t>CO</a:t>
            </a:r>
            <a:r>
              <a:rPr lang="en-US" sz="2200" b="1" baseline="-25000" dirty="0">
                <a:solidFill>
                  <a:srgbClr val="C00000"/>
                </a:solidFill>
              </a:rPr>
              <a:t>2</a:t>
            </a:r>
            <a:r>
              <a:rPr lang="en-US" sz="2200" b="1" dirty="0">
                <a:solidFill>
                  <a:srgbClr val="C00000"/>
                </a:solidFill>
              </a:rPr>
              <a:t> </a:t>
            </a:r>
            <a:r>
              <a:rPr lang="el-GR" sz="2200" b="1" dirty="0">
                <a:solidFill>
                  <a:srgbClr val="C00000"/>
                </a:solidFill>
              </a:rPr>
              <a:t>και Η</a:t>
            </a:r>
            <a:r>
              <a:rPr lang="el-GR" sz="2200" b="1" baseline="-25000" dirty="0">
                <a:solidFill>
                  <a:srgbClr val="C00000"/>
                </a:solidFill>
              </a:rPr>
              <a:t>2</a:t>
            </a:r>
            <a:r>
              <a:rPr lang="el-GR" sz="2200" b="1" dirty="0">
                <a:solidFill>
                  <a:srgbClr val="C00000"/>
                </a:solidFill>
              </a:rPr>
              <a:t>Ο). Φωτοσύνθεση.</a:t>
            </a:r>
          </a:p>
          <a:p>
            <a:pPr algn="ctr" defTabSz="36000">
              <a:tabLst>
                <a:tab pos="36000" algn="l"/>
              </a:tabLst>
            </a:pPr>
            <a:r>
              <a:rPr lang="el-GR" sz="2200" b="1" dirty="0">
                <a:solidFill>
                  <a:schemeClr val="accent1"/>
                </a:solidFill>
              </a:rPr>
              <a:t>Στη συνέχεια η διάσπαση ενός μέρους αυτών των οργανικών ενώσεων παράγει την απαιτούμενη ενέργεια.</a:t>
            </a:r>
          </a:p>
          <a:p>
            <a:pPr algn="ctr" defTabSz="36000">
              <a:tabLst>
                <a:tab pos="36000" algn="l"/>
              </a:tabLst>
            </a:pPr>
            <a:r>
              <a:rPr lang="el-GR" sz="2200" b="1" dirty="0">
                <a:solidFill>
                  <a:srgbClr val="C00000"/>
                </a:solidFill>
              </a:rPr>
              <a:t>Οι υπόλοιπες αποθηκεύονται για να χρησιμοποιηθούν αργότερα ή για να τραφούν άλλοι οργανισμοί, που δεν παράγουν την τροφή τους και λέγονται </a:t>
            </a:r>
            <a:r>
              <a:rPr lang="el-GR" sz="2200" b="1" dirty="0" err="1">
                <a:solidFill>
                  <a:schemeClr val="accent1"/>
                </a:solidFill>
              </a:rPr>
              <a:t>ετερότροφοι</a:t>
            </a:r>
            <a:r>
              <a:rPr lang="el-GR" sz="2200" b="1" dirty="0">
                <a:solidFill>
                  <a:srgbClr val="C00000"/>
                </a:solidFill>
              </a:rPr>
              <a:t>.</a:t>
            </a:r>
          </a:p>
          <a:p>
            <a:pPr marL="0" indent="0" algn="ctr" defTabSz="36000">
              <a:buNone/>
              <a:tabLst>
                <a:tab pos="36000" algn="l"/>
              </a:tabLst>
            </a:pPr>
            <a:endParaRPr lang="el-GR" sz="2200" b="1" dirty="0"/>
          </a:p>
        </p:txBody>
      </p:sp>
      <p:sp>
        <p:nvSpPr>
          <p:cNvPr id="4" name="Θέση υποσέλιδου 3">
            <a:extLst>
              <a:ext uri="{FF2B5EF4-FFF2-40B4-BE49-F238E27FC236}">
                <a16:creationId xmlns:a16="http://schemas.microsoft.com/office/drawing/2014/main" id="{E82DAC24-5C79-809C-AA3D-256C62E35F75}"/>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7FACC148-112F-3DC0-EBBD-1834C915BE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Θέση αριθμού διαφάνειας 4">
            <a:extLst>
              <a:ext uri="{FF2B5EF4-FFF2-40B4-BE49-F238E27FC236}">
                <a16:creationId xmlns:a16="http://schemas.microsoft.com/office/drawing/2014/main" id="{799EE508-D507-9999-1FF3-A9989522EB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14AA5-5A5F-4150-B4C9-756F2A09AACD}"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descr="Φωτοσύνθεση – Βοτανική">
            <a:extLst>
              <a:ext uri="{FF2B5EF4-FFF2-40B4-BE49-F238E27FC236}">
                <a16:creationId xmlns:a16="http://schemas.microsoft.com/office/drawing/2014/main" id="{CDAB7B7E-DA96-1066-0CAE-1CEA15C02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375" y="3348370"/>
            <a:ext cx="6881333" cy="344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49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65844-1C4D-5B31-CF91-EF229E7E4EE9}"/>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B293006-B1E5-FB00-A7B6-338D788303EC}"/>
              </a:ext>
            </a:extLst>
          </p:cNvPr>
          <p:cNvSpPr>
            <a:spLocks noGrp="1"/>
          </p:cNvSpPr>
          <p:nvPr>
            <p:ph idx="1"/>
          </p:nvPr>
        </p:nvSpPr>
        <p:spPr>
          <a:xfrm>
            <a:off x="32085" y="-12368"/>
            <a:ext cx="12159915" cy="6721476"/>
          </a:xfrm>
        </p:spPr>
        <p:txBody>
          <a:bodyPr>
            <a:noAutofit/>
          </a:bodyPr>
          <a:lstStyle/>
          <a:p>
            <a:pPr marL="0" indent="0" algn="ctr" defTabSz="36000">
              <a:buNone/>
              <a:tabLst>
                <a:tab pos="36000" algn="l"/>
              </a:tabLst>
            </a:pPr>
            <a:r>
              <a:rPr lang="el-GR" sz="2200" b="1" dirty="0"/>
              <a:t>2</a:t>
            </a:r>
            <a:r>
              <a:rPr lang="en-US" sz="2200" b="1" dirty="0"/>
              <a:t>.</a:t>
            </a:r>
            <a:r>
              <a:rPr lang="el-GR" sz="2200" b="1" dirty="0"/>
              <a:t>2</a:t>
            </a:r>
            <a:r>
              <a:rPr lang="en-US" sz="2200" b="1" dirty="0"/>
              <a:t> </a:t>
            </a:r>
            <a:r>
              <a:rPr lang="el-GR" sz="2200" b="1" dirty="0">
                <a:effectLst/>
                <a:ea typeface="Times New Roman" panose="02020603050405020304" pitchFamily="18" charset="0"/>
              </a:rPr>
              <a:t>Οργάνωση</a:t>
            </a:r>
            <a:r>
              <a:rPr lang="el-GR" sz="2200" b="1" spc="255" dirty="0">
                <a:ea typeface="Times New Roman" panose="02020603050405020304" pitchFamily="18" charset="0"/>
              </a:rPr>
              <a:t> </a:t>
            </a:r>
            <a:r>
              <a:rPr lang="el-GR" sz="2200" b="1" dirty="0">
                <a:effectLst/>
                <a:ea typeface="Times New Roman" panose="02020603050405020304" pitchFamily="18" charset="0"/>
              </a:rPr>
              <a:t>και</a:t>
            </a:r>
            <a:r>
              <a:rPr lang="el-GR" sz="2200" b="1" spc="-50" dirty="0">
                <a:effectLst/>
                <a:ea typeface="Times New Roman" panose="02020603050405020304" pitchFamily="18" charset="0"/>
              </a:rPr>
              <a:t> </a:t>
            </a:r>
            <a:r>
              <a:rPr lang="el-GR" sz="2200" b="1" dirty="0">
                <a:effectLst/>
                <a:ea typeface="Times New Roman" panose="02020603050405020304" pitchFamily="18" charset="0"/>
              </a:rPr>
              <a:t>λειτουργίες</a:t>
            </a:r>
            <a:r>
              <a:rPr lang="el-GR" sz="2200" b="1" spc="-70" dirty="0">
                <a:effectLst/>
                <a:ea typeface="Times New Roman" panose="02020603050405020304" pitchFamily="18" charset="0"/>
              </a:rPr>
              <a:t> </a:t>
            </a:r>
            <a:r>
              <a:rPr lang="el-GR" sz="2200" b="1" dirty="0">
                <a:effectLst/>
                <a:ea typeface="Times New Roman" panose="02020603050405020304" pitchFamily="18" charset="0"/>
              </a:rPr>
              <a:t>του</a:t>
            </a:r>
            <a:r>
              <a:rPr lang="el-GR" sz="2200" b="1" spc="95" dirty="0">
                <a:effectLst/>
                <a:ea typeface="Times New Roman" panose="02020603050405020304" pitchFamily="18" charset="0"/>
              </a:rPr>
              <a:t> </a:t>
            </a:r>
            <a:r>
              <a:rPr lang="el-GR" sz="2200" b="1" dirty="0">
                <a:effectLst/>
                <a:ea typeface="Times New Roman" panose="02020603050405020304" pitchFamily="18" charset="0"/>
              </a:rPr>
              <a:t>οικοσυστήματος</a:t>
            </a:r>
            <a:r>
              <a:rPr lang="el-GR" sz="2200" b="1" spc="-70" dirty="0">
                <a:effectLst/>
                <a:ea typeface="Times New Roman" panose="02020603050405020304" pitchFamily="18" charset="0"/>
              </a:rPr>
              <a:t> </a:t>
            </a:r>
            <a:r>
              <a:rPr lang="el-GR" sz="2200" b="1" dirty="0">
                <a:effectLst/>
                <a:ea typeface="Times New Roman" panose="02020603050405020304" pitchFamily="18" charset="0"/>
              </a:rPr>
              <a:t>–</a:t>
            </a:r>
            <a:r>
              <a:rPr lang="el-GR" sz="2200" b="1" spc="180" dirty="0">
                <a:effectLst/>
                <a:ea typeface="Times New Roman" panose="02020603050405020304" pitchFamily="18" charset="0"/>
              </a:rPr>
              <a:t> </a:t>
            </a:r>
            <a:r>
              <a:rPr lang="el-GR" sz="2200" b="1" dirty="0">
                <a:effectLst/>
                <a:ea typeface="Times New Roman" panose="02020603050405020304" pitchFamily="18" charset="0"/>
              </a:rPr>
              <a:t>Ο</a:t>
            </a:r>
            <a:r>
              <a:rPr lang="el-GR" sz="2200" b="1" spc="-110" dirty="0">
                <a:effectLst/>
                <a:ea typeface="Times New Roman" panose="02020603050405020304" pitchFamily="18" charset="0"/>
              </a:rPr>
              <a:t> </a:t>
            </a:r>
            <a:r>
              <a:rPr lang="el-GR" sz="2200" b="1" dirty="0">
                <a:effectLst/>
                <a:ea typeface="Times New Roman" panose="02020603050405020304" pitchFamily="18" charset="0"/>
              </a:rPr>
              <a:t>ρόλος</a:t>
            </a:r>
            <a:r>
              <a:rPr lang="el-GR" sz="2200" b="1" spc="-85" dirty="0">
                <a:effectLst/>
                <a:ea typeface="Times New Roman" panose="02020603050405020304" pitchFamily="18" charset="0"/>
              </a:rPr>
              <a:t> </a:t>
            </a:r>
            <a:r>
              <a:rPr lang="el-GR" sz="2200" b="1" dirty="0">
                <a:effectLst/>
                <a:ea typeface="Times New Roman" panose="02020603050405020304" pitchFamily="18" charset="0"/>
              </a:rPr>
              <a:t>της</a:t>
            </a:r>
            <a:r>
              <a:rPr lang="el-GR" sz="2200" b="1" spc="30" dirty="0">
                <a:effectLst/>
                <a:ea typeface="Times New Roman" panose="02020603050405020304" pitchFamily="18" charset="0"/>
              </a:rPr>
              <a:t> </a:t>
            </a:r>
            <a:r>
              <a:rPr lang="el-GR" sz="2200" b="1" dirty="0">
                <a:effectLst/>
                <a:ea typeface="Times New Roman" panose="02020603050405020304" pitchFamily="18" charset="0"/>
              </a:rPr>
              <a:t>ενέργειας</a:t>
            </a:r>
            <a:endParaRPr lang="el-GR" sz="2200" b="1" dirty="0"/>
          </a:p>
          <a:p>
            <a:pPr marL="0" indent="0" algn="ctr" defTabSz="36000">
              <a:buNone/>
              <a:tabLst>
                <a:tab pos="36000" algn="l"/>
              </a:tabLst>
            </a:pPr>
            <a:endParaRPr lang="el-GR" sz="2200" b="1" dirty="0"/>
          </a:p>
        </p:txBody>
      </p:sp>
      <p:sp>
        <p:nvSpPr>
          <p:cNvPr id="4" name="Θέση υποσέλιδου 3">
            <a:extLst>
              <a:ext uri="{FF2B5EF4-FFF2-40B4-BE49-F238E27FC236}">
                <a16:creationId xmlns:a16="http://schemas.microsoft.com/office/drawing/2014/main" id="{6AF8C754-EDE0-D675-EB56-979E4026D6BC}"/>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324EDD13-EB74-D07E-FC01-DA557839F9B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Θέση αριθμού διαφάνειας 4">
            <a:extLst>
              <a:ext uri="{FF2B5EF4-FFF2-40B4-BE49-F238E27FC236}">
                <a16:creationId xmlns:a16="http://schemas.microsoft.com/office/drawing/2014/main" id="{D79434D7-330A-29EC-26CC-6B64AC1181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14AA5-5A5F-4150-B4C9-756F2A09AACD}"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060" name="Picture 12" descr="Energy Flow in an Ecosystem">
            <a:extLst>
              <a:ext uri="{FF2B5EF4-FFF2-40B4-BE49-F238E27FC236}">
                <a16:creationId xmlns:a16="http://schemas.microsoft.com/office/drawing/2014/main" id="{758C11EC-B926-20C4-A165-C973CCE559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9" r="7996" b="7724"/>
          <a:stretch/>
        </p:blipFill>
        <p:spPr bwMode="auto">
          <a:xfrm>
            <a:off x="2916381" y="409140"/>
            <a:ext cx="6359237" cy="659288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50F600CA-2625-CC19-91E9-FECF8CC8A967}"/>
              </a:ext>
            </a:extLst>
          </p:cNvPr>
          <p:cNvSpPr/>
          <p:nvPr/>
        </p:nvSpPr>
        <p:spPr>
          <a:xfrm>
            <a:off x="7716272" y="5000058"/>
            <a:ext cx="4226346" cy="85868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l-GR" sz="2000" dirty="0"/>
              <a:t>Φυτοφάγοι. Τρέφονται με φυτά. Καταναλωτές 1</a:t>
            </a:r>
            <a:r>
              <a:rPr lang="el-GR" sz="2000" baseline="30000" dirty="0"/>
              <a:t>ης</a:t>
            </a:r>
            <a:r>
              <a:rPr lang="el-GR" sz="2000" dirty="0"/>
              <a:t> τάξης</a:t>
            </a:r>
            <a:endParaRPr lang="el-GR" dirty="0"/>
          </a:p>
        </p:txBody>
      </p:sp>
      <p:sp>
        <p:nvSpPr>
          <p:cNvPr id="6" name="Ορθογώνιο: Στρογγύλεμα γωνιών 5">
            <a:extLst>
              <a:ext uri="{FF2B5EF4-FFF2-40B4-BE49-F238E27FC236}">
                <a16:creationId xmlns:a16="http://schemas.microsoft.com/office/drawing/2014/main" id="{22D16D1D-B7FF-8ED0-EFD9-CF7BB3DBB78C}"/>
              </a:ext>
            </a:extLst>
          </p:cNvPr>
          <p:cNvSpPr/>
          <p:nvPr/>
        </p:nvSpPr>
        <p:spPr>
          <a:xfrm>
            <a:off x="7310672" y="3694411"/>
            <a:ext cx="4226346" cy="101272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l-GR" sz="2000" dirty="0"/>
              <a:t>Σαρκοφάγοι που τρέφονται με φυτοφάγους. Καταναλωτές </a:t>
            </a:r>
            <a:r>
              <a:rPr lang="el-GR" sz="1800" dirty="0"/>
              <a:t>2</a:t>
            </a:r>
            <a:r>
              <a:rPr lang="el-GR" sz="1800" baseline="30000" dirty="0"/>
              <a:t>ης </a:t>
            </a:r>
            <a:r>
              <a:rPr lang="el-GR" sz="1800" dirty="0"/>
              <a:t>τάξης. </a:t>
            </a:r>
            <a:endParaRPr lang="el-GR" dirty="0"/>
          </a:p>
        </p:txBody>
      </p:sp>
      <p:sp>
        <p:nvSpPr>
          <p:cNvPr id="8" name="Ορθογώνιο: Στρογγύλεμα γωνιών 7">
            <a:extLst>
              <a:ext uri="{FF2B5EF4-FFF2-40B4-BE49-F238E27FC236}">
                <a16:creationId xmlns:a16="http://schemas.microsoft.com/office/drawing/2014/main" id="{05C9E96B-AD9D-EFB2-3EB9-2AD2583ACC0E}"/>
              </a:ext>
            </a:extLst>
          </p:cNvPr>
          <p:cNvSpPr/>
          <p:nvPr/>
        </p:nvSpPr>
        <p:spPr>
          <a:xfrm>
            <a:off x="6891571" y="2369629"/>
            <a:ext cx="4226347" cy="101272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l-GR" sz="2000" dirty="0"/>
              <a:t>Σαρκοφάγοι που τρέφονται με σαρκοφάγους. Καταναλωτές </a:t>
            </a:r>
            <a:r>
              <a:rPr lang="el-GR" sz="1800" dirty="0"/>
              <a:t>3</a:t>
            </a:r>
            <a:r>
              <a:rPr lang="el-GR" sz="1800" baseline="30000" dirty="0"/>
              <a:t>ης </a:t>
            </a:r>
            <a:r>
              <a:rPr lang="el-GR" sz="1800" dirty="0"/>
              <a:t>τάξης, </a:t>
            </a:r>
            <a:r>
              <a:rPr lang="el-GR" sz="1800" dirty="0" err="1"/>
              <a:t>κ.ο.κ.</a:t>
            </a:r>
            <a:endParaRPr lang="el-GR" dirty="0"/>
          </a:p>
        </p:txBody>
      </p:sp>
      <p:sp>
        <p:nvSpPr>
          <p:cNvPr id="9" name="Ορθογώνιο: Στρογγύλεμα γωνιών 8">
            <a:extLst>
              <a:ext uri="{FF2B5EF4-FFF2-40B4-BE49-F238E27FC236}">
                <a16:creationId xmlns:a16="http://schemas.microsoft.com/office/drawing/2014/main" id="{0ED19792-D87C-5FC9-9FD3-1EDA3249B868}"/>
              </a:ext>
            </a:extLst>
          </p:cNvPr>
          <p:cNvSpPr/>
          <p:nvPr/>
        </p:nvSpPr>
        <p:spPr>
          <a:xfrm>
            <a:off x="128866" y="2666170"/>
            <a:ext cx="5087371" cy="5177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l-GR" sz="2000" dirty="0"/>
              <a:t>Αποικοδομητές. Τρέφονται με νεκρούς οργανισμούς</a:t>
            </a:r>
            <a:endParaRPr lang="el-GR" dirty="0"/>
          </a:p>
        </p:txBody>
      </p:sp>
      <p:sp>
        <p:nvSpPr>
          <p:cNvPr id="10" name="Ορθογώνιο: Στρογγύλεμα γωνιών 9">
            <a:extLst>
              <a:ext uri="{FF2B5EF4-FFF2-40B4-BE49-F238E27FC236}">
                <a16:creationId xmlns:a16="http://schemas.microsoft.com/office/drawing/2014/main" id="{D922C90B-E819-6D5F-03E6-30F73BE38F86}"/>
              </a:ext>
            </a:extLst>
          </p:cNvPr>
          <p:cNvSpPr/>
          <p:nvPr/>
        </p:nvSpPr>
        <p:spPr>
          <a:xfrm>
            <a:off x="128865" y="3183956"/>
            <a:ext cx="5087371" cy="85898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l-GR" sz="2000" dirty="0"/>
              <a:t>Είναι βακτήρια, μύκητες ή πρωτόζωα που διασπούν οργανικές ενώσεις σε απλούστερες.</a:t>
            </a:r>
            <a:endParaRPr lang="el-GR" dirty="0"/>
          </a:p>
        </p:txBody>
      </p:sp>
      <p:sp>
        <p:nvSpPr>
          <p:cNvPr id="11" name="Ορθογώνιο: Στρογγύλεμα γωνιών 10">
            <a:extLst>
              <a:ext uri="{FF2B5EF4-FFF2-40B4-BE49-F238E27FC236}">
                <a16:creationId xmlns:a16="http://schemas.microsoft.com/office/drawing/2014/main" id="{C5D89CDE-0B81-7678-D7A3-A2E3B3640A0E}"/>
              </a:ext>
            </a:extLst>
          </p:cNvPr>
          <p:cNvSpPr/>
          <p:nvPr/>
        </p:nvSpPr>
        <p:spPr>
          <a:xfrm>
            <a:off x="4079099" y="344731"/>
            <a:ext cx="5087372" cy="51778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dirty="0"/>
              <a:t>P</a:t>
            </a:r>
            <a:r>
              <a:rPr lang="el-GR" sz="2000" dirty="0" err="1"/>
              <a:t>οή</a:t>
            </a:r>
            <a:r>
              <a:rPr lang="el-GR" sz="2000" dirty="0"/>
              <a:t> ενέργειας σε ένα οικοσύστημα.</a:t>
            </a:r>
            <a:endParaRPr lang="el-GR" dirty="0"/>
          </a:p>
        </p:txBody>
      </p:sp>
      <p:sp>
        <p:nvSpPr>
          <p:cNvPr id="12" name="Ορθογώνιο: Στρογγύλεμα γωνιών 11">
            <a:extLst>
              <a:ext uri="{FF2B5EF4-FFF2-40B4-BE49-F238E27FC236}">
                <a16:creationId xmlns:a16="http://schemas.microsoft.com/office/drawing/2014/main" id="{FD1B62A7-9103-2617-D9B2-4B0AFC9D1E6F}"/>
              </a:ext>
            </a:extLst>
          </p:cNvPr>
          <p:cNvSpPr/>
          <p:nvPr/>
        </p:nvSpPr>
        <p:spPr>
          <a:xfrm>
            <a:off x="7298657" y="1550530"/>
            <a:ext cx="4861257" cy="7619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err="1"/>
              <a:t>Ετερότροφοι</a:t>
            </a:r>
            <a:r>
              <a:rPr lang="el-GR" sz="2000" dirty="0"/>
              <a:t> οργανισμοί. Δεν παράγουν μόνοι τους ενέργεια, αλλά μέσω της τροφής</a:t>
            </a:r>
            <a:endParaRPr lang="el-GR" dirty="0"/>
          </a:p>
        </p:txBody>
      </p:sp>
      <p:sp>
        <p:nvSpPr>
          <p:cNvPr id="13" name="Ορθογώνιο: Στρογγύλεμα γωνιών 12">
            <a:extLst>
              <a:ext uri="{FF2B5EF4-FFF2-40B4-BE49-F238E27FC236}">
                <a16:creationId xmlns:a16="http://schemas.microsoft.com/office/drawing/2014/main" id="{C393E33F-25DF-6F29-F37B-8D9A0C2E77E8}"/>
              </a:ext>
            </a:extLst>
          </p:cNvPr>
          <p:cNvSpPr/>
          <p:nvPr/>
        </p:nvSpPr>
        <p:spPr>
          <a:xfrm>
            <a:off x="8395855" y="6011520"/>
            <a:ext cx="3776074" cy="7619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err="1"/>
              <a:t>Αυτότροφοι</a:t>
            </a:r>
            <a:r>
              <a:rPr lang="el-GR" sz="2000" dirty="0"/>
              <a:t> οργανισμοί. Παράγουν μόνοι τους ενέργεια, μέσω φωτοσύνθεσης</a:t>
            </a:r>
            <a:endParaRPr lang="el-GR" dirty="0"/>
          </a:p>
        </p:txBody>
      </p:sp>
    </p:spTree>
    <p:extLst>
      <p:ext uri="{BB962C8B-B14F-4D97-AF65-F5344CB8AC3E}">
        <p14:creationId xmlns:p14="http://schemas.microsoft.com/office/powerpoint/2010/main" val="1551644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0B8B3-9B9B-F0A9-DCBC-8B1307B935F6}"/>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D5D2C52-4279-8E30-C41A-9B7C216D8061}"/>
              </a:ext>
            </a:extLst>
          </p:cNvPr>
          <p:cNvSpPr>
            <a:spLocks noGrp="1"/>
          </p:cNvSpPr>
          <p:nvPr>
            <p:ph idx="1"/>
          </p:nvPr>
        </p:nvSpPr>
        <p:spPr>
          <a:xfrm>
            <a:off x="32085" y="-12368"/>
            <a:ext cx="12159915" cy="6721476"/>
          </a:xfrm>
        </p:spPr>
        <p:txBody>
          <a:bodyPr>
            <a:noAutofit/>
          </a:bodyPr>
          <a:lstStyle/>
          <a:p>
            <a:pPr marL="0" indent="0" algn="ctr" defTabSz="36000">
              <a:buNone/>
              <a:tabLst>
                <a:tab pos="36000" algn="l"/>
              </a:tabLst>
            </a:pPr>
            <a:r>
              <a:rPr lang="el-GR" sz="2200" b="1" dirty="0"/>
              <a:t>2</a:t>
            </a:r>
            <a:r>
              <a:rPr lang="en-US" sz="2200" b="1" dirty="0"/>
              <a:t>.</a:t>
            </a:r>
            <a:r>
              <a:rPr lang="el-GR" sz="2200" b="1" dirty="0"/>
              <a:t>2</a:t>
            </a:r>
            <a:r>
              <a:rPr lang="en-US" sz="2200" b="1" dirty="0"/>
              <a:t> </a:t>
            </a:r>
            <a:r>
              <a:rPr lang="el-GR" sz="2200" b="1" dirty="0">
                <a:effectLst/>
                <a:ea typeface="Times New Roman" panose="02020603050405020304" pitchFamily="18" charset="0"/>
              </a:rPr>
              <a:t>Οργάνωση</a:t>
            </a:r>
            <a:r>
              <a:rPr lang="el-GR" sz="2200" b="1" spc="255" dirty="0">
                <a:ea typeface="Times New Roman" panose="02020603050405020304" pitchFamily="18" charset="0"/>
              </a:rPr>
              <a:t> </a:t>
            </a:r>
            <a:r>
              <a:rPr lang="el-GR" sz="2200" b="1" dirty="0">
                <a:effectLst/>
                <a:ea typeface="Times New Roman" panose="02020603050405020304" pitchFamily="18" charset="0"/>
              </a:rPr>
              <a:t>και</a:t>
            </a:r>
            <a:r>
              <a:rPr lang="el-GR" sz="2200" b="1" spc="-50" dirty="0">
                <a:effectLst/>
                <a:ea typeface="Times New Roman" panose="02020603050405020304" pitchFamily="18" charset="0"/>
              </a:rPr>
              <a:t> </a:t>
            </a:r>
            <a:r>
              <a:rPr lang="el-GR" sz="2200" b="1" dirty="0">
                <a:effectLst/>
                <a:ea typeface="Times New Roman" panose="02020603050405020304" pitchFamily="18" charset="0"/>
              </a:rPr>
              <a:t>λειτουργίες</a:t>
            </a:r>
            <a:r>
              <a:rPr lang="el-GR" sz="2200" b="1" spc="-70" dirty="0">
                <a:effectLst/>
                <a:ea typeface="Times New Roman" panose="02020603050405020304" pitchFamily="18" charset="0"/>
              </a:rPr>
              <a:t> </a:t>
            </a:r>
            <a:r>
              <a:rPr lang="el-GR" sz="2200" b="1" dirty="0">
                <a:effectLst/>
                <a:ea typeface="Times New Roman" panose="02020603050405020304" pitchFamily="18" charset="0"/>
              </a:rPr>
              <a:t>του</a:t>
            </a:r>
            <a:r>
              <a:rPr lang="el-GR" sz="2200" b="1" spc="95" dirty="0">
                <a:effectLst/>
                <a:ea typeface="Times New Roman" panose="02020603050405020304" pitchFamily="18" charset="0"/>
              </a:rPr>
              <a:t> </a:t>
            </a:r>
            <a:r>
              <a:rPr lang="el-GR" sz="2200" b="1" dirty="0">
                <a:effectLst/>
                <a:ea typeface="Times New Roman" panose="02020603050405020304" pitchFamily="18" charset="0"/>
              </a:rPr>
              <a:t>οικοσυστήματος</a:t>
            </a:r>
            <a:r>
              <a:rPr lang="el-GR" sz="2200" b="1" spc="-70" dirty="0">
                <a:effectLst/>
                <a:ea typeface="Times New Roman" panose="02020603050405020304" pitchFamily="18" charset="0"/>
              </a:rPr>
              <a:t> </a:t>
            </a:r>
            <a:r>
              <a:rPr lang="el-GR" sz="2200" b="1" dirty="0">
                <a:effectLst/>
                <a:ea typeface="Times New Roman" panose="02020603050405020304" pitchFamily="18" charset="0"/>
              </a:rPr>
              <a:t>–</a:t>
            </a:r>
            <a:r>
              <a:rPr lang="el-GR" sz="2200" b="1" spc="180" dirty="0">
                <a:effectLst/>
                <a:ea typeface="Times New Roman" panose="02020603050405020304" pitchFamily="18" charset="0"/>
              </a:rPr>
              <a:t> </a:t>
            </a:r>
            <a:r>
              <a:rPr lang="el-GR" sz="2200" b="1" dirty="0">
                <a:effectLst/>
                <a:ea typeface="Times New Roman" panose="02020603050405020304" pitchFamily="18" charset="0"/>
              </a:rPr>
              <a:t>Τροφική αλυσίδα – τροφικό πλέγμα</a:t>
            </a:r>
          </a:p>
          <a:p>
            <a:pPr marL="0" indent="0" algn="ctr" defTabSz="36000">
              <a:buNone/>
              <a:tabLst>
                <a:tab pos="36000" algn="l"/>
              </a:tabLst>
            </a:pPr>
            <a:r>
              <a:rPr lang="el-GR" sz="2200" b="1" dirty="0">
                <a:solidFill>
                  <a:srgbClr val="C00000"/>
                </a:solidFill>
              </a:rPr>
              <a:t>Τροφική αλυσίδα</a:t>
            </a:r>
            <a:r>
              <a:rPr lang="el-GR" sz="2200" b="1" dirty="0"/>
              <a:t>. </a:t>
            </a:r>
            <a:r>
              <a:rPr lang="el-GR" sz="2200" b="1" dirty="0">
                <a:solidFill>
                  <a:schemeClr val="accent1"/>
                </a:solidFill>
              </a:rPr>
              <a:t>Απεικονίζει διατροφικές σχέσεις σε ένα οικοσύστημα:</a:t>
            </a:r>
          </a:p>
          <a:p>
            <a:pPr marL="0" indent="0" algn="ctr" defTabSz="36000">
              <a:buNone/>
              <a:tabLst>
                <a:tab pos="36000" algn="l"/>
              </a:tabLst>
            </a:pPr>
            <a:endParaRPr lang="el-GR" sz="2200" b="1" dirty="0"/>
          </a:p>
          <a:p>
            <a:pPr marL="0" indent="0" algn="ctr" defTabSz="36000">
              <a:buNone/>
              <a:tabLst>
                <a:tab pos="36000" algn="l"/>
              </a:tabLst>
            </a:pPr>
            <a:endParaRPr lang="el-GR" sz="2200" b="1" dirty="0"/>
          </a:p>
          <a:p>
            <a:pPr marL="0" indent="0" algn="ctr" defTabSz="36000">
              <a:buNone/>
              <a:tabLst>
                <a:tab pos="36000" algn="l"/>
              </a:tabLst>
            </a:pPr>
            <a:endParaRPr lang="el-GR" sz="2200" b="1" dirty="0"/>
          </a:p>
          <a:p>
            <a:pPr marL="0" indent="0" algn="ctr" defTabSz="36000">
              <a:buNone/>
              <a:tabLst>
                <a:tab pos="36000" algn="l"/>
              </a:tabLst>
            </a:pPr>
            <a:endParaRPr lang="el-GR" sz="2200" b="1" dirty="0"/>
          </a:p>
          <a:p>
            <a:pPr marL="0" indent="0" algn="ctr" defTabSz="36000">
              <a:buNone/>
              <a:tabLst>
                <a:tab pos="36000" algn="l"/>
              </a:tabLst>
            </a:pPr>
            <a:r>
              <a:rPr lang="el-GR" sz="2200" b="1" dirty="0">
                <a:solidFill>
                  <a:schemeClr val="accent1"/>
                </a:solidFill>
              </a:rPr>
              <a:t>Στην πραγματικότητα οι σχέσεις αυτές είναι πιο περίπλοκες και απεικονίζονται καλύτερα σε ένα</a:t>
            </a:r>
            <a:r>
              <a:rPr lang="el-GR" sz="2200" b="1" dirty="0"/>
              <a:t> </a:t>
            </a:r>
            <a:r>
              <a:rPr lang="el-GR" sz="2200" b="1" dirty="0">
                <a:solidFill>
                  <a:srgbClr val="C00000"/>
                </a:solidFill>
              </a:rPr>
              <a:t>τροφικό πλέγμα</a:t>
            </a:r>
            <a:r>
              <a:rPr lang="el-GR" sz="2200" b="1" dirty="0"/>
              <a:t>:</a:t>
            </a:r>
          </a:p>
          <a:p>
            <a:pPr marL="0" indent="0" algn="ctr" defTabSz="36000">
              <a:buNone/>
              <a:tabLst>
                <a:tab pos="36000" algn="l"/>
              </a:tabLst>
            </a:pPr>
            <a:endParaRPr lang="el-GR" sz="2200" b="1" dirty="0"/>
          </a:p>
        </p:txBody>
      </p:sp>
      <p:sp>
        <p:nvSpPr>
          <p:cNvPr id="4" name="Θέση υποσέλιδου 3">
            <a:extLst>
              <a:ext uri="{FF2B5EF4-FFF2-40B4-BE49-F238E27FC236}">
                <a16:creationId xmlns:a16="http://schemas.microsoft.com/office/drawing/2014/main" id="{91C3D4C0-7CD7-4C20-6FF7-CFCC055F332D}"/>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EB9783CE-5F2B-85AA-1536-7C7486B5F1B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Θέση αριθμού διαφάνειας 4">
            <a:extLst>
              <a:ext uri="{FF2B5EF4-FFF2-40B4-BE49-F238E27FC236}">
                <a16:creationId xmlns:a16="http://schemas.microsoft.com/office/drawing/2014/main" id="{825BAE0B-2C18-27FF-CF32-2C839F53CF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14AA5-5A5F-4150-B4C9-756F2A09AACD}"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Εικόνα 5">
            <a:extLst>
              <a:ext uri="{FF2B5EF4-FFF2-40B4-BE49-F238E27FC236}">
                <a16:creationId xmlns:a16="http://schemas.microsoft.com/office/drawing/2014/main" id="{5A0EA742-EF28-2D16-DC58-FAA0559414F4}"/>
              </a:ext>
            </a:extLst>
          </p:cNvPr>
          <p:cNvPicPr>
            <a:picLocks noChangeAspect="1"/>
          </p:cNvPicPr>
          <p:nvPr/>
        </p:nvPicPr>
        <p:blipFill>
          <a:blip r:embed="rId2"/>
          <a:stretch>
            <a:fillRect/>
          </a:stretch>
        </p:blipFill>
        <p:spPr>
          <a:xfrm>
            <a:off x="3281362" y="811357"/>
            <a:ext cx="5629275" cy="1771650"/>
          </a:xfrm>
          <a:prstGeom prst="rect">
            <a:avLst/>
          </a:prstGeom>
        </p:spPr>
      </p:pic>
      <p:pic>
        <p:nvPicPr>
          <p:cNvPr id="9" name="Εικόνα 8">
            <a:extLst>
              <a:ext uri="{FF2B5EF4-FFF2-40B4-BE49-F238E27FC236}">
                <a16:creationId xmlns:a16="http://schemas.microsoft.com/office/drawing/2014/main" id="{2B7A13E9-FEE4-AEA5-EE8D-D9D0E7113D8B}"/>
              </a:ext>
            </a:extLst>
          </p:cNvPr>
          <p:cNvPicPr>
            <a:picLocks noChangeAspect="1"/>
          </p:cNvPicPr>
          <p:nvPr/>
        </p:nvPicPr>
        <p:blipFill>
          <a:blip r:embed="rId3"/>
          <a:stretch>
            <a:fillRect/>
          </a:stretch>
        </p:blipFill>
        <p:spPr>
          <a:xfrm>
            <a:off x="3449782" y="3227718"/>
            <a:ext cx="5337030" cy="3684213"/>
          </a:xfrm>
          <a:prstGeom prst="rect">
            <a:avLst/>
          </a:prstGeom>
        </p:spPr>
      </p:pic>
      <p:sp>
        <p:nvSpPr>
          <p:cNvPr id="10" name="Ορθογώνιο: Στρογγύλεμα γωνιών 9">
            <a:extLst>
              <a:ext uri="{FF2B5EF4-FFF2-40B4-BE49-F238E27FC236}">
                <a16:creationId xmlns:a16="http://schemas.microsoft.com/office/drawing/2014/main" id="{56DEB88A-20A8-7F43-05E9-9A3112D2D934}"/>
              </a:ext>
            </a:extLst>
          </p:cNvPr>
          <p:cNvSpPr/>
          <p:nvPr/>
        </p:nvSpPr>
        <p:spPr>
          <a:xfrm>
            <a:off x="8774102" y="3181205"/>
            <a:ext cx="3449983" cy="85898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l-GR" sz="2000" dirty="0"/>
              <a:t>Τα βέλη απεικονίζουν διατροφικές σχέσεις, αλλά και ροή ενέργειας.</a:t>
            </a:r>
            <a:endParaRPr lang="el-GR" dirty="0"/>
          </a:p>
        </p:txBody>
      </p:sp>
      <p:sp>
        <p:nvSpPr>
          <p:cNvPr id="11" name="Ορθογώνιο: Στρογγύλεμα γωνιών 10">
            <a:extLst>
              <a:ext uri="{FF2B5EF4-FFF2-40B4-BE49-F238E27FC236}">
                <a16:creationId xmlns:a16="http://schemas.microsoft.com/office/drawing/2014/main" id="{49EABBC1-BE5E-A3F0-5045-90AEFDF3BE5A}"/>
              </a:ext>
            </a:extLst>
          </p:cNvPr>
          <p:cNvSpPr/>
          <p:nvPr/>
        </p:nvSpPr>
        <p:spPr>
          <a:xfrm>
            <a:off x="8742017" y="4287042"/>
            <a:ext cx="3449983" cy="85898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l-GR" sz="2000" dirty="0"/>
              <a:t>Και τα δύο αποτελούν ποιοτικά διαγράμματα</a:t>
            </a:r>
            <a:endParaRPr lang="el-GR" dirty="0"/>
          </a:p>
        </p:txBody>
      </p:sp>
    </p:spTree>
    <p:extLst>
      <p:ext uri="{BB962C8B-B14F-4D97-AF65-F5344CB8AC3E}">
        <p14:creationId xmlns:p14="http://schemas.microsoft.com/office/powerpoint/2010/main" val="42512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D5632-5CA3-A871-D5E5-3B8582FF1F37}"/>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2E36C2E-E187-F257-C5B5-D033E0691B8F}"/>
              </a:ext>
            </a:extLst>
          </p:cNvPr>
          <p:cNvSpPr>
            <a:spLocks noGrp="1"/>
          </p:cNvSpPr>
          <p:nvPr>
            <p:ph idx="1"/>
          </p:nvPr>
        </p:nvSpPr>
        <p:spPr>
          <a:xfrm>
            <a:off x="32085" y="-12368"/>
            <a:ext cx="12159915" cy="6721476"/>
          </a:xfrm>
        </p:spPr>
        <p:txBody>
          <a:bodyPr>
            <a:noAutofit/>
          </a:bodyPr>
          <a:lstStyle/>
          <a:p>
            <a:pPr marL="0" indent="0" algn="ctr" defTabSz="36000">
              <a:buNone/>
              <a:tabLst>
                <a:tab pos="36000" algn="l"/>
              </a:tabLst>
            </a:pPr>
            <a:r>
              <a:rPr lang="el-GR" sz="2200" b="1" dirty="0"/>
              <a:t>2</a:t>
            </a:r>
            <a:r>
              <a:rPr lang="en-US" sz="2200" b="1" dirty="0"/>
              <a:t>.</a:t>
            </a:r>
            <a:r>
              <a:rPr lang="el-GR" sz="2200" b="1" dirty="0"/>
              <a:t>2</a:t>
            </a:r>
            <a:r>
              <a:rPr lang="en-US" sz="2200" b="1" dirty="0"/>
              <a:t> </a:t>
            </a:r>
            <a:r>
              <a:rPr lang="el-GR" sz="2200" b="1" dirty="0">
                <a:effectLst/>
                <a:ea typeface="Times New Roman" panose="02020603050405020304" pitchFamily="18" charset="0"/>
              </a:rPr>
              <a:t>Οργάνωση</a:t>
            </a:r>
            <a:r>
              <a:rPr lang="el-GR" sz="2200" b="1" spc="255" dirty="0">
                <a:ea typeface="Times New Roman" panose="02020603050405020304" pitchFamily="18" charset="0"/>
              </a:rPr>
              <a:t> </a:t>
            </a:r>
            <a:r>
              <a:rPr lang="el-GR" sz="2200" b="1" dirty="0">
                <a:effectLst/>
                <a:ea typeface="Times New Roman" panose="02020603050405020304" pitchFamily="18" charset="0"/>
              </a:rPr>
              <a:t>και</a:t>
            </a:r>
            <a:r>
              <a:rPr lang="el-GR" sz="2200" b="1" spc="-50" dirty="0">
                <a:effectLst/>
                <a:ea typeface="Times New Roman" panose="02020603050405020304" pitchFamily="18" charset="0"/>
              </a:rPr>
              <a:t> </a:t>
            </a:r>
            <a:r>
              <a:rPr lang="el-GR" sz="2200" b="1" dirty="0">
                <a:effectLst/>
                <a:ea typeface="Times New Roman" panose="02020603050405020304" pitchFamily="18" charset="0"/>
              </a:rPr>
              <a:t>λειτουργίες</a:t>
            </a:r>
            <a:r>
              <a:rPr lang="el-GR" sz="2200" b="1" spc="-70" dirty="0">
                <a:effectLst/>
                <a:ea typeface="Times New Roman" panose="02020603050405020304" pitchFamily="18" charset="0"/>
              </a:rPr>
              <a:t> </a:t>
            </a:r>
            <a:r>
              <a:rPr lang="el-GR" sz="2200" b="1" dirty="0">
                <a:effectLst/>
                <a:ea typeface="Times New Roman" panose="02020603050405020304" pitchFamily="18" charset="0"/>
              </a:rPr>
              <a:t>του</a:t>
            </a:r>
            <a:r>
              <a:rPr lang="el-GR" sz="2200" b="1" spc="95" dirty="0">
                <a:effectLst/>
                <a:ea typeface="Times New Roman" panose="02020603050405020304" pitchFamily="18" charset="0"/>
              </a:rPr>
              <a:t> </a:t>
            </a:r>
            <a:r>
              <a:rPr lang="el-GR" sz="2200" b="1" dirty="0">
                <a:effectLst/>
                <a:ea typeface="Times New Roman" panose="02020603050405020304" pitchFamily="18" charset="0"/>
              </a:rPr>
              <a:t>οικοσυστήματος</a:t>
            </a:r>
            <a:r>
              <a:rPr lang="el-GR" sz="2200" b="1" spc="-70" dirty="0">
                <a:effectLst/>
                <a:ea typeface="Times New Roman" panose="02020603050405020304" pitchFamily="18" charset="0"/>
              </a:rPr>
              <a:t> </a:t>
            </a:r>
            <a:r>
              <a:rPr lang="el-GR" sz="2200" b="1" dirty="0">
                <a:effectLst/>
                <a:ea typeface="Times New Roman" panose="02020603050405020304" pitchFamily="18" charset="0"/>
              </a:rPr>
              <a:t>–</a:t>
            </a:r>
            <a:r>
              <a:rPr lang="el-GR" sz="2200" b="1" spc="180" dirty="0">
                <a:effectLst/>
                <a:ea typeface="Times New Roman" panose="02020603050405020304" pitchFamily="18" charset="0"/>
              </a:rPr>
              <a:t> </a:t>
            </a:r>
            <a:r>
              <a:rPr lang="el-GR" sz="2200" b="1" dirty="0">
                <a:effectLst/>
                <a:ea typeface="Times New Roman" panose="02020603050405020304" pitchFamily="18" charset="0"/>
              </a:rPr>
              <a:t>Τροφική αλυσίδα – τροφικό πλέγμα</a:t>
            </a:r>
          </a:p>
          <a:p>
            <a:pPr marL="0" indent="0" algn="ctr" defTabSz="36000">
              <a:buNone/>
              <a:tabLst>
                <a:tab pos="36000" algn="l"/>
              </a:tabLst>
            </a:pPr>
            <a:endParaRPr lang="el-GR" sz="2200" b="1" dirty="0"/>
          </a:p>
        </p:txBody>
      </p:sp>
      <p:sp>
        <p:nvSpPr>
          <p:cNvPr id="4" name="Θέση υποσέλιδου 3">
            <a:extLst>
              <a:ext uri="{FF2B5EF4-FFF2-40B4-BE49-F238E27FC236}">
                <a16:creationId xmlns:a16="http://schemas.microsoft.com/office/drawing/2014/main" id="{53EBD135-4EFA-B524-DB60-969BA57117F5}"/>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9A39AF3A-1666-7E49-CC43-7EC315572A4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Θέση αριθμού διαφάνειας 4">
            <a:extLst>
              <a:ext uri="{FF2B5EF4-FFF2-40B4-BE49-F238E27FC236}">
                <a16:creationId xmlns:a16="http://schemas.microsoft.com/office/drawing/2014/main" id="{3C930272-08DD-ED66-F766-9FE4F37728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14AA5-5A5F-4150-B4C9-756F2A09AACD}"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AutoShape 2" descr="A detailed trophic web diagram illustrating the interconnected food relationships in a jungle ecosystem. The diagram includes primary producers like large tropical trees, ferns, and mosses at the base. Herbivores such as monkeys, sloths, and insects (e.g., caterpillars) are shown feeding on the producers. Predators like jaguars, snakes, and birds of prey are depicted hunting herbivores. Decomposers like fungi and bacteria are positioned recycling organic matter. The background is lush and green, with dense vegetation and a canopy of tropical trees. The web uses arrows to indicate energy flow between species.">
            <a:extLst>
              <a:ext uri="{FF2B5EF4-FFF2-40B4-BE49-F238E27FC236}">
                <a16:creationId xmlns:a16="http://schemas.microsoft.com/office/drawing/2014/main" id="{C0FC6906-1626-58CE-4CAC-35B42093C997}"/>
              </a:ext>
            </a:extLst>
          </p:cNvPr>
          <p:cNvSpPr>
            <a:spLocks noChangeAspect="1" noChangeArrowheads="1"/>
          </p:cNvSpPr>
          <p:nvPr/>
        </p:nvSpPr>
        <p:spPr bwMode="auto">
          <a:xfrm>
            <a:off x="5943600" y="914400"/>
            <a:ext cx="26670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1" name="Εικόνα 10">
            <a:extLst>
              <a:ext uri="{FF2B5EF4-FFF2-40B4-BE49-F238E27FC236}">
                <a16:creationId xmlns:a16="http://schemas.microsoft.com/office/drawing/2014/main" id="{A4F3EEEA-198E-A2A7-C07F-0A58EE5C6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999" y="346364"/>
            <a:ext cx="7405255" cy="6511635"/>
          </a:xfrm>
          <a:prstGeom prst="rect">
            <a:avLst/>
          </a:prstGeom>
        </p:spPr>
      </p:pic>
    </p:spTree>
    <p:extLst>
      <p:ext uri="{BB962C8B-B14F-4D97-AF65-F5344CB8AC3E}">
        <p14:creationId xmlns:p14="http://schemas.microsoft.com/office/powerpoint/2010/main" val="2766816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41EFD-F266-49CD-BED8-2E2929A417A6}"/>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ED284A2-4E76-B665-269C-2F5DFE8AB1D3}"/>
              </a:ext>
            </a:extLst>
          </p:cNvPr>
          <p:cNvSpPr>
            <a:spLocks noGrp="1"/>
          </p:cNvSpPr>
          <p:nvPr>
            <p:ph idx="1"/>
          </p:nvPr>
        </p:nvSpPr>
        <p:spPr>
          <a:xfrm>
            <a:off x="32085" y="-12368"/>
            <a:ext cx="12159915" cy="6721476"/>
          </a:xfrm>
        </p:spPr>
        <p:txBody>
          <a:bodyPr>
            <a:noAutofit/>
          </a:bodyPr>
          <a:lstStyle/>
          <a:p>
            <a:pPr marL="0" indent="0" algn="ctr" defTabSz="36000">
              <a:buNone/>
              <a:tabLst>
                <a:tab pos="36000" algn="l"/>
              </a:tabLst>
            </a:pPr>
            <a:r>
              <a:rPr lang="el-GR" sz="2200" b="1" dirty="0"/>
              <a:t>2</a:t>
            </a:r>
            <a:r>
              <a:rPr lang="en-US" sz="2200" b="1" dirty="0"/>
              <a:t>.</a:t>
            </a:r>
            <a:r>
              <a:rPr lang="el-GR" sz="2200" b="1" dirty="0"/>
              <a:t>2</a:t>
            </a:r>
            <a:r>
              <a:rPr lang="en-US" sz="2200" b="1" dirty="0"/>
              <a:t> </a:t>
            </a:r>
            <a:r>
              <a:rPr lang="el-GR" sz="2200" b="1" dirty="0">
                <a:effectLst/>
                <a:ea typeface="Times New Roman" panose="02020603050405020304" pitchFamily="18" charset="0"/>
              </a:rPr>
              <a:t>Οργάνωση</a:t>
            </a:r>
            <a:r>
              <a:rPr lang="el-GR" sz="2200" b="1" spc="255" dirty="0">
                <a:ea typeface="Times New Roman" panose="02020603050405020304" pitchFamily="18" charset="0"/>
              </a:rPr>
              <a:t> </a:t>
            </a:r>
            <a:r>
              <a:rPr lang="el-GR" sz="2200" b="1" dirty="0">
                <a:effectLst/>
                <a:ea typeface="Times New Roman" panose="02020603050405020304" pitchFamily="18" charset="0"/>
              </a:rPr>
              <a:t>και</a:t>
            </a:r>
            <a:r>
              <a:rPr lang="el-GR" sz="2200" b="1" spc="-50" dirty="0">
                <a:effectLst/>
                <a:ea typeface="Times New Roman" panose="02020603050405020304" pitchFamily="18" charset="0"/>
              </a:rPr>
              <a:t> </a:t>
            </a:r>
            <a:r>
              <a:rPr lang="el-GR" sz="2200" b="1" dirty="0">
                <a:effectLst/>
                <a:ea typeface="Times New Roman" panose="02020603050405020304" pitchFamily="18" charset="0"/>
              </a:rPr>
              <a:t>λειτουργίες</a:t>
            </a:r>
            <a:r>
              <a:rPr lang="el-GR" sz="2200" b="1" spc="-70" dirty="0">
                <a:effectLst/>
                <a:ea typeface="Times New Roman" panose="02020603050405020304" pitchFamily="18" charset="0"/>
              </a:rPr>
              <a:t> </a:t>
            </a:r>
            <a:r>
              <a:rPr lang="el-GR" sz="2200" b="1" dirty="0">
                <a:effectLst/>
                <a:ea typeface="Times New Roman" panose="02020603050405020304" pitchFamily="18" charset="0"/>
              </a:rPr>
              <a:t>του</a:t>
            </a:r>
            <a:r>
              <a:rPr lang="el-GR" sz="2200" b="1" spc="95" dirty="0">
                <a:effectLst/>
                <a:ea typeface="Times New Roman" panose="02020603050405020304" pitchFamily="18" charset="0"/>
              </a:rPr>
              <a:t> </a:t>
            </a:r>
            <a:r>
              <a:rPr lang="el-GR" sz="2200" b="1" dirty="0">
                <a:effectLst/>
                <a:ea typeface="Times New Roman" panose="02020603050405020304" pitchFamily="18" charset="0"/>
              </a:rPr>
              <a:t>οικοσυστήματος</a:t>
            </a:r>
            <a:r>
              <a:rPr lang="el-GR" sz="2200" b="1" spc="-70" dirty="0">
                <a:effectLst/>
                <a:ea typeface="Times New Roman" panose="02020603050405020304" pitchFamily="18" charset="0"/>
              </a:rPr>
              <a:t> </a:t>
            </a:r>
            <a:r>
              <a:rPr lang="el-GR" sz="2200" b="1" dirty="0">
                <a:effectLst/>
                <a:ea typeface="Times New Roman" panose="02020603050405020304" pitchFamily="18" charset="0"/>
              </a:rPr>
              <a:t>–</a:t>
            </a:r>
            <a:r>
              <a:rPr lang="el-GR" sz="2200" b="1" spc="180" dirty="0">
                <a:effectLst/>
                <a:ea typeface="Times New Roman" panose="02020603050405020304" pitchFamily="18" charset="0"/>
              </a:rPr>
              <a:t> </a:t>
            </a:r>
            <a:r>
              <a:rPr lang="el-GR" sz="2200" b="1" dirty="0">
                <a:effectLst/>
                <a:ea typeface="Times New Roman" panose="02020603050405020304" pitchFamily="18" charset="0"/>
              </a:rPr>
              <a:t>Τροφική πυραμίδα</a:t>
            </a:r>
            <a:endParaRPr lang="el-GR" sz="2200" b="1" dirty="0"/>
          </a:p>
          <a:p>
            <a:pPr marL="0" indent="0" algn="r" defTabSz="36000">
              <a:buNone/>
              <a:tabLst>
                <a:tab pos="36000" algn="l"/>
              </a:tabLst>
            </a:pPr>
            <a:r>
              <a:rPr lang="el-GR" sz="2200" b="1" dirty="0">
                <a:solidFill>
                  <a:schemeClr val="accent1"/>
                </a:solidFill>
              </a:rPr>
              <a:t>Μπορούμε να κατατάξουμε κάθε οργανισμό σε</a:t>
            </a:r>
          </a:p>
          <a:p>
            <a:pPr marL="0" indent="0" algn="r" defTabSz="36000">
              <a:buNone/>
              <a:tabLst>
                <a:tab pos="36000" algn="l"/>
              </a:tabLst>
            </a:pPr>
            <a:r>
              <a:rPr lang="el-GR" sz="2200" b="1" dirty="0">
                <a:solidFill>
                  <a:schemeClr val="accent1"/>
                </a:solidFill>
              </a:rPr>
              <a:t>τροφικά επίπεδα ανάλογα με το αν είναι</a:t>
            </a:r>
          </a:p>
          <a:p>
            <a:pPr marL="0" indent="0" algn="r" defTabSz="36000">
              <a:buNone/>
              <a:tabLst>
                <a:tab pos="36000" algn="l"/>
              </a:tabLst>
            </a:pPr>
            <a:r>
              <a:rPr lang="el-GR" sz="2200" b="1" dirty="0">
                <a:solidFill>
                  <a:schemeClr val="accent1"/>
                </a:solidFill>
              </a:rPr>
              <a:t>παραγωγός ή καταναλωτής.</a:t>
            </a:r>
          </a:p>
          <a:p>
            <a:pPr marL="0" indent="0" algn="r" defTabSz="36000">
              <a:buNone/>
              <a:tabLst>
                <a:tab pos="36000" algn="l"/>
              </a:tabLst>
            </a:pPr>
            <a:endParaRPr lang="el-GR" sz="2200" b="1" dirty="0">
              <a:solidFill>
                <a:srgbClr val="C00000"/>
              </a:solidFill>
            </a:endParaRPr>
          </a:p>
          <a:p>
            <a:pPr marL="0" indent="0" algn="r" defTabSz="36000">
              <a:buNone/>
              <a:tabLst>
                <a:tab pos="36000" algn="l"/>
              </a:tabLst>
            </a:pPr>
            <a:r>
              <a:rPr lang="el-GR" sz="2200" b="1" dirty="0">
                <a:solidFill>
                  <a:srgbClr val="C00000"/>
                </a:solidFill>
              </a:rPr>
              <a:t>Η πηγή ενέργειας είναι ο ήλιος και η πηγή</a:t>
            </a:r>
          </a:p>
          <a:p>
            <a:pPr marL="0" indent="0" algn="r" defTabSz="36000">
              <a:buNone/>
              <a:tabLst>
                <a:tab pos="36000" algn="l"/>
              </a:tabLst>
            </a:pPr>
            <a:r>
              <a:rPr lang="el-GR" sz="2200" b="1" dirty="0">
                <a:solidFill>
                  <a:srgbClr val="C00000"/>
                </a:solidFill>
              </a:rPr>
              <a:t>θρεπτικών ουσιών οι παραγωγοί οργανισμοί.</a:t>
            </a:r>
          </a:p>
          <a:p>
            <a:pPr marL="0" indent="0" algn="r" defTabSz="36000">
              <a:buNone/>
              <a:tabLst>
                <a:tab pos="36000" algn="l"/>
              </a:tabLst>
            </a:pPr>
            <a:r>
              <a:rPr lang="el-GR" sz="2200" b="1" dirty="0"/>
              <a:t> </a:t>
            </a:r>
            <a:endParaRPr lang="el-GR" sz="2200" b="1" dirty="0">
              <a:solidFill>
                <a:schemeClr val="accent1"/>
              </a:solidFill>
            </a:endParaRPr>
          </a:p>
          <a:p>
            <a:pPr marL="0" indent="0" algn="r" defTabSz="36000">
              <a:buNone/>
              <a:tabLst>
                <a:tab pos="36000" algn="l"/>
              </a:tabLst>
            </a:pPr>
            <a:r>
              <a:rPr lang="el-GR" sz="2200" b="1" dirty="0">
                <a:solidFill>
                  <a:schemeClr val="accent1"/>
                </a:solidFill>
              </a:rPr>
              <a:t>Κατά κανόνα ο αριθμός των οργανισμών </a:t>
            </a:r>
          </a:p>
          <a:p>
            <a:pPr marL="0" indent="0" algn="r" defTabSz="36000">
              <a:buNone/>
              <a:tabLst>
                <a:tab pos="36000" algn="l"/>
              </a:tabLst>
            </a:pPr>
            <a:r>
              <a:rPr lang="el-GR" sz="2200" b="1" dirty="0">
                <a:solidFill>
                  <a:schemeClr val="accent1"/>
                </a:solidFill>
              </a:rPr>
              <a:t>μειώνεται όσο ανεβαίνουμε τροφικό επίπεδο.</a:t>
            </a:r>
          </a:p>
          <a:p>
            <a:pPr marL="0" indent="0" algn="r" defTabSz="36000">
              <a:buNone/>
              <a:tabLst>
                <a:tab pos="36000" algn="l"/>
              </a:tabLst>
            </a:pPr>
            <a:endParaRPr lang="el-GR" sz="2200" b="1" dirty="0">
              <a:solidFill>
                <a:schemeClr val="accent1"/>
              </a:solidFill>
            </a:endParaRPr>
          </a:p>
          <a:p>
            <a:pPr marL="0" indent="0" algn="r" defTabSz="36000">
              <a:buNone/>
              <a:tabLst>
                <a:tab pos="36000" algn="l"/>
              </a:tabLst>
            </a:pPr>
            <a:r>
              <a:rPr lang="el-GR" sz="2200" b="1" dirty="0">
                <a:solidFill>
                  <a:srgbClr val="C00000"/>
                </a:solidFill>
              </a:rPr>
              <a:t>Το ίδιο ισχύει και για τη βιομάζα</a:t>
            </a:r>
          </a:p>
          <a:p>
            <a:pPr marL="0" indent="0" algn="r" defTabSz="36000">
              <a:buNone/>
              <a:tabLst>
                <a:tab pos="36000" algn="l"/>
              </a:tabLst>
            </a:pPr>
            <a:endParaRPr lang="el-GR" sz="2200" b="1" dirty="0">
              <a:solidFill>
                <a:srgbClr val="C00000"/>
              </a:solidFill>
            </a:endParaRPr>
          </a:p>
          <a:p>
            <a:pPr marL="0" indent="0" algn="r" defTabSz="36000">
              <a:buNone/>
              <a:tabLst>
                <a:tab pos="36000" algn="l"/>
              </a:tabLst>
            </a:pPr>
            <a:r>
              <a:rPr lang="el-GR" sz="2200" b="1" dirty="0">
                <a:solidFill>
                  <a:schemeClr val="accent1"/>
                </a:solidFill>
              </a:rPr>
              <a:t>Η τροφική πυραμίδα δείχνει </a:t>
            </a:r>
            <a:r>
              <a:rPr lang="el-GR" sz="2200" b="1" u="sng" dirty="0">
                <a:solidFill>
                  <a:schemeClr val="accent1"/>
                </a:solidFill>
              </a:rPr>
              <a:t>και</a:t>
            </a:r>
            <a:r>
              <a:rPr lang="el-GR" sz="2200" b="1" dirty="0">
                <a:solidFill>
                  <a:schemeClr val="accent1"/>
                </a:solidFill>
              </a:rPr>
              <a:t> τις</a:t>
            </a:r>
          </a:p>
          <a:p>
            <a:pPr marL="0" indent="0" algn="r" defTabSz="36000">
              <a:buNone/>
              <a:tabLst>
                <a:tab pos="36000" algn="l"/>
              </a:tabLst>
            </a:pPr>
            <a:r>
              <a:rPr lang="el-GR" sz="2200" b="1" dirty="0">
                <a:solidFill>
                  <a:schemeClr val="accent1"/>
                </a:solidFill>
              </a:rPr>
              <a:t>ποσοτικές σχέσεις μεταξύ των πληθυσμών </a:t>
            </a:r>
          </a:p>
          <a:p>
            <a:pPr marL="0" indent="0" algn="r" defTabSz="36000">
              <a:buNone/>
              <a:tabLst>
                <a:tab pos="36000" algn="l"/>
              </a:tabLst>
            </a:pPr>
            <a:r>
              <a:rPr lang="el-GR" sz="2200" b="1" dirty="0">
                <a:solidFill>
                  <a:schemeClr val="accent1"/>
                </a:solidFill>
              </a:rPr>
              <a:t>ενός οικοσυστήματος</a:t>
            </a:r>
          </a:p>
          <a:p>
            <a:pPr marL="0" indent="0" algn="r" defTabSz="36000">
              <a:buNone/>
              <a:tabLst>
                <a:tab pos="36000" algn="l"/>
              </a:tabLst>
            </a:pPr>
            <a:endParaRPr lang="el-GR" sz="2200" b="1" dirty="0"/>
          </a:p>
        </p:txBody>
      </p:sp>
      <p:sp>
        <p:nvSpPr>
          <p:cNvPr id="4" name="Θέση υποσέλιδου 3">
            <a:extLst>
              <a:ext uri="{FF2B5EF4-FFF2-40B4-BE49-F238E27FC236}">
                <a16:creationId xmlns:a16="http://schemas.microsoft.com/office/drawing/2014/main" id="{1FD6C869-4020-7D5F-89E3-EC3CB1541CD0}"/>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6FAFBE2F-2A82-EC13-1246-9D7406A9A14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Θέση αριθμού διαφάνειας 4">
            <a:extLst>
              <a:ext uri="{FF2B5EF4-FFF2-40B4-BE49-F238E27FC236}">
                <a16:creationId xmlns:a16="http://schemas.microsoft.com/office/drawing/2014/main" id="{F3DACA65-70F9-1DEA-E028-BA1934DE60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14AA5-5A5F-4150-B4C9-756F2A09AACD}"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Εικόνα 5">
            <a:extLst>
              <a:ext uri="{FF2B5EF4-FFF2-40B4-BE49-F238E27FC236}">
                <a16:creationId xmlns:a16="http://schemas.microsoft.com/office/drawing/2014/main" id="{2F88BC84-40F9-B6B7-1B06-21FF28561F58}"/>
              </a:ext>
            </a:extLst>
          </p:cNvPr>
          <p:cNvPicPr>
            <a:picLocks noChangeAspect="1"/>
          </p:cNvPicPr>
          <p:nvPr/>
        </p:nvPicPr>
        <p:blipFill>
          <a:blip r:embed="rId2"/>
          <a:stretch>
            <a:fillRect/>
          </a:stretch>
        </p:blipFill>
        <p:spPr>
          <a:xfrm>
            <a:off x="210848" y="387929"/>
            <a:ext cx="6127890" cy="6457700"/>
          </a:xfrm>
          <a:prstGeom prst="rect">
            <a:avLst/>
          </a:prstGeom>
        </p:spPr>
      </p:pic>
    </p:spTree>
    <p:extLst>
      <p:ext uri="{BB962C8B-B14F-4D97-AF65-F5344CB8AC3E}">
        <p14:creationId xmlns:p14="http://schemas.microsoft.com/office/powerpoint/2010/main" val="229030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anim calcmode="lin" valueType="num">
                                      <p:cBhvr>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1000"/>
                                        <p:tgtEl>
                                          <p:spTgt spid="3">
                                            <p:txEl>
                                              <p:pRg st="9" end="9"/>
                                            </p:txEl>
                                          </p:spTgt>
                                        </p:tgtEl>
                                      </p:cBhvr>
                                    </p:animEffect>
                                    <p:anim calcmode="lin" valueType="num">
                                      <p:cBhvr>
                                        <p:cTn id="4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1000"/>
                                        <p:tgtEl>
                                          <p:spTgt spid="3">
                                            <p:txEl>
                                              <p:pRg st="11" end="11"/>
                                            </p:txEl>
                                          </p:spTgt>
                                        </p:tgtEl>
                                      </p:cBhvr>
                                    </p:animEffect>
                                    <p:anim calcmode="lin" valueType="num">
                                      <p:cBhvr>
                                        <p:cTn id="4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Effect transition="in" filter="fade">
                                      <p:cBhvr>
                                        <p:cTn id="53" dur="1000"/>
                                        <p:tgtEl>
                                          <p:spTgt spid="3">
                                            <p:txEl>
                                              <p:pRg st="13" end="13"/>
                                            </p:txEl>
                                          </p:spTgt>
                                        </p:tgtEl>
                                      </p:cBhvr>
                                    </p:animEffect>
                                    <p:anim calcmode="lin" valueType="num">
                                      <p:cBhvr>
                                        <p:cTn id="5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animEffect transition="in" filter="fade">
                                      <p:cBhvr>
                                        <p:cTn id="60" dur="1000"/>
                                        <p:tgtEl>
                                          <p:spTgt spid="3">
                                            <p:txEl>
                                              <p:pRg st="14" end="14"/>
                                            </p:txEl>
                                          </p:spTgt>
                                        </p:tgtEl>
                                      </p:cBhvr>
                                    </p:animEffect>
                                    <p:anim calcmode="lin" valueType="num">
                                      <p:cBhvr>
                                        <p:cTn id="61"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fade">
                                      <p:cBhvr>
                                        <p:cTn id="67" dur="1000"/>
                                        <p:tgtEl>
                                          <p:spTgt spid="3">
                                            <p:txEl>
                                              <p:pRg st="15" end="15"/>
                                            </p:txEl>
                                          </p:spTgt>
                                        </p:tgtEl>
                                      </p:cBhvr>
                                    </p:animEffect>
                                    <p:anim calcmode="lin" valueType="num">
                                      <p:cBhvr>
                                        <p:cTn id="68"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CE33E-C8CF-E9D0-DDB2-D8424B9CB5D0}"/>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B6747DA-C8E7-7311-313A-B4C03E481568}"/>
              </a:ext>
            </a:extLst>
          </p:cNvPr>
          <p:cNvSpPr>
            <a:spLocks noGrp="1"/>
          </p:cNvSpPr>
          <p:nvPr>
            <p:ph idx="1"/>
          </p:nvPr>
        </p:nvSpPr>
        <p:spPr>
          <a:xfrm>
            <a:off x="32085" y="-12368"/>
            <a:ext cx="12159915" cy="6721476"/>
          </a:xfrm>
        </p:spPr>
        <p:txBody>
          <a:bodyPr>
            <a:noAutofit/>
          </a:bodyPr>
          <a:lstStyle/>
          <a:p>
            <a:pPr marL="0" indent="0" algn="ctr" defTabSz="36000">
              <a:buNone/>
              <a:tabLst>
                <a:tab pos="36000" algn="l"/>
              </a:tabLst>
            </a:pPr>
            <a:r>
              <a:rPr lang="el-GR" sz="2200" b="1" dirty="0"/>
              <a:t>2</a:t>
            </a:r>
            <a:r>
              <a:rPr lang="en-US" sz="2200" b="1" dirty="0"/>
              <a:t>.</a:t>
            </a:r>
            <a:r>
              <a:rPr lang="el-GR" sz="2200" b="1" dirty="0"/>
              <a:t>2</a:t>
            </a:r>
            <a:r>
              <a:rPr lang="en-US" sz="2200" b="1" dirty="0"/>
              <a:t> </a:t>
            </a:r>
            <a:r>
              <a:rPr lang="el-GR" sz="2200" b="1" dirty="0">
                <a:effectLst/>
                <a:ea typeface="Times New Roman" panose="02020603050405020304" pitchFamily="18" charset="0"/>
              </a:rPr>
              <a:t>Οργάνωση</a:t>
            </a:r>
            <a:r>
              <a:rPr lang="el-GR" sz="2200" b="1" spc="255" dirty="0">
                <a:ea typeface="Times New Roman" panose="02020603050405020304" pitchFamily="18" charset="0"/>
              </a:rPr>
              <a:t> </a:t>
            </a:r>
            <a:r>
              <a:rPr lang="el-GR" sz="2200" b="1" dirty="0">
                <a:effectLst/>
                <a:ea typeface="Times New Roman" panose="02020603050405020304" pitchFamily="18" charset="0"/>
              </a:rPr>
              <a:t>και</a:t>
            </a:r>
            <a:r>
              <a:rPr lang="el-GR" sz="2200" b="1" spc="-50" dirty="0">
                <a:effectLst/>
                <a:ea typeface="Times New Roman" panose="02020603050405020304" pitchFamily="18" charset="0"/>
              </a:rPr>
              <a:t> </a:t>
            </a:r>
            <a:r>
              <a:rPr lang="el-GR" sz="2200" b="1" dirty="0">
                <a:effectLst/>
                <a:ea typeface="Times New Roman" panose="02020603050405020304" pitchFamily="18" charset="0"/>
              </a:rPr>
              <a:t>λειτουργίες</a:t>
            </a:r>
            <a:r>
              <a:rPr lang="el-GR" sz="2200" b="1" spc="-70" dirty="0">
                <a:effectLst/>
                <a:ea typeface="Times New Roman" panose="02020603050405020304" pitchFamily="18" charset="0"/>
              </a:rPr>
              <a:t> </a:t>
            </a:r>
            <a:r>
              <a:rPr lang="el-GR" sz="2200" b="1" dirty="0">
                <a:effectLst/>
                <a:ea typeface="Times New Roman" panose="02020603050405020304" pitchFamily="18" charset="0"/>
              </a:rPr>
              <a:t>του</a:t>
            </a:r>
            <a:r>
              <a:rPr lang="el-GR" sz="2200" b="1" spc="95" dirty="0">
                <a:effectLst/>
                <a:ea typeface="Times New Roman" panose="02020603050405020304" pitchFamily="18" charset="0"/>
              </a:rPr>
              <a:t> </a:t>
            </a:r>
            <a:r>
              <a:rPr lang="el-GR" sz="2200" b="1" dirty="0">
                <a:effectLst/>
                <a:ea typeface="Times New Roman" panose="02020603050405020304" pitchFamily="18" charset="0"/>
              </a:rPr>
              <a:t>οικοσυστήματος</a:t>
            </a:r>
            <a:r>
              <a:rPr lang="el-GR" sz="2200" b="1" spc="-70" dirty="0">
                <a:effectLst/>
                <a:ea typeface="Times New Roman" panose="02020603050405020304" pitchFamily="18" charset="0"/>
              </a:rPr>
              <a:t> </a:t>
            </a:r>
            <a:r>
              <a:rPr lang="el-GR" sz="2200" b="1" dirty="0">
                <a:effectLst/>
                <a:ea typeface="Times New Roman" panose="02020603050405020304" pitchFamily="18" charset="0"/>
              </a:rPr>
              <a:t>–</a:t>
            </a:r>
            <a:r>
              <a:rPr lang="el-GR" sz="2200" b="1" spc="180" dirty="0">
                <a:effectLst/>
                <a:ea typeface="Times New Roman" panose="02020603050405020304" pitchFamily="18" charset="0"/>
              </a:rPr>
              <a:t> </a:t>
            </a:r>
            <a:r>
              <a:rPr lang="el-GR" sz="2200" b="1" dirty="0">
                <a:effectLst/>
                <a:ea typeface="Times New Roman" panose="02020603050405020304" pitchFamily="18" charset="0"/>
              </a:rPr>
              <a:t>Ο</a:t>
            </a:r>
            <a:r>
              <a:rPr lang="el-GR" sz="2200" b="1" spc="-110" dirty="0">
                <a:effectLst/>
                <a:ea typeface="Times New Roman" panose="02020603050405020304" pitchFamily="18" charset="0"/>
              </a:rPr>
              <a:t> </a:t>
            </a:r>
            <a:r>
              <a:rPr lang="el-GR" sz="2200" b="1" dirty="0">
                <a:effectLst/>
                <a:ea typeface="Times New Roman" panose="02020603050405020304" pitchFamily="18" charset="0"/>
              </a:rPr>
              <a:t>ρόλος</a:t>
            </a:r>
            <a:r>
              <a:rPr lang="el-GR" sz="2200" b="1" spc="-85" dirty="0">
                <a:effectLst/>
                <a:ea typeface="Times New Roman" panose="02020603050405020304" pitchFamily="18" charset="0"/>
              </a:rPr>
              <a:t> </a:t>
            </a:r>
            <a:r>
              <a:rPr lang="el-GR" sz="2200" b="1" dirty="0">
                <a:effectLst/>
                <a:ea typeface="Times New Roman" panose="02020603050405020304" pitchFamily="18" charset="0"/>
              </a:rPr>
              <a:t>της</a:t>
            </a:r>
            <a:r>
              <a:rPr lang="el-GR" sz="2200" b="1" spc="30" dirty="0">
                <a:effectLst/>
                <a:ea typeface="Times New Roman" panose="02020603050405020304" pitchFamily="18" charset="0"/>
              </a:rPr>
              <a:t> </a:t>
            </a:r>
            <a:r>
              <a:rPr lang="el-GR" sz="2200" b="1" dirty="0">
                <a:effectLst/>
                <a:ea typeface="Times New Roman" panose="02020603050405020304" pitchFamily="18" charset="0"/>
              </a:rPr>
              <a:t>ενέργειας</a:t>
            </a:r>
            <a:endParaRPr lang="el-GR" sz="2200" b="1" dirty="0"/>
          </a:p>
          <a:p>
            <a:pPr marL="0" indent="0" algn="r" defTabSz="36000">
              <a:buNone/>
              <a:tabLst>
                <a:tab pos="36000" algn="l"/>
              </a:tabLst>
            </a:pPr>
            <a:r>
              <a:rPr lang="el-GR" sz="2200" b="1" dirty="0">
                <a:solidFill>
                  <a:srgbClr val="C00000"/>
                </a:solidFill>
              </a:rPr>
              <a:t>Η βιομάζα είναι το σύνολο της ξηρής μάζας</a:t>
            </a:r>
          </a:p>
          <a:p>
            <a:pPr marL="0" indent="0" algn="r" defTabSz="36000">
              <a:buNone/>
              <a:tabLst>
                <a:tab pos="36000" algn="l"/>
              </a:tabLst>
            </a:pPr>
            <a:r>
              <a:rPr lang="el-GR" sz="2200" b="1" dirty="0">
                <a:solidFill>
                  <a:srgbClr val="C00000"/>
                </a:solidFill>
              </a:rPr>
              <a:t>ενός τροφικού επιπέδου, δηλαδή </a:t>
            </a:r>
          </a:p>
          <a:p>
            <a:pPr marL="0" indent="0" algn="r" defTabSz="36000">
              <a:buNone/>
              <a:tabLst>
                <a:tab pos="36000" algn="l"/>
              </a:tabLst>
            </a:pPr>
            <a:r>
              <a:rPr lang="el-GR" sz="2200" b="1" dirty="0">
                <a:solidFill>
                  <a:srgbClr val="C00000"/>
                </a:solidFill>
              </a:rPr>
              <a:t>αφαιρώντας τη μάζα του νερού.</a:t>
            </a:r>
          </a:p>
          <a:p>
            <a:pPr marL="0" indent="0" algn="r" defTabSz="36000">
              <a:buNone/>
              <a:tabLst>
                <a:tab pos="36000" algn="l"/>
              </a:tabLst>
            </a:pPr>
            <a:r>
              <a:rPr lang="el-GR" sz="2200" b="1" dirty="0">
                <a:solidFill>
                  <a:schemeClr val="accent1"/>
                </a:solidFill>
              </a:rPr>
              <a:t>Όταν περνάμε από ένα κατώτερο σε ένα </a:t>
            </a:r>
          </a:p>
          <a:p>
            <a:pPr marL="0" indent="0" algn="r" defTabSz="36000">
              <a:buNone/>
              <a:tabLst>
                <a:tab pos="36000" algn="l"/>
              </a:tabLst>
            </a:pPr>
            <a:r>
              <a:rPr lang="el-GR" sz="2200" b="1" dirty="0">
                <a:solidFill>
                  <a:schemeClr val="accent1"/>
                </a:solidFill>
              </a:rPr>
              <a:t>ανώτερο επίπεδο μόνο το 10 % της βιομάζας</a:t>
            </a:r>
          </a:p>
          <a:p>
            <a:pPr marL="0" indent="0" algn="r" defTabSz="36000">
              <a:buNone/>
              <a:tabLst>
                <a:tab pos="36000" algn="l"/>
              </a:tabLst>
            </a:pPr>
            <a:r>
              <a:rPr lang="el-GR" sz="2200" b="1" dirty="0">
                <a:solidFill>
                  <a:schemeClr val="accent1"/>
                </a:solidFill>
              </a:rPr>
              <a:t>και της ενέργειας περνάει.</a:t>
            </a:r>
          </a:p>
          <a:p>
            <a:pPr marL="0" indent="0" algn="r" defTabSz="36000">
              <a:buNone/>
              <a:tabLst>
                <a:tab pos="36000" algn="l"/>
              </a:tabLst>
            </a:pPr>
            <a:endParaRPr lang="el-GR" sz="2200" b="1" dirty="0"/>
          </a:p>
        </p:txBody>
      </p:sp>
      <p:sp>
        <p:nvSpPr>
          <p:cNvPr id="4" name="Θέση υποσέλιδου 3">
            <a:extLst>
              <a:ext uri="{FF2B5EF4-FFF2-40B4-BE49-F238E27FC236}">
                <a16:creationId xmlns:a16="http://schemas.microsoft.com/office/drawing/2014/main" id="{26B8FE3A-BCF3-2C69-10B6-F131B7CA9F8C}"/>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780DDEA2-B1F4-CE34-531E-E9F83E37565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Θέση αριθμού διαφάνειας 4">
            <a:extLst>
              <a:ext uri="{FF2B5EF4-FFF2-40B4-BE49-F238E27FC236}">
                <a16:creationId xmlns:a16="http://schemas.microsoft.com/office/drawing/2014/main" id="{51F3CF13-9724-4605-A0D3-20743C9CA3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14AA5-5A5F-4150-B4C9-756F2A09AACD}"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Εικόνα 5">
            <a:extLst>
              <a:ext uri="{FF2B5EF4-FFF2-40B4-BE49-F238E27FC236}">
                <a16:creationId xmlns:a16="http://schemas.microsoft.com/office/drawing/2014/main" id="{B7DE2B11-61AA-790B-F226-3279DFECCFD0}"/>
              </a:ext>
            </a:extLst>
          </p:cNvPr>
          <p:cNvPicPr>
            <a:picLocks noChangeAspect="1"/>
          </p:cNvPicPr>
          <p:nvPr/>
        </p:nvPicPr>
        <p:blipFill>
          <a:blip r:embed="rId2"/>
          <a:stretch>
            <a:fillRect/>
          </a:stretch>
        </p:blipFill>
        <p:spPr>
          <a:xfrm>
            <a:off x="32085" y="342033"/>
            <a:ext cx="6714236" cy="6503593"/>
          </a:xfrm>
          <a:prstGeom prst="rect">
            <a:avLst/>
          </a:prstGeom>
        </p:spPr>
      </p:pic>
    </p:spTree>
    <p:extLst>
      <p:ext uri="{BB962C8B-B14F-4D97-AF65-F5344CB8AC3E}">
        <p14:creationId xmlns:p14="http://schemas.microsoft.com/office/powerpoint/2010/main" val="65195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EB916-B98D-BE54-8D0C-63E80B50A472}"/>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4125498-303C-FBF4-AC8A-93F5223F1337}"/>
              </a:ext>
            </a:extLst>
          </p:cNvPr>
          <p:cNvSpPr>
            <a:spLocks noGrp="1"/>
          </p:cNvSpPr>
          <p:nvPr>
            <p:ph idx="1"/>
          </p:nvPr>
        </p:nvSpPr>
        <p:spPr>
          <a:xfrm>
            <a:off x="32085" y="-12368"/>
            <a:ext cx="12159915" cy="6721476"/>
          </a:xfrm>
        </p:spPr>
        <p:txBody>
          <a:bodyPr>
            <a:noAutofit/>
          </a:bodyPr>
          <a:lstStyle/>
          <a:p>
            <a:pPr marL="0" indent="0" algn="ctr" defTabSz="36000">
              <a:buNone/>
              <a:tabLst>
                <a:tab pos="36000" algn="l"/>
              </a:tabLst>
            </a:pPr>
            <a:r>
              <a:rPr lang="el-GR" sz="2200" b="1" dirty="0"/>
              <a:t>2</a:t>
            </a:r>
            <a:r>
              <a:rPr lang="en-US" sz="2200" b="1" dirty="0"/>
              <a:t>.</a:t>
            </a:r>
            <a:r>
              <a:rPr lang="el-GR" sz="2200" b="1" dirty="0"/>
              <a:t>2</a:t>
            </a:r>
            <a:r>
              <a:rPr lang="en-US" sz="2200" b="1" dirty="0"/>
              <a:t> </a:t>
            </a:r>
            <a:r>
              <a:rPr lang="el-GR" sz="2200" b="1" dirty="0">
                <a:effectLst/>
                <a:ea typeface="Times New Roman" panose="02020603050405020304" pitchFamily="18" charset="0"/>
              </a:rPr>
              <a:t>Οργάνωση</a:t>
            </a:r>
            <a:r>
              <a:rPr lang="el-GR" sz="2200" b="1" spc="255" dirty="0">
                <a:ea typeface="Times New Roman" panose="02020603050405020304" pitchFamily="18" charset="0"/>
              </a:rPr>
              <a:t> </a:t>
            </a:r>
            <a:r>
              <a:rPr lang="el-GR" sz="2200" b="1" dirty="0">
                <a:effectLst/>
                <a:ea typeface="Times New Roman" panose="02020603050405020304" pitchFamily="18" charset="0"/>
              </a:rPr>
              <a:t>και</a:t>
            </a:r>
            <a:r>
              <a:rPr lang="el-GR" sz="2200" b="1" spc="-50" dirty="0">
                <a:effectLst/>
                <a:ea typeface="Times New Roman" panose="02020603050405020304" pitchFamily="18" charset="0"/>
              </a:rPr>
              <a:t> </a:t>
            </a:r>
            <a:r>
              <a:rPr lang="el-GR" sz="2200" b="1" dirty="0">
                <a:effectLst/>
                <a:ea typeface="Times New Roman" panose="02020603050405020304" pitchFamily="18" charset="0"/>
              </a:rPr>
              <a:t>λειτουργίες</a:t>
            </a:r>
            <a:r>
              <a:rPr lang="el-GR" sz="2200" b="1" spc="-70" dirty="0">
                <a:effectLst/>
                <a:ea typeface="Times New Roman" panose="02020603050405020304" pitchFamily="18" charset="0"/>
              </a:rPr>
              <a:t> </a:t>
            </a:r>
            <a:r>
              <a:rPr lang="el-GR" sz="2200" b="1" dirty="0">
                <a:effectLst/>
                <a:ea typeface="Times New Roman" panose="02020603050405020304" pitchFamily="18" charset="0"/>
              </a:rPr>
              <a:t>του</a:t>
            </a:r>
            <a:r>
              <a:rPr lang="el-GR" sz="2200" b="1" spc="95" dirty="0">
                <a:effectLst/>
                <a:ea typeface="Times New Roman" panose="02020603050405020304" pitchFamily="18" charset="0"/>
              </a:rPr>
              <a:t> </a:t>
            </a:r>
            <a:r>
              <a:rPr lang="el-GR" sz="2200" b="1" dirty="0">
                <a:effectLst/>
                <a:ea typeface="Times New Roman" panose="02020603050405020304" pitchFamily="18" charset="0"/>
              </a:rPr>
              <a:t>οικοσυστήματος</a:t>
            </a:r>
            <a:r>
              <a:rPr lang="el-GR" sz="2200" b="1" spc="-70" dirty="0">
                <a:effectLst/>
                <a:ea typeface="Times New Roman" panose="02020603050405020304" pitchFamily="18" charset="0"/>
              </a:rPr>
              <a:t> </a:t>
            </a:r>
            <a:r>
              <a:rPr lang="el-GR" sz="2200" b="1" dirty="0">
                <a:effectLst/>
                <a:ea typeface="Times New Roman" panose="02020603050405020304" pitchFamily="18" charset="0"/>
              </a:rPr>
              <a:t>–</a:t>
            </a:r>
            <a:r>
              <a:rPr lang="el-GR" sz="2200" b="1" spc="180" dirty="0">
                <a:effectLst/>
                <a:ea typeface="Times New Roman" panose="02020603050405020304" pitchFamily="18" charset="0"/>
              </a:rPr>
              <a:t> </a:t>
            </a:r>
            <a:r>
              <a:rPr lang="el-GR" sz="2200" b="1" dirty="0">
                <a:effectLst/>
                <a:ea typeface="Times New Roman" panose="02020603050405020304" pitchFamily="18" charset="0"/>
              </a:rPr>
              <a:t>Ο</a:t>
            </a:r>
            <a:r>
              <a:rPr lang="el-GR" sz="2200" b="1" spc="-110" dirty="0">
                <a:effectLst/>
                <a:ea typeface="Times New Roman" panose="02020603050405020304" pitchFamily="18" charset="0"/>
              </a:rPr>
              <a:t> </a:t>
            </a:r>
            <a:r>
              <a:rPr lang="el-GR" sz="2200" b="1" dirty="0">
                <a:effectLst/>
                <a:ea typeface="Times New Roman" panose="02020603050405020304" pitchFamily="18" charset="0"/>
              </a:rPr>
              <a:t>ρόλος</a:t>
            </a:r>
            <a:r>
              <a:rPr lang="el-GR" sz="2200" b="1" spc="-85" dirty="0">
                <a:effectLst/>
                <a:ea typeface="Times New Roman" panose="02020603050405020304" pitchFamily="18" charset="0"/>
              </a:rPr>
              <a:t> </a:t>
            </a:r>
            <a:r>
              <a:rPr lang="el-GR" sz="2200" b="1" dirty="0">
                <a:effectLst/>
                <a:ea typeface="Times New Roman" panose="02020603050405020304" pitchFamily="18" charset="0"/>
              </a:rPr>
              <a:t>της</a:t>
            </a:r>
            <a:r>
              <a:rPr lang="el-GR" sz="2200" b="1" spc="30" dirty="0">
                <a:effectLst/>
                <a:ea typeface="Times New Roman" panose="02020603050405020304" pitchFamily="18" charset="0"/>
              </a:rPr>
              <a:t> </a:t>
            </a:r>
            <a:r>
              <a:rPr lang="el-GR" sz="2200" b="1" dirty="0">
                <a:effectLst/>
                <a:ea typeface="Times New Roman" panose="02020603050405020304" pitchFamily="18" charset="0"/>
              </a:rPr>
              <a:t>ενέργειας</a:t>
            </a:r>
          </a:p>
          <a:p>
            <a:pPr marL="0" indent="0" algn="ctr" defTabSz="36000">
              <a:buNone/>
              <a:tabLst>
                <a:tab pos="36000" algn="l"/>
              </a:tabLst>
            </a:pPr>
            <a:endParaRPr lang="el-GR" sz="2200" b="1" dirty="0"/>
          </a:p>
          <a:p>
            <a:pPr marL="0" indent="0" algn="ctr" defTabSz="36000">
              <a:buNone/>
              <a:tabLst>
                <a:tab pos="36000" algn="l"/>
              </a:tabLst>
            </a:pPr>
            <a:endParaRPr lang="el-GR" sz="2200" b="1" dirty="0"/>
          </a:p>
        </p:txBody>
      </p:sp>
      <p:sp>
        <p:nvSpPr>
          <p:cNvPr id="4" name="Θέση υποσέλιδου 3">
            <a:extLst>
              <a:ext uri="{FF2B5EF4-FFF2-40B4-BE49-F238E27FC236}">
                <a16:creationId xmlns:a16="http://schemas.microsoft.com/office/drawing/2014/main" id="{B9639BCD-82CC-36F5-29CC-27E93B50C072}"/>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E5206751-F932-D61C-6304-5BEE99F0B98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Θέση αριθμού διαφάνειας 4">
            <a:extLst>
              <a:ext uri="{FF2B5EF4-FFF2-40B4-BE49-F238E27FC236}">
                <a16:creationId xmlns:a16="http://schemas.microsoft.com/office/drawing/2014/main" id="{1A70EBC6-9EAF-6FFA-A05E-E5E06F01EE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14AA5-5A5F-4150-B4C9-756F2A09AACD}"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150" name="Picture 6" descr="Figure4-2_resize">
            <a:extLst>
              <a:ext uri="{FF2B5EF4-FFF2-40B4-BE49-F238E27FC236}">
                <a16:creationId xmlns:a16="http://schemas.microsoft.com/office/drawing/2014/main" id="{CFB028DF-E8D4-C228-BA23-3E8707BA8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278" y="262074"/>
            <a:ext cx="9379527" cy="659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57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F6AC7-10B7-1E82-43DD-370B9D95ED9E}"/>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2D5FBC5-C2E2-577B-643C-2DED80573ED5}"/>
              </a:ext>
            </a:extLst>
          </p:cNvPr>
          <p:cNvSpPr>
            <a:spLocks noGrp="1"/>
          </p:cNvSpPr>
          <p:nvPr>
            <p:ph idx="1"/>
          </p:nvPr>
        </p:nvSpPr>
        <p:spPr>
          <a:xfrm>
            <a:off x="32085" y="-12368"/>
            <a:ext cx="12159915" cy="6721476"/>
          </a:xfrm>
        </p:spPr>
        <p:txBody>
          <a:bodyPr>
            <a:noAutofit/>
          </a:bodyPr>
          <a:lstStyle/>
          <a:p>
            <a:pPr marL="0" indent="0" algn="ctr" defTabSz="36000">
              <a:buNone/>
              <a:tabLst>
                <a:tab pos="36000" algn="l"/>
              </a:tabLst>
            </a:pPr>
            <a:r>
              <a:rPr lang="el-GR" sz="2200" b="1" dirty="0"/>
              <a:t>2</a:t>
            </a:r>
            <a:r>
              <a:rPr lang="en-US" sz="2200" b="1" dirty="0"/>
              <a:t>.</a:t>
            </a:r>
            <a:r>
              <a:rPr lang="el-GR" sz="2200" b="1" dirty="0"/>
              <a:t>2</a:t>
            </a:r>
            <a:r>
              <a:rPr lang="en-US" sz="2200" b="1" dirty="0"/>
              <a:t> </a:t>
            </a:r>
            <a:r>
              <a:rPr lang="el-GR" sz="2200" b="1" dirty="0">
                <a:effectLst/>
                <a:ea typeface="Times New Roman" panose="02020603050405020304" pitchFamily="18" charset="0"/>
              </a:rPr>
              <a:t>Οργάνωση</a:t>
            </a:r>
            <a:r>
              <a:rPr lang="el-GR" sz="2200" b="1" spc="255" dirty="0">
                <a:ea typeface="Times New Roman" panose="02020603050405020304" pitchFamily="18" charset="0"/>
              </a:rPr>
              <a:t> </a:t>
            </a:r>
            <a:r>
              <a:rPr lang="el-GR" sz="2200" b="1" dirty="0">
                <a:effectLst/>
                <a:ea typeface="Times New Roman" panose="02020603050405020304" pitchFamily="18" charset="0"/>
              </a:rPr>
              <a:t>και</a:t>
            </a:r>
            <a:r>
              <a:rPr lang="el-GR" sz="2200" b="1" spc="-50" dirty="0">
                <a:effectLst/>
                <a:ea typeface="Times New Roman" panose="02020603050405020304" pitchFamily="18" charset="0"/>
              </a:rPr>
              <a:t> </a:t>
            </a:r>
            <a:r>
              <a:rPr lang="el-GR" sz="2200" b="1" dirty="0">
                <a:effectLst/>
                <a:ea typeface="Times New Roman" panose="02020603050405020304" pitchFamily="18" charset="0"/>
              </a:rPr>
              <a:t>λειτουργίες</a:t>
            </a:r>
            <a:r>
              <a:rPr lang="el-GR" sz="2200" b="1" spc="-70" dirty="0">
                <a:effectLst/>
                <a:ea typeface="Times New Roman" panose="02020603050405020304" pitchFamily="18" charset="0"/>
              </a:rPr>
              <a:t> </a:t>
            </a:r>
            <a:r>
              <a:rPr lang="el-GR" sz="2200" b="1" dirty="0">
                <a:effectLst/>
                <a:ea typeface="Times New Roman" panose="02020603050405020304" pitchFamily="18" charset="0"/>
              </a:rPr>
              <a:t>του</a:t>
            </a:r>
            <a:r>
              <a:rPr lang="el-GR" sz="2200" b="1" spc="95" dirty="0">
                <a:effectLst/>
                <a:ea typeface="Times New Roman" panose="02020603050405020304" pitchFamily="18" charset="0"/>
              </a:rPr>
              <a:t> </a:t>
            </a:r>
            <a:r>
              <a:rPr lang="el-GR" sz="2200" b="1" dirty="0">
                <a:effectLst/>
                <a:ea typeface="Times New Roman" panose="02020603050405020304" pitchFamily="18" charset="0"/>
              </a:rPr>
              <a:t>οικοσυστήματος</a:t>
            </a:r>
            <a:r>
              <a:rPr lang="el-GR" sz="2200" b="1" spc="-70" dirty="0">
                <a:effectLst/>
                <a:ea typeface="Times New Roman" panose="02020603050405020304" pitchFamily="18" charset="0"/>
              </a:rPr>
              <a:t> </a:t>
            </a:r>
            <a:r>
              <a:rPr lang="el-GR" sz="2200" b="1" dirty="0">
                <a:effectLst/>
                <a:ea typeface="Times New Roman" panose="02020603050405020304" pitchFamily="18" charset="0"/>
              </a:rPr>
              <a:t>–</a:t>
            </a:r>
            <a:r>
              <a:rPr lang="el-GR" sz="2200" b="1" spc="180" dirty="0">
                <a:effectLst/>
                <a:ea typeface="Times New Roman" panose="02020603050405020304" pitchFamily="18" charset="0"/>
              </a:rPr>
              <a:t> </a:t>
            </a:r>
            <a:r>
              <a:rPr lang="el-GR" sz="2200" b="1" dirty="0">
                <a:effectLst/>
                <a:ea typeface="Times New Roman" panose="02020603050405020304" pitchFamily="18" charset="0"/>
              </a:rPr>
              <a:t>Ο</a:t>
            </a:r>
            <a:r>
              <a:rPr lang="el-GR" sz="2200" b="1" spc="-110" dirty="0">
                <a:effectLst/>
                <a:ea typeface="Times New Roman" panose="02020603050405020304" pitchFamily="18" charset="0"/>
              </a:rPr>
              <a:t> </a:t>
            </a:r>
            <a:r>
              <a:rPr lang="el-GR" sz="2200" b="1" dirty="0">
                <a:effectLst/>
                <a:ea typeface="Times New Roman" panose="02020603050405020304" pitchFamily="18" charset="0"/>
              </a:rPr>
              <a:t>ρόλος</a:t>
            </a:r>
            <a:r>
              <a:rPr lang="el-GR" sz="2200" b="1" spc="-85" dirty="0">
                <a:effectLst/>
                <a:ea typeface="Times New Roman" panose="02020603050405020304" pitchFamily="18" charset="0"/>
              </a:rPr>
              <a:t> </a:t>
            </a:r>
            <a:r>
              <a:rPr lang="el-GR" sz="2200" b="1" dirty="0">
                <a:effectLst/>
                <a:ea typeface="Times New Roman" panose="02020603050405020304" pitchFamily="18" charset="0"/>
              </a:rPr>
              <a:t>της</a:t>
            </a:r>
            <a:r>
              <a:rPr lang="el-GR" sz="2200" b="1" spc="30" dirty="0">
                <a:effectLst/>
                <a:ea typeface="Times New Roman" panose="02020603050405020304" pitchFamily="18" charset="0"/>
              </a:rPr>
              <a:t> </a:t>
            </a:r>
            <a:r>
              <a:rPr lang="el-GR" sz="2200" b="1" dirty="0">
                <a:effectLst/>
                <a:ea typeface="Times New Roman" panose="02020603050405020304" pitchFamily="18" charset="0"/>
              </a:rPr>
              <a:t>ενέργειας</a:t>
            </a:r>
          </a:p>
          <a:p>
            <a:pPr marL="0" indent="0" algn="ctr" defTabSz="36000">
              <a:buNone/>
              <a:tabLst>
                <a:tab pos="36000" algn="l"/>
              </a:tabLst>
            </a:pPr>
            <a:r>
              <a:rPr lang="el-GR" sz="2200" b="1" dirty="0"/>
              <a:t>Διαβάζεις: σελίδες </a:t>
            </a:r>
            <a:r>
              <a:rPr lang="en-US" sz="2200" b="1" dirty="0"/>
              <a:t>43</a:t>
            </a:r>
            <a:r>
              <a:rPr lang="el-GR" sz="2200" b="1" dirty="0"/>
              <a:t> – </a:t>
            </a:r>
            <a:r>
              <a:rPr lang="en-US" sz="2200" b="1" dirty="0"/>
              <a:t>46</a:t>
            </a:r>
            <a:endParaRPr lang="el-GR" sz="2200" b="1" dirty="0"/>
          </a:p>
          <a:p>
            <a:pPr marL="0" indent="0" algn="ctr" defTabSz="36000">
              <a:buNone/>
              <a:tabLst>
                <a:tab pos="36000" algn="l"/>
              </a:tabLst>
            </a:pPr>
            <a:r>
              <a:rPr lang="el-GR" sz="2200" b="1" dirty="0"/>
              <a:t>Και λύνεις: άσκηση 2 και 3 στη σελίδα 47 - 48.</a:t>
            </a:r>
            <a:endParaRPr lang="en-US" sz="2200" b="1" dirty="0"/>
          </a:p>
          <a:p>
            <a:pPr marL="0" indent="0" algn="ctr" defTabSz="36000">
              <a:buNone/>
              <a:tabLst>
                <a:tab pos="36000" algn="l"/>
              </a:tabLst>
            </a:pPr>
            <a:r>
              <a:rPr lang="el-GR" sz="2200" b="1" dirty="0"/>
              <a:t>Προαιρετικά:</a:t>
            </a:r>
          </a:p>
          <a:p>
            <a:pPr marL="0" indent="0" algn="ctr" defTabSz="36000">
              <a:buNone/>
              <a:tabLst>
                <a:tab pos="36000" algn="l"/>
              </a:tabLst>
            </a:pPr>
            <a:r>
              <a:rPr lang="el-GR" sz="2200" b="1" dirty="0"/>
              <a:t>Κατασκευάστε το δικό σας τροφικό πλέγμα. Επιλέξτε ένα χερσαίο ή υδατικό οικοσύστημα (βυθός, ωκεανός, ζούγκλα, σαβάνα, δάσος </a:t>
            </a:r>
            <a:r>
              <a:rPr lang="el-GR" sz="2200" b="1" dirty="0" err="1"/>
              <a:t>κ.ο.κ.</a:t>
            </a:r>
            <a:r>
              <a:rPr lang="el-GR" sz="2200" b="1" dirty="0"/>
              <a:t>) και κάνοντας </a:t>
            </a:r>
            <a:r>
              <a:rPr lang="el-GR" sz="2200" b="1" dirty="0" err="1"/>
              <a:t>κολάζ</a:t>
            </a:r>
            <a:r>
              <a:rPr lang="el-GR" sz="2200" b="1" dirty="0"/>
              <a:t> με φωτογραφίες που θα βρείτε στο διαδίκτυο κατασκευάστε το δικό σας τροφικό πλέγμα.</a:t>
            </a:r>
          </a:p>
          <a:p>
            <a:pPr marL="0" indent="0" algn="ctr" defTabSz="36000">
              <a:buNone/>
              <a:tabLst>
                <a:tab pos="36000" algn="l"/>
              </a:tabLst>
            </a:pPr>
            <a:r>
              <a:rPr lang="el-GR" sz="2200" b="1" dirty="0"/>
              <a:t>Εναλλακτικά μπορείτε να ζητήσετε και βοήθεια από κάποιο ΑΙ, όπως το </a:t>
            </a:r>
            <a:r>
              <a:rPr lang="en-US" sz="2200" b="1" dirty="0" err="1"/>
              <a:t>chatgtp</a:t>
            </a:r>
            <a:r>
              <a:rPr lang="el-GR" sz="2200" b="1" dirty="0"/>
              <a:t> για να κατασκευάσετε το τροφικό σας πλέγμα.</a:t>
            </a:r>
          </a:p>
          <a:p>
            <a:pPr marL="0" indent="0" algn="ctr" defTabSz="36000">
              <a:buNone/>
              <a:tabLst>
                <a:tab pos="36000" algn="l"/>
              </a:tabLst>
            </a:pPr>
            <a:endParaRPr lang="en-US" sz="2200" b="1" dirty="0"/>
          </a:p>
          <a:p>
            <a:pPr marL="0" indent="0" algn="ctr" defTabSz="36000">
              <a:buNone/>
              <a:tabLst>
                <a:tab pos="36000" algn="l"/>
              </a:tabLst>
            </a:pPr>
            <a:r>
              <a:rPr lang="el-GR" sz="1600" dirty="0" err="1">
                <a:hlinkClick r:id="rId2"/>
              </a:rPr>
              <a:t>Photodentro</a:t>
            </a:r>
            <a:r>
              <a:rPr lang="el-GR" sz="1600" dirty="0">
                <a:hlinkClick r:id="rId2"/>
              </a:rPr>
              <a:t>: Το μεγάλο ψάρι τρώει το μικρό</a:t>
            </a:r>
            <a:endParaRPr lang="en-US" sz="2200" b="1" dirty="0"/>
          </a:p>
          <a:p>
            <a:pPr marL="0" indent="0" algn="ctr" defTabSz="36000">
              <a:buNone/>
              <a:tabLst>
                <a:tab pos="36000" algn="l"/>
              </a:tabLst>
            </a:pPr>
            <a:r>
              <a:rPr lang="en-US" sz="1600" dirty="0" err="1">
                <a:hlinkClick r:id="rId3"/>
              </a:rPr>
              <a:t>Photodentro</a:t>
            </a:r>
            <a:r>
              <a:rPr lang="en-US" sz="1600" dirty="0">
                <a:hlinkClick r:id="rId3"/>
              </a:rPr>
              <a:t>: </a:t>
            </a:r>
            <a:r>
              <a:rPr lang="el-GR" sz="1600" dirty="0">
                <a:hlinkClick r:id="rId3"/>
              </a:rPr>
              <a:t>Τροφικά επίπεδα</a:t>
            </a:r>
            <a:endParaRPr lang="en-US" sz="2200" b="1" dirty="0"/>
          </a:p>
          <a:p>
            <a:pPr marL="0" indent="0" algn="ctr" defTabSz="36000">
              <a:buNone/>
              <a:tabLst>
                <a:tab pos="36000" algn="l"/>
              </a:tabLst>
            </a:pPr>
            <a:r>
              <a:rPr lang="el-GR" sz="1600" dirty="0" err="1">
                <a:hlinkClick r:id="rId4"/>
              </a:rPr>
              <a:t>Photodentro</a:t>
            </a:r>
            <a:r>
              <a:rPr lang="el-GR" sz="1600" dirty="0">
                <a:hlinkClick r:id="rId4"/>
              </a:rPr>
              <a:t>: Τροφικές αλυσίδες - Τροφικά πλέγματα</a:t>
            </a:r>
            <a:endParaRPr lang="en-US" sz="2200" b="1" dirty="0"/>
          </a:p>
          <a:p>
            <a:pPr marL="0" indent="0" algn="ctr" defTabSz="36000">
              <a:buNone/>
              <a:tabLst>
                <a:tab pos="36000" algn="l"/>
              </a:tabLst>
            </a:pPr>
            <a:endParaRPr lang="el-GR" sz="2200" b="1" dirty="0"/>
          </a:p>
          <a:p>
            <a:pPr marL="0" indent="0" algn="ctr" defTabSz="36000">
              <a:buNone/>
              <a:tabLst>
                <a:tab pos="36000" algn="l"/>
              </a:tabLst>
            </a:pPr>
            <a:endParaRPr lang="el-GR" sz="2200" b="1" dirty="0"/>
          </a:p>
        </p:txBody>
      </p:sp>
      <p:sp>
        <p:nvSpPr>
          <p:cNvPr id="4" name="Θέση υποσέλιδου 3">
            <a:extLst>
              <a:ext uri="{FF2B5EF4-FFF2-40B4-BE49-F238E27FC236}">
                <a16:creationId xmlns:a16="http://schemas.microsoft.com/office/drawing/2014/main" id="{E2B1F3E1-4526-1A4A-299E-38861850CAC4}"/>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393DA685-00F3-A7BC-A2D0-69BD9D1E75F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Θέση αριθμού διαφάνειας 4">
            <a:extLst>
              <a:ext uri="{FF2B5EF4-FFF2-40B4-BE49-F238E27FC236}">
                <a16:creationId xmlns:a16="http://schemas.microsoft.com/office/drawing/2014/main" id="{C14FDAA9-DB29-63B7-2F94-81E071C382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14AA5-5A5F-4150-B4C9-756F2A09AACD}"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819852"/>
      </p:ext>
    </p:extLst>
  </p:cSld>
  <p:clrMapOvr>
    <a:masterClrMapping/>
  </p:clrMapOvr>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6673</TotalTime>
  <Words>599</Words>
  <Application>Microsoft Office PowerPoint</Application>
  <PresentationFormat>Ευρεία οθόνη</PresentationFormat>
  <Paragraphs>84</Paragraphs>
  <Slides>9</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Arial</vt:lpstr>
      <vt:lpstr>Calibri</vt:lpstr>
      <vt:lpstr>Calibri Light</vt:lpstr>
      <vt:lpstr>Times New Roman</vt:lpstr>
      <vt:lpstr>1_Θέμα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Xenophontas A</dc:creator>
  <cp:lastModifiedBy>Xenophontas A</cp:lastModifiedBy>
  <cp:revision>10</cp:revision>
  <dcterms:created xsi:type="dcterms:W3CDTF">2024-12-30T16:57:36Z</dcterms:created>
  <dcterms:modified xsi:type="dcterms:W3CDTF">2025-02-11T09:38:41Z</dcterms:modified>
</cp:coreProperties>
</file>