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425" r:id="rId3"/>
    <p:sldId id="426" r:id="rId4"/>
    <p:sldId id="421" r:id="rId5"/>
    <p:sldId id="422" r:id="rId6"/>
    <p:sldId id="423" r:id="rId7"/>
    <p:sldId id="424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76A-E5A3-4D54-BCB4-8ABCD7126305}" type="datetime1">
              <a:rPr lang="el-GR" smtClean="0"/>
              <a:t>18/2/2025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62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BC0-ABBB-407C-A4CF-00D8642B866F}" type="datetime1">
              <a:rPr lang="el-GR" smtClean="0"/>
              <a:t>18/2/2025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0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01B-04C9-42B2-B5D2-92C7F7C9F059}" type="datetime1">
              <a:rPr lang="el-GR" smtClean="0"/>
              <a:t>18/2/2025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92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E4B-77DA-43B6-AA0A-3A47266315D6}" type="datetime1">
              <a:rPr lang="el-GR" smtClean="0"/>
              <a:t>18/2/2025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974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377B-EEA3-4D81-A979-38E52D22F16C}" type="datetime1">
              <a:rPr lang="el-GR" smtClean="0"/>
              <a:t>18/2/2025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23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AF-EBC9-4720-A459-6B72C1A802ED}" type="datetime1">
              <a:rPr lang="el-GR" smtClean="0"/>
              <a:t>18/2/2025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76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78B-0EC5-4936-AE64-D83623CFB355}" type="datetime1">
              <a:rPr lang="el-GR" smtClean="0"/>
              <a:t>18/2/2025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85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2DFE-CFFC-4297-B482-871DF305599A}" type="datetime1">
              <a:rPr lang="el-GR" smtClean="0"/>
              <a:t>18/2/2025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454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838-95BD-4449-8C1D-09D35CD16975}" type="datetime1">
              <a:rPr lang="el-GR" smtClean="0"/>
              <a:t>18/2/2025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714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E1FB-D0C2-442C-9DE8-34E7050E75D3}" type="datetime1">
              <a:rPr lang="el-GR" smtClean="0"/>
              <a:t>18/2/2025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66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7DD-5377-4E6B-8A5D-44E0D06488E4}" type="datetime1">
              <a:rPr lang="el-GR" smtClean="0"/>
              <a:t>18/2/2025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08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C43F-C5DF-49CA-A2D4-6FEB1F7D054B}" type="datetime1">
              <a:rPr lang="el-GR" smtClean="0"/>
              <a:t>18/2/2025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13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0FC0B-E1D5-BB08-9416-CCB5FF4C2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11AD71-9D55-E754-D5D9-F82BF4B2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5.1 </a:t>
            </a:r>
            <a:r>
              <a:rPr lang="el-GR" sz="2200" b="1" dirty="0"/>
              <a:t>Το γενετικό υλικό οργανώνεται σε χρωμοσώματα.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Τα δομικά χαρακτηριστικά και οι λειτουργίες ενός οργανισμού οφείλονται συνήθως στις πρωτεΐνες 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Οι πρωτεΐνες αποτελούνται από αμινοξέα (20 διαφορετικά) και η διάταξη των αμινοξέων καθορίζει αυτές τις ιδιότητες.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Η διάταξη (σειρά) των αμινοξέων καθορίζεται από το </a:t>
            </a:r>
            <a:r>
              <a:rPr lang="en-US" sz="2200" b="1" dirty="0"/>
              <a:t>DNA.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Η έκφραση των ιδιοτήτων ενός οργανισμού εξαρτάται από τα γονίδια του, αλλά ΚΑΙ από το περιβάλλον του.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82DAC24-5C79-809C-AA3D-256C62E3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FACC148-112F-3DC0-EBBD-1834C915B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99EE508-D507-9999-1FF3-A9989522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49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3A760-BE95-9369-1D62-C85578B2C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8E3C25-E088-CDAC-FC95-3D9D3779E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5.1 </a:t>
            </a:r>
            <a:r>
              <a:rPr lang="el-GR" sz="2200" b="1" dirty="0"/>
              <a:t>Το γενετικό υλικό οργανώνεται σε χρωμοσώματα.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FA25259-9AA7-E624-9EC4-680EBF52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F1C78C-A2A2-6670-741B-154560F59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73D0AD-379C-FBED-4BCA-B3F3322B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ΤΑ ΑΜΙΝΟΞΕΑ. Tα 20 αμινοξέα ( όνομα – συμβολισμός – ισοηλεκτρικό ...">
            <a:extLst>
              <a:ext uri="{FF2B5EF4-FFF2-40B4-BE49-F238E27FC236}">
                <a16:creationId xmlns:a16="http://schemas.microsoft.com/office/drawing/2014/main" id="{54F5F296-90C9-9177-B284-A8A018E8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1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1451F-139D-CA4C-D9C9-DD7C628F9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66409B-7553-A68D-5EB3-A4DDC9FAE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5.1 </a:t>
            </a:r>
            <a:r>
              <a:rPr lang="el-GR" sz="2200" b="1" dirty="0"/>
              <a:t>Το γενετικό υλικό οργανώνεται σε χρωμοσώματα.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6FA015E-D0E7-8E24-5DFB-D2F75221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4F120DB-7351-739E-6937-838367E6F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8866225-6CAD-AF55-72BC-45092510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7D3B5702-D250-1094-4A90-36A36EFB8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8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C090F-A0FC-FDEB-5CAE-BBE42C18F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F3121B-D6C7-DE1D-BA0B-EA8516B6A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5.1 </a:t>
            </a:r>
            <a:r>
              <a:rPr lang="el-GR" sz="2200" b="1" dirty="0"/>
              <a:t>Το γενετικό υλικό οργανώνεται σε χρωμοσώματα.</a:t>
            </a:r>
          </a:p>
          <a:p>
            <a:pPr algn="ctr" defTabSz="36000">
              <a:tabLst>
                <a:tab pos="36000" algn="l"/>
              </a:tabLst>
            </a:pPr>
            <a:r>
              <a:rPr lang="el-GR" sz="2200" b="1" dirty="0"/>
              <a:t>Το γενετικό υλικό εντοπίζεται στον πυρήνα ενός </a:t>
            </a:r>
            <a:r>
              <a:rPr lang="el-GR" sz="2200" b="1" dirty="0" err="1"/>
              <a:t>ευκαρυωτικού</a:t>
            </a:r>
            <a:r>
              <a:rPr lang="el-GR" sz="2200" b="1" dirty="0"/>
              <a:t> κυττάρου σε δομές που ονομάζονται ΧΡΩΜΟΣΩΜΑΤΑ. </a:t>
            </a:r>
          </a:p>
          <a:p>
            <a:pPr defTabSz="36000">
              <a:tabLst>
                <a:tab pos="36000" algn="l"/>
              </a:tabLst>
            </a:pPr>
            <a:r>
              <a:rPr lang="el-GR" sz="2200" b="1" dirty="0"/>
              <a:t>Τα χρωμοσώματα αποτελούνται από </a:t>
            </a:r>
            <a:r>
              <a:rPr lang="en-US" sz="2200" b="1" dirty="0"/>
              <a:t>DNA</a:t>
            </a:r>
            <a:endParaRPr lang="el-GR" sz="2200" b="1" dirty="0"/>
          </a:p>
          <a:p>
            <a:pPr marL="0" indent="0" defTabSz="36000">
              <a:buNone/>
              <a:tabLst>
                <a:tab pos="36000" algn="l"/>
              </a:tabLst>
            </a:pPr>
            <a:r>
              <a:rPr lang="el-GR" sz="2200" b="1" dirty="0"/>
              <a:t>που τυλίγεται σε πρωτεΐνες.</a:t>
            </a:r>
          </a:p>
          <a:p>
            <a:pPr defTabSz="36000">
              <a:tabLst>
                <a:tab pos="36000" algn="l"/>
              </a:tabLst>
            </a:pPr>
            <a:r>
              <a:rPr lang="el-GR" sz="2200" b="1" dirty="0"/>
              <a:t>Στους ανθρώπους διακρίνονται 23 ζεύγη </a:t>
            </a:r>
          </a:p>
          <a:p>
            <a:pPr marL="0" indent="0" defTabSz="36000">
              <a:buNone/>
              <a:tabLst>
                <a:tab pos="36000" algn="l"/>
              </a:tabLst>
            </a:pPr>
            <a:r>
              <a:rPr lang="el-GR" sz="2200" b="1" dirty="0"/>
              <a:t>χρωμοσωμάτων που ονομάζονται ομόλογα.</a:t>
            </a:r>
          </a:p>
          <a:p>
            <a:pPr defTabSz="36000">
              <a:tabLst>
                <a:tab pos="36000" algn="l"/>
              </a:tabLst>
            </a:pPr>
            <a:r>
              <a:rPr lang="el-GR" sz="2200" b="1" dirty="0"/>
              <a:t>Για να μελετηθούν φωτογραφίζονται και </a:t>
            </a:r>
          </a:p>
          <a:p>
            <a:pPr marL="0" indent="0" defTabSz="36000">
              <a:buNone/>
              <a:tabLst>
                <a:tab pos="36000" algn="l"/>
              </a:tabLst>
            </a:pPr>
            <a:r>
              <a:rPr lang="el-GR" sz="2200" b="1" dirty="0"/>
              <a:t>τοποθετούνται κατά σειρά μεγέθους.</a:t>
            </a:r>
          </a:p>
          <a:p>
            <a:pPr defTabSz="36000">
              <a:tabLst>
                <a:tab pos="36000" algn="l"/>
              </a:tabLst>
            </a:pPr>
            <a:r>
              <a:rPr lang="el-GR" sz="2200" b="1" dirty="0"/>
              <a:t>Συνθέτοντας έτσι τον ΚΑΡΥΟΤΥΠΟ ενός </a:t>
            </a:r>
          </a:p>
          <a:p>
            <a:pPr marL="0" indent="0" defTabSz="36000">
              <a:buNone/>
              <a:tabLst>
                <a:tab pos="36000" algn="l"/>
              </a:tabLst>
            </a:pPr>
            <a:r>
              <a:rPr lang="el-GR" sz="2200" b="1" dirty="0"/>
              <a:t>οργανισμού.</a:t>
            </a:r>
          </a:p>
          <a:p>
            <a:pPr marL="0" indent="0" defTabSz="36000">
              <a:buNone/>
              <a:tabLst>
                <a:tab pos="36000" algn="l"/>
              </a:tabLst>
            </a:pP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C149274-5316-AB10-18E3-CA3E5648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F0E69-44CC-1CB4-A0BD-BAA4AE9AF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008DB24-CB45-CA9B-1F89-B04AA829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na-3">
            <a:extLst>
              <a:ext uri="{FF2B5EF4-FFF2-40B4-BE49-F238E27FC236}">
                <a16:creationId xmlns:a16="http://schemas.microsoft.com/office/drawing/2014/main" id="{9EB79BF3-96E0-210E-3734-1B782347C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69" y="1154252"/>
            <a:ext cx="6739436" cy="56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9AE9C-95AF-01FD-A2F1-9E182F1D7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347FA2-C586-BCF2-0623-D9C92DCFA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5.1 </a:t>
            </a:r>
            <a:r>
              <a:rPr lang="el-GR" sz="2200" b="1" dirty="0"/>
              <a:t>Το γενετικό υλικό οργανώνεται σε χρωμοσώματα.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7BCD8A5-86B0-6332-D31A-9265A8D9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C52E2EC-DAFE-5C44-EF74-9EB21B5AF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4870958-AA6D-735D-14C8-C2F5E9CE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937837F-1C44-A19E-C1B5-5FE2E24AB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98" y="480601"/>
            <a:ext cx="4264872" cy="624087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689FC05-3066-AA73-4534-A15F1932E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83" y="480601"/>
            <a:ext cx="4857673" cy="45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2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75450-3653-6A09-AE02-0767A855D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75C6E2-ADEC-D600-CB71-13B1B5CF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5.1 </a:t>
            </a:r>
            <a:r>
              <a:rPr lang="el-GR" sz="2200" b="1" dirty="0"/>
              <a:t>Το γενετικό υλικό οργανώνεται σε χρωμοσώματα.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64D2EBB-1E96-4F89-8290-35DABD552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08DB3BC-49C5-89E1-5703-0B2E81ED0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5CAAE74-C6AD-BF97-D497-054CBE3D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DBECCB0-A39C-B4A4-9FE1-CEFF5F5F1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97111"/>
            <a:ext cx="6117297" cy="510920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FFE8BF3-EFD6-4321-E7DC-BE285F48B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002" y="497109"/>
            <a:ext cx="6163119" cy="51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4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BEC7C-B73F-0A5C-9854-CC6139AE0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0EAF0A-AF69-09B5-D514-B172BA7A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5.1 </a:t>
            </a:r>
            <a:r>
              <a:rPr lang="el-GR" sz="2200" b="1" dirty="0"/>
              <a:t>Το γενετικό υλικό οργανώνεται σε χρωμοσώματα.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Διαβάζεις: σελίδες 96 – 97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Και λύνεις: άσκηση 2 και 3 στη σελίδα 98.</a:t>
            </a:r>
            <a:endParaRPr lang="en-US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62BF8B2-425E-CB3F-5557-7B1B6D53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B7C9A7-B668-A201-DFA6-77D040DA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FB3BA1-E7B9-A46E-68D9-6498D2A0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207919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236</Words>
  <Application>Microsoft Office PowerPoint</Application>
  <PresentationFormat>Ευρεία οθόνη</PresentationFormat>
  <Paragraphs>36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Xenophontas A</dc:creator>
  <cp:lastModifiedBy>Xenophontas A</cp:lastModifiedBy>
  <cp:revision>3</cp:revision>
  <dcterms:created xsi:type="dcterms:W3CDTF">2025-02-10T18:02:29Z</dcterms:created>
  <dcterms:modified xsi:type="dcterms:W3CDTF">2025-02-18T08:37:24Z</dcterms:modified>
</cp:coreProperties>
</file>