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4" r:id="rId2"/>
    <p:sldId id="427" r:id="rId3"/>
    <p:sldId id="426" r:id="rId4"/>
    <p:sldId id="425" r:id="rId5"/>
    <p:sldId id="428" r:id="rId6"/>
    <p:sldId id="429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76A-E5A3-4D54-BCB4-8ABCD7126305}" type="datetime1">
              <a:rPr lang="el-GR" smtClean="0"/>
              <a:t>20/2/2025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73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BC0-ABBB-407C-A4CF-00D8642B866F}" type="datetime1">
              <a:rPr lang="el-GR" smtClean="0"/>
              <a:t>20/2/2025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84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01B-04C9-42B2-B5D2-92C7F7C9F059}" type="datetime1">
              <a:rPr lang="el-GR" smtClean="0"/>
              <a:t>20/2/2025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313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E4B-77DA-43B6-AA0A-3A47266315D6}" type="datetime1">
              <a:rPr lang="el-GR" smtClean="0"/>
              <a:t>20/2/2025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162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377B-EEA3-4D81-A979-38E52D22F16C}" type="datetime1">
              <a:rPr lang="el-GR" smtClean="0"/>
              <a:t>20/2/2025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40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AF-EBC9-4720-A459-6B72C1A802ED}" type="datetime1">
              <a:rPr lang="el-GR" smtClean="0"/>
              <a:t>20/2/2025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51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78B-0EC5-4936-AE64-D83623CFB355}" type="datetime1">
              <a:rPr lang="el-GR" smtClean="0"/>
              <a:t>20/2/2025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44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2DFE-CFFC-4297-B482-871DF305599A}" type="datetime1">
              <a:rPr lang="el-GR" smtClean="0"/>
              <a:t>20/2/2025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79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838-95BD-4449-8C1D-09D35CD16975}" type="datetime1">
              <a:rPr lang="el-GR" smtClean="0"/>
              <a:t>20/2/2025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1FB-D0C2-442C-9DE8-34E7050E75D3}" type="datetime1">
              <a:rPr lang="el-GR" smtClean="0"/>
              <a:t>20/2/2025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34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7DD-5377-4E6B-8A5D-44E0D06488E4}" type="datetime1">
              <a:rPr lang="el-GR" smtClean="0"/>
              <a:t>20/2/2025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89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C43F-C5DF-49CA-A2D4-6FEB1F7D054B}" type="datetime1">
              <a:rPr lang="el-GR" smtClean="0"/>
              <a:t>20/2/2025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98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BEC7C-B73F-0A5C-9854-CC6139AE0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0EAF0A-AF69-09B5-D514-B172BA7A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2</a:t>
            </a:r>
            <a:r>
              <a:rPr lang="en-US" sz="2200" b="1" dirty="0"/>
              <a:t> </a:t>
            </a:r>
            <a:r>
              <a:rPr lang="el-GR" sz="2200" b="1" dirty="0"/>
              <a:t>Η ροή της γενετικής πληροφορίας.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Τα </a:t>
            </a:r>
            <a:r>
              <a:rPr lang="el-GR" sz="2200" b="1" dirty="0" err="1"/>
              <a:t>νουκλεϊκά</a:t>
            </a:r>
            <a:r>
              <a:rPr lang="el-GR" sz="2200" b="1" dirty="0"/>
              <a:t> οξέα αποτελούνται από </a:t>
            </a:r>
            <a:r>
              <a:rPr lang="el-GR" sz="2200" b="1" dirty="0" err="1"/>
              <a:t>νουκλεοτίδια</a:t>
            </a:r>
            <a:endParaRPr lang="el-GR" sz="2200" b="1" dirty="0"/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Τα </a:t>
            </a:r>
            <a:r>
              <a:rPr lang="el-GR" sz="2200" b="1" dirty="0" err="1"/>
              <a:t>νουκλεοτίδια</a:t>
            </a:r>
            <a:r>
              <a:rPr lang="el-GR" sz="2200" b="1" dirty="0"/>
              <a:t> του </a:t>
            </a:r>
            <a:r>
              <a:rPr lang="en-US" sz="2200" b="1" dirty="0"/>
              <a:t>DNA </a:t>
            </a:r>
            <a:r>
              <a:rPr lang="el-GR" sz="2200" b="1" dirty="0"/>
              <a:t>ονομάζονται </a:t>
            </a:r>
            <a:r>
              <a:rPr lang="el-GR" sz="2200" b="1" dirty="0" err="1"/>
              <a:t>δεοξυριβονουκλεοτίδια</a:t>
            </a:r>
            <a:r>
              <a:rPr lang="el-GR" sz="2200" b="1" dirty="0"/>
              <a:t>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Τα </a:t>
            </a:r>
            <a:r>
              <a:rPr lang="el-GR" sz="2200" b="1" dirty="0" err="1"/>
              <a:t>δεοξυριβονουκλεοτίδια</a:t>
            </a:r>
            <a:r>
              <a:rPr lang="el-GR" sz="2200" b="1" dirty="0"/>
              <a:t> αποτελούνται </a:t>
            </a:r>
            <a:r>
              <a:rPr lang="el-GR" sz="2200" b="1" dirty="0" err="1"/>
              <a:t>δεοξυριβόζη</a:t>
            </a:r>
            <a:r>
              <a:rPr lang="el-GR" sz="2200" b="1" dirty="0"/>
              <a:t> (ένα σάκχαρο), μια φωσφορική ομάδα και μια αζωτούχα βάση.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Υπάρχουν 4 διαφορετικές αζωτούχες βάσεις στο </a:t>
            </a:r>
            <a:r>
              <a:rPr lang="en-US" sz="2200" b="1" dirty="0"/>
              <a:t>DNA</a:t>
            </a:r>
            <a:r>
              <a:rPr lang="el-GR" sz="2200" b="1" dirty="0"/>
              <a:t>, άρα και 4 διαφορετικά </a:t>
            </a:r>
            <a:r>
              <a:rPr lang="el-GR" sz="2200" b="1" dirty="0" err="1"/>
              <a:t>δεοξυριβονουκλεοτίδια</a:t>
            </a:r>
            <a:r>
              <a:rPr lang="el-GR" sz="2200" b="1" dirty="0"/>
              <a:t>. Οι βάσεις αυτές είναι: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Η </a:t>
            </a:r>
            <a:r>
              <a:rPr lang="el-GR" sz="2200" b="1" dirty="0" err="1"/>
              <a:t>Αδενίνη</a:t>
            </a:r>
            <a:r>
              <a:rPr lang="el-GR" sz="2200" b="1" dirty="0"/>
              <a:t> (Α), η </a:t>
            </a:r>
            <a:r>
              <a:rPr lang="el-GR" sz="2200" b="1" dirty="0" err="1"/>
              <a:t>Θυμίνη</a:t>
            </a:r>
            <a:r>
              <a:rPr lang="el-GR" sz="2200" b="1" dirty="0"/>
              <a:t> (Τ), η </a:t>
            </a:r>
            <a:r>
              <a:rPr lang="el-GR" sz="2200" b="1" dirty="0" err="1"/>
              <a:t>Γουανίνη</a:t>
            </a:r>
            <a:r>
              <a:rPr lang="el-GR" sz="2200" b="1" dirty="0"/>
              <a:t> </a:t>
            </a:r>
            <a:r>
              <a:rPr lang="en-US" sz="2200" b="1" dirty="0"/>
              <a:t>(G) </a:t>
            </a:r>
            <a:r>
              <a:rPr lang="el-GR" sz="2200" b="1" dirty="0"/>
              <a:t>και η </a:t>
            </a:r>
            <a:r>
              <a:rPr lang="el-GR" sz="2200" b="1" dirty="0" err="1"/>
              <a:t>Κυτοσίνη</a:t>
            </a:r>
            <a:r>
              <a:rPr lang="en-US" sz="2200" b="1" dirty="0"/>
              <a:t> (C).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62BF8B2-425E-CB3F-5557-7B1B6D53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B7C9A7-B668-A201-DFA6-77D040DA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FB3BA1-E7B9-A46E-68D9-6498D2A0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2F37442-7FEB-8E54-7128-B456C6DF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1" y="3143582"/>
            <a:ext cx="4943808" cy="36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4AB7D-7493-2D27-81EE-1C375CEF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2D00DE-B630-48A2-1469-35201F4F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837638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2</a:t>
            </a:r>
            <a:r>
              <a:rPr lang="en-US" sz="2200" b="1" dirty="0"/>
              <a:t> </a:t>
            </a:r>
            <a:r>
              <a:rPr lang="el-GR" sz="2200" b="1" dirty="0"/>
              <a:t>Η ροή της γενετικής πληροφορίας.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Τα </a:t>
            </a:r>
            <a:r>
              <a:rPr lang="el-GR" sz="2200" b="1" dirty="0" err="1"/>
              <a:t>νουκλεοτίδια</a:t>
            </a:r>
            <a:r>
              <a:rPr lang="el-GR" sz="2200" b="1" dirty="0"/>
              <a:t> ενώνονται με ισχυρούς δεσμούς μεταξύ τους και σχηματίζουν αλυσίδες.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Η αλληλουχία (σειρά) των </a:t>
            </a:r>
            <a:r>
              <a:rPr lang="el-GR" sz="2200" b="1" dirty="0" err="1"/>
              <a:t>νουκλεοτιδίων</a:t>
            </a:r>
            <a:r>
              <a:rPr lang="el-GR" sz="2200" b="1" dirty="0"/>
              <a:t> στην αλυσίδα του </a:t>
            </a:r>
            <a:r>
              <a:rPr lang="en-US" sz="2200" b="1" dirty="0"/>
              <a:t>DNA </a:t>
            </a:r>
            <a:r>
              <a:rPr lang="el-GR" sz="2200" b="1" dirty="0"/>
              <a:t>καθορίζει τη γενετική πληροφορία.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Δύο αλυσίδες </a:t>
            </a:r>
            <a:r>
              <a:rPr lang="en-US" sz="2200" b="1" dirty="0"/>
              <a:t>(</a:t>
            </a:r>
            <a:r>
              <a:rPr lang="el-GR" sz="2200" b="1" dirty="0"/>
              <a:t>κλώνοι) </a:t>
            </a:r>
            <a:r>
              <a:rPr lang="el-GR" sz="2200" b="1" dirty="0" err="1"/>
              <a:t>δεοξυριβονουκλεοτιδίων</a:t>
            </a:r>
            <a:r>
              <a:rPr lang="el-GR" sz="2200" b="1" dirty="0"/>
              <a:t> ενώνονται με ασθενείς δεσμούς (δεσμοί Η) μέσω των αζωτούχων βάσεων τους και σχηματίζουν μια διπλή έλικα.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Κάθε </a:t>
            </a:r>
            <a:r>
              <a:rPr lang="el-GR" sz="2200" b="1" dirty="0" err="1"/>
              <a:t>αδενίνη</a:t>
            </a:r>
            <a:r>
              <a:rPr lang="el-GR" sz="2200" b="1" dirty="0"/>
              <a:t> ενώνεται με </a:t>
            </a:r>
            <a:r>
              <a:rPr lang="el-GR" sz="2200" b="1" dirty="0" err="1"/>
              <a:t>θυμίνη</a:t>
            </a:r>
            <a:r>
              <a:rPr lang="el-GR" sz="2200" b="1" dirty="0"/>
              <a:t> και κάθε </a:t>
            </a:r>
            <a:r>
              <a:rPr lang="el-GR" sz="2200" b="1" dirty="0" err="1"/>
              <a:t>γουανίνη</a:t>
            </a:r>
            <a:r>
              <a:rPr lang="el-GR" sz="2200" b="1" dirty="0"/>
              <a:t> συνδέεται με </a:t>
            </a:r>
            <a:r>
              <a:rPr lang="el-GR" sz="2200" b="1" dirty="0" err="1"/>
              <a:t>κυτοσίνη</a:t>
            </a:r>
            <a:endParaRPr lang="el-GR" sz="2200" b="1" dirty="0"/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Δηλαδή τα ζεύγη Α-Τ και </a:t>
            </a:r>
            <a:r>
              <a:rPr lang="en-US" sz="2200" b="1" dirty="0"/>
              <a:t>G-C </a:t>
            </a:r>
            <a:r>
              <a:rPr lang="el-GR" sz="2200" b="1" dirty="0"/>
              <a:t>είναι συμπληρωματικά.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Στο </a:t>
            </a:r>
            <a:r>
              <a:rPr lang="en-US" sz="2200" b="1" dirty="0"/>
              <a:t>RNA </a:t>
            </a:r>
            <a:r>
              <a:rPr lang="el-GR" sz="2200" b="1" dirty="0"/>
              <a:t>αντί της </a:t>
            </a:r>
            <a:r>
              <a:rPr lang="el-GR" sz="2200" b="1" dirty="0" err="1"/>
              <a:t>θυμίνης</a:t>
            </a:r>
            <a:r>
              <a:rPr lang="el-GR" sz="2200" b="1" dirty="0"/>
              <a:t> συναντάται η </a:t>
            </a:r>
            <a:r>
              <a:rPr lang="el-GR" sz="2200" b="1" dirty="0" err="1"/>
              <a:t>ουρακίλη</a:t>
            </a:r>
            <a:r>
              <a:rPr lang="el-GR" sz="2200" b="1" dirty="0"/>
              <a:t> </a:t>
            </a:r>
            <a:r>
              <a:rPr lang="en-US" sz="2200" b="1" dirty="0"/>
              <a:t>(U).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Το </a:t>
            </a:r>
            <a:r>
              <a:rPr lang="en-US" sz="2200" b="1" dirty="0"/>
              <a:t>RNA</a:t>
            </a:r>
            <a:r>
              <a:rPr lang="el-GR" sz="2200" b="1" dirty="0"/>
              <a:t> είναι μονόκλωνο, δηλαδή δεν σχηματίζει διπλή έλικα και διακρίνεται σε:</a:t>
            </a:r>
          </a:p>
          <a:p>
            <a:pPr algn="ctr" defTabSz="36000">
              <a:tabLst>
                <a:tab pos="36000" algn="l"/>
              </a:tabLst>
            </a:pPr>
            <a:r>
              <a:rPr lang="en-US" sz="2200" b="1" dirty="0"/>
              <a:t>m-RNA (</a:t>
            </a:r>
            <a:r>
              <a:rPr lang="el-GR" sz="2200" b="1" dirty="0"/>
              <a:t>αγγελιοφόρο), </a:t>
            </a:r>
            <a:r>
              <a:rPr lang="en-US" sz="2200" b="1" dirty="0"/>
              <a:t>t-RNA (</a:t>
            </a:r>
            <a:r>
              <a:rPr lang="el-GR" sz="2200" b="1" dirty="0"/>
              <a:t>μεταφορικό) και </a:t>
            </a:r>
            <a:r>
              <a:rPr lang="en-US" sz="2200" b="1" dirty="0"/>
              <a:t>r-RNA (</a:t>
            </a:r>
            <a:r>
              <a:rPr lang="el-GR" sz="2200" b="1" dirty="0" err="1"/>
              <a:t>ριβοσωμικό</a:t>
            </a:r>
            <a:r>
              <a:rPr lang="el-GR" sz="2200" b="1" dirty="0"/>
              <a:t>). </a:t>
            </a:r>
            <a:r>
              <a:rPr lang="el-GR" sz="2200" b="1" dirty="0" err="1"/>
              <a:t>δεοξυριβονουκλεοτίδια</a:t>
            </a: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43A991B-7E77-B604-3BD3-186359AC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7DCFFAD-F2A9-DC6A-27D5-8CC60BC66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28564EC-91E6-ABF9-6ADE-BC078BD3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4406DAA-30F5-E638-64C7-4DEE2195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471" y="12368"/>
            <a:ext cx="3751443" cy="398444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F90EC64-E62D-1B06-70C8-094D0A5A5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560" y="3716595"/>
            <a:ext cx="3181350" cy="31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972AA-3FBA-AC53-39ED-2BCC480B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CF9268-D3D4-FCF3-7247-B4B1402CC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789329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2</a:t>
            </a:r>
            <a:r>
              <a:rPr lang="en-US" sz="2200" b="1" dirty="0"/>
              <a:t> </a:t>
            </a:r>
            <a:r>
              <a:rPr lang="el-GR" sz="2200" b="1" dirty="0"/>
              <a:t>Η ροή της γενετικής πληροφορίας.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Αντιγραφή.</a:t>
            </a:r>
            <a:endParaRPr lang="en-US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To DNA </a:t>
            </a:r>
            <a:r>
              <a:rPr lang="el-GR" sz="2200" b="1" dirty="0"/>
              <a:t>περιέχει τις γενετικές πληροφορίες ενός κυττάρου και με τον διπλασιασμό του (αντιγραφή) πριν την κυτταρική διαίρεση οδηγεί στη μεταβίβαση τους στα θυγατρικά κύτταρα.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Η διπλή έλικα ανοίγει σε συγκεκριμένες θέσεις και παραμένουν αζευγάρωτες βάσεις, οι οποίες συμπληρώνονται από άλλα ελεύθερα </a:t>
            </a:r>
            <a:r>
              <a:rPr lang="el-GR" sz="2200" b="1" dirty="0" err="1"/>
              <a:t>νουκλεοτίδια</a:t>
            </a:r>
            <a:r>
              <a:rPr lang="el-GR" sz="2200" b="1" dirty="0"/>
              <a:t> σύμφωνα με τον κανόνα της συμπληρωματικότητας, κάτι που οδηγεί στο σχηματισμό 2 νέων πανομοιότυπων δίκλωνων αλυσίδων, που περιέχουν τις ίδιες γενετικές πληροφορίες.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8B3264E-89AC-492C-5599-09C1976C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8EB72A-576F-3A51-C0D1-10AE07BC1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F2EBF31-1659-651A-6E6D-FE05B578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63BE6FD-9875-FD31-030D-97CC59463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380" y="-24735"/>
            <a:ext cx="4298706" cy="68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ACDD-251B-41BA-B29A-5C24E715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9E8982-E588-E0FA-E54E-DD15FA89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9"/>
            <a:ext cx="8578515" cy="6857983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2</a:t>
            </a:r>
            <a:r>
              <a:rPr lang="en-US" sz="2200" b="1" dirty="0"/>
              <a:t> </a:t>
            </a:r>
            <a:r>
              <a:rPr lang="el-GR" sz="2200" b="1" dirty="0"/>
              <a:t>Η ροή της γενετικής πληροφορίας.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Μεταγραφή.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Το </a:t>
            </a:r>
            <a:r>
              <a:rPr lang="en-US" sz="2200" b="1" dirty="0"/>
              <a:t>DNA </a:t>
            </a:r>
            <a:r>
              <a:rPr lang="el-GR" sz="2200" b="1" dirty="0"/>
              <a:t>δίνει της οδηγίες σύνθεσης των πρωτεϊνών, που πραγματοποιείται στα </a:t>
            </a:r>
            <a:r>
              <a:rPr lang="el-GR" sz="2200" b="1" dirty="0" err="1"/>
              <a:t>ριβοσώματα</a:t>
            </a:r>
            <a:r>
              <a:rPr lang="el-GR" sz="2200" b="1" dirty="0"/>
              <a:t>. Το </a:t>
            </a:r>
            <a:r>
              <a:rPr lang="en-US" sz="2200" b="1" dirty="0"/>
              <a:t>DNA </a:t>
            </a:r>
            <a:r>
              <a:rPr lang="el-GR" sz="2200" b="1" dirty="0"/>
              <a:t>όμως δεν εξέρχεται από τον πυρήνα. 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Κάθε φορά που απαιτείται η σύνθεση μιας πρωτεΐνης το </a:t>
            </a:r>
            <a:r>
              <a:rPr lang="en-US" sz="2200" b="1" dirty="0"/>
              <a:t>DNA </a:t>
            </a:r>
            <a:r>
              <a:rPr lang="el-GR" sz="2200" b="1" u="sng" dirty="0"/>
              <a:t>μεταγράφεται</a:t>
            </a:r>
            <a:r>
              <a:rPr lang="el-GR" sz="2200" b="1" dirty="0"/>
              <a:t> σε </a:t>
            </a:r>
            <a:r>
              <a:rPr lang="en-US" sz="2200" b="1" dirty="0"/>
              <a:t>m-RNA.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To m-RNA </a:t>
            </a:r>
            <a:r>
              <a:rPr lang="el-GR" sz="2200" b="1" dirty="0"/>
              <a:t>συντίθεται συμπληρωματικά ως προς τον ένα κλώνο του </a:t>
            </a:r>
            <a:r>
              <a:rPr lang="en-US" sz="2200" b="1" dirty="0"/>
              <a:t>DNA</a:t>
            </a:r>
            <a:r>
              <a:rPr lang="el-GR" sz="2200" b="1" dirty="0"/>
              <a:t> και μεταφέρει τις πληροφορίες</a:t>
            </a:r>
            <a:r>
              <a:rPr lang="en-US" sz="2200" b="1" dirty="0"/>
              <a:t> </a:t>
            </a:r>
            <a:r>
              <a:rPr lang="el-GR" sz="2200" b="1" dirty="0"/>
              <a:t>που περιέχει. 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Οι αλυσίδες του </a:t>
            </a:r>
            <a:r>
              <a:rPr lang="en-US" sz="2200" b="1" dirty="0"/>
              <a:t>DNA </a:t>
            </a:r>
            <a:r>
              <a:rPr lang="el-GR" sz="2200" b="1" dirty="0"/>
              <a:t>στη συνέχεια συνδέονται ξανά.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Διάφορα τμήματα του </a:t>
            </a:r>
            <a:r>
              <a:rPr lang="en-US" sz="2200" b="1" dirty="0"/>
              <a:t>DNA </a:t>
            </a:r>
            <a:r>
              <a:rPr lang="el-GR" sz="2200" b="1" dirty="0"/>
              <a:t>μεταγράφονται σε </a:t>
            </a:r>
            <a:r>
              <a:rPr lang="en-US" sz="2200" b="1" dirty="0"/>
              <a:t>m, t </a:t>
            </a:r>
            <a:r>
              <a:rPr lang="el-GR" sz="2200" b="1" dirty="0"/>
              <a:t>ή </a:t>
            </a:r>
            <a:r>
              <a:rPr lang="en-US" sz="2200" b="1" dirty="0"/>
              <a:t>r-RNA. </a:t>
            </a:r>
            <a:r>
              <a:rPr lang="el-GR" sz="2200" b="1" dirty="0"/>
              <a:t>Τα τμήματα που είναι ικανά να μεταγραφούν ονομάζονται γονίδια.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466BB55-70CE-F3DD-75ED-E161F92E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D9BA6B-F14C-6B6D-F10B-F7F207494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941556D-A4E7-E4B6-D0F3-031B3D9E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109A1AA-95B7-89EC-119F-CDD6AEAAE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697" y="-12368"/>
            <a:ext cx="3655388" cy="68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E86ED-B6E3-FC9A-44AC-534CC7CB2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677078-939A-2557-4122-8A8AF7DB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6" y="-12368"/>
            <a:ext cx="7563336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2</a:t>
            </a:r>
            <a:r>
              <a:rPr lang="en-US" sz="2200" b="1" dirty="0"/>
              <a:t> </a:t>
            </a:r>
            <a:r>
              <a:rPr lang="el-GR" sz="2200" b="1" dirty="0"/>
              <a:t>Η ροή της γενετικής πληροφορίας.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Το </a:t>
            </a:r>
            <a:r>
              <a:rPr lang="en-US" sz="2200" b="1" dirty="0"/>
              <a:t>m-RNA </a:t>
            </a:r>
            <a:r>
              <a:rPr lang="el-GR" sz="2200" b="1" dirty="0"/>
              <a:t>που παράγεται από τη μεταγραφή στη συνέχεια </a:t>
            </a:r>
            <a:r>
              <a:rPr lang="el-GR" sz="2200" b="1" u="sng" dirty="0"/>
              <a:t>μεταφράζεται</a:t>
            </a:r>
            <a:r>
              <a:rPr lang="el-GR" sz="2200" b="1" dirty="0"/>
              <a:t> σε πρωτεΐνες με τη βοήθεια και των άλλων 2 ειδών </a:t>
            </a:r>
            <a:r>
              <a:rPr lang="en-US" sz="2200" b="1" dirty="0"/>
              <a:t>RNA.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Το ένα άκρο </a:t>
            </a:r>
            <a:r>
              <a:rPr lang="en-US" sz="2200" b="1" dirty="0"/>
              <a:t>m-RNA </a:t>
            </a:r>
            <a:r>
              <a:rPr lang="el-GR" sz="2200" b="1" dirty="0"/>
              <a:t>συνδέεται συμπληρωματικά με ένα μόριο </a:t>
            </a:r>
            <a:r>
              <a:rPr lang="el-GR" sz="2200" b="1" dirty="0" err="1"/>
              <a:t>ριβοσωμικού</a:t>
            </a:r>
            <a:r>
              <a:rPr lang="el-GR" sz="2200" b="1" dirty="0"/>
              <a:t> </a:t>
            </a:r>
            <a:r>
              <a:rPr lang="en-US" sz="2200" b="1" dirty="0"/>
              <a:t>RNA (rRNA) </a:t>
            </a: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και στη συνέχεια κατάλληλα μόρια μεταφορικού (</a:t>
            </a:r>
            <a:r>
              <a:rPr lang="en-US" sz="2200" b="1" dirty="0"/>
              <a:t>tRNA) </a:t>
            </a:r>
            <a:r>
              <a:rPr lang="el-GR" sz="2200" b="1" dirty="0"/>
              <a:t>μεταφέρουν διαδοχικά αμινοξέα στο </a:t>
            </a:r>
            <a:r>
              <a:rPr lang="el-GR" sz="2200" b="1" dirty="0" err="1"/>
              <a:t>ριβόσωμα</a:t>
            </a:r>
            <a:r>
              <a:rPr lang="el-GR" sz="2200" b="1" dirty="0"/>
              <a:t>, σχηματίζοντας τη συγκεκριμένη πρωτεΐνη.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17ACC9D-758D-CD6D-B9AA-92044E8E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7DE99FE-D603-F674-10C4-A700A36E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67CFC60-E360-7909-E3BF-60F9F9D4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6D5522-A5C1-4202-5823-259DA32A5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21" y="413416"/>
            <a:ext cx="4557706" cy="64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2387A-9D47-A4BC-786F-C3EA64A1B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6E44B3-00B1-ECF7-7F90-C3B0820F8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2</a:t>
            </a:r>
            <a:r>
              <a:rPr lang="en-US" sz="2200" b="1" dirty="0"/>
              <a:t> </a:t>
            </a:r>
            <a:r>
              <a:rPr lang="el-GR" sz="2200" b="1" dirty="0"/>
              <a:t>Η ροή της γενετικής πληροφορίας.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Διαβάζεις: σελίδες 99 – 101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Και λύνεις: άσκηση 1, 2 και 3 στη σελίδα 102.</a:t>
            </a:r>
            <a:endParaRPr lang="en-US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E53A98A-64D7-CEC7-422F-3984FB3F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26331D-3B37-21AE-508D-FB922F4A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2B02006-B16A-0366-3E5E-AB4CA6C4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95317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10973</TotalTime>
  <Words>508</Words>
  <Application>Microsoft Office PowerPoint</Application>
  <PresentationFormat>Ευρεία οθόνη</PresentationFormat>
  <Paragraphs>45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Xenophontas A</dc:creator>
  <cp:lastModifiedBy>Xenophontas A</cp:lastModifiedBy>
  <cp:revision>9</cp:revision>
  <dcterms:created xsi:type="dcterms:W3CDTF">2025-02-10T18:35:14Z</dcterms:created>
  <dcterms:modified xsi:type="dcterms:W3CDTF">2025-02-22T14:42:26Z</dcterms:modified>
</cp:coreProperties>
</file>