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9" r:id="rId2"/>
    <p:sldId id="430" r:id="rId3"/>
    <p:sldId id="431" r:id="rId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68" d="100"/>
          <a:sy n="68" d="100"/>
        </p:scale>
        <p:origin x="6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45375-8ECA-48F3-B32A-35B9440452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59ED3-FA7F-4DAC-AFC7-41E1AFD55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D4D34F-5765-4EA9-9257-74258DD31C28}"/>
              </a:ext>
            </a:extLst>
          </p:cNvPr>
          <p:cNvSpPr>
            <a:spLocks noGrp="1"/>
          </p:cNvSpPr>
          <p:nvPr>
            <p:ph type="dt" sz="half" idx="10"/>
          </p:nvPr>
        </p:nvSpPr>
        <p:spPr/>
        <p:txBody>
          <a:bodyPr/>
          <a:lstStyle/>
          <a:p>
            <a:fld id="{A6E2176A-E5A3-4D54-BCB4-8ABCD7126305}" type="datetime1">
              <a:rPr lang="el-GR" smtClean="0"/>
              <a:t>20/2/2025</a:t>
            </a:fld>
            <a:endParaRPr lang="el-GR"/>
          </a:p>
        </p:txBody>
      </p:sp>
      <p:sp>
        <p:nvSpPr>
          <p:cNvPr id="5" name="Θέση υποσέλιδου 4">
            <a:extLst>
              <a:ext uri="{FF2B5EF4-FFF2-40B4-BE49-F238E27FC236}">
                <a16:creationId xmlns:a16="http://schemas.microsoft.com/office/drawing/2014/main" id="{4E652A08-7E12-424C-B46E-934EC3C5B48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2E07E45-215A-4F4E-8060-468C32DCC20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5773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AB6A8-8F53-4D10-85CA-A09D300B6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93BA5D2-FDF3-40BF-808B-5FCF737419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14440B-5386-4C3A-ACA8-104C9B50A40A}"/>
              </a:ext>
            </a:extLst>
          </p:cNvPr>
          <p:cNvSpPr>
            <a:spLocks noGrp="1"/>
          </p:cNvSpPr>
          <p:nvPr>
            <p:ph type="dt" sz="half" idx="10"/>
          </p:nvPr>
        </p:nvSpPr>
        <p:spPr/>
        <p:txBody>
          <a:bodyPr/>
          <a:lstStyle/>
          <a:p>
            <a:fld id="{04B0ABC0-ABBB-407C-A4CF-00D8642B866F}" type="datetime1">
              <a:rPr lang="el-GR" smtClean="0"/>
              <a:t>20/2/2025</a:t>
            </a:fld>
            <a:endParaRPr lang="el-GR"/>
          </a:p>
        </p:txBody>
      </p:sp>
      <p:sp>
        <p:nvSpPr>
          <p:cNvPr id="5" name="Θέση υποσέλιδου 4">
            <a:extLst>
              <a:ext uri="{FF2B5EF4-FFF2-40B4-BE49-F238E27FC236}">
                <a16:creationId xmlns:a16="http://schemas.microsoft.com/office/drawing/2014/main" id="{0D01A3EE-FD32-4A05-9A55-6D9D2F0DDDCE}"/>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C10E7DF4-7EE0-4797-B6A4-DBB0D87F77DB}"/>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65878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DE7936-9E84-4FB9-8B35-869B4F9565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2AFBDA-6A31-4274-A5B2-5D07642522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05CBCD-B9C9-4F53-AB7A-DF452879BB8C}"/>
              </a:ext>
            </a:extLst>
          </p:cNvPr>
          <p:cNvSpPr>
            <a:spLocks noGrp="1"/>
          </p:cNvSpPr>
          <p:nvPr>
            <p:ph type="dt" sz="half" idx="10"/>
          </p:nvPr>
        </p:nvSpPr>
        <p:spPr/>
        <p:txBody>
          <a:bodyPr/>
          <a:lstStyle/>
          <a:p>
            <a:fld id="{2085301B-04C9-42B2-B5D2-92C7F7C9F059}" type="datetime1">
              <a:rPr lang="el-GR" smtClean="0"/>
              <a:t>20/2/2025</a:t>
            </a:fld>
            <a:endParaRPr lang="el-GR"/>
          </a:p>
        </p:txBody>
      </p:sp>
      <p:sp>
        <p:nvSpPr>
          <p:cNvPr id="5" name="Θέση υποσέλιδου 4">
            <a:extLst>
              <a:ext uri="{FF2B5EF4-FFF2-40B4-BE49-F238E27FC236}">
                <a16:creationId xmlns:a16="http://schemas.microsoft.com/office/drawing/2014/main" id="{C165E2BA-B676-4E7B-9FF1-16CE86D6F56C}"/>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41ECCD43-C895-403F-80F7-9BFCCDD636A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42153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5111-552B-4399-B7B5-A30186DC4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C2950D-C15F-4783-AE34-F01CF69AB0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5142C-BCA3-4AE2-8740-9FD1F34DBEF2}"/>
              </a:ext>
            </a:extLst>
          </p:cNvPr>
          <p:cNvSpPr>
            <a:spLocks noGrp="1"/>
          </p:cNvSpPr>
          <p:nvPr>
            <p:ph type="dt" sz="half" idx="10"/>
          </p:nvPr>
        </p:nvSpPr>
        <p:spPr/>
        <p:txBody>
          <a:bodyPr/>
          <a:lstStyle/>
          <a:p>
            <a:fld id="{15303E4B-77DA-43B6-AA0A-3A47266315D6}" type="datetime1">
              <a:rPr lang="el-GR" smtClean="0"/>
              <a:t>20/2/2025</a:t>
            </a:fld>
            <a:endParaRPr lang="el-GR"/>
          </a:p>
        </p:txBody>
      </p:sp>
      <p:sp>
        <p:nvSpPr>
          <p:cNvPr id="5" name="Θέση υποσέλιδου 4">
            <a:extLst>
              <a:ext uri="{FF2B5EF4-FFF2-40B4-BE49-F238E27FC236}">
                <a16:creationId xmlns:a16="http://schemas.microsoft.com/office/drawing/2014/main" id="{F0080F97-F4C9-4CB5-907A-EE3A811F21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21DC0F82-8A6D-407C-A8D2-98B1F960524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63650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9C31F-4596-4384-8F90-700EA7B407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B8ACD6-4C8C-4B8B-BC8A-3A249EF45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471F4E9-61EE-4419-8618-D07CC19A12A4}"/>
              </a:ext>
            </a:extLst>
          </p:cNvPr>
          <p:cNvSpPr>
            <a:spLocks noGrp="1"/>
          </p:cNvSpPr>
          <p:nvPr>
            <p:ph type="dt" sz="half" idx="10"/>
          </p:nvPr>
        </p:nvSpPr>
        <p:spPr/>
        <p:txBody>
          <a:bodyPr/>
          <a:lstStyle/>
          <a:p>
            <a:fld id="{8929377B-EEA3-4D81-A979-38E52D22F16C}" type="datetime1">
              <a:rPr lang="el-GR" smtClean="0"/>
              <a:t>20/2/2025</a:t>
            </a:fld>
            <a:endParaRPr lang="el-GR"/>
          </a:p>
        </p:txBody>
      </p:sp>
      <p:sp>
        <p:nvSpPr>
          <p:cNvPr id="5" name="Θέση υποσέλιδου 4">
            <a:extLst>
              <a:ext uri="{FF2B5EF4-FFF2-40B4-BE49-F238E27FC236}">
                <a16:creationId xmlns:a16="http://schemas.microsoft.com/office/drawing/2014/main" id="{9BD9B3A8-DBB9-452B-A7F7-8952DB2B22E9}"/>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EAC4DD68-B461-4D5B-85B3-A840B2A82C82}"/>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61688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CDB82-4BBA-42A8-AD90-099A04604A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A2E554-9CBB-47DD-8F4B-42B37CFEB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FB536A-3704-4C66-A26E-8815FFD497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FD69-24E4-431D-B19F-7D3FC3BF805F}"/>
              </a:ext>
            </a:extLst>
          </p:cNvPr>
          <p:cNvSpPr>
            <a:spLocks noGrp="1"/>
          </p:cNvSpPr>
          <p:nvPr>
            <p:ph type="dt" sz="half" idx="10"/>
          </p:nvPr>
        </p:nvSpPr>
        <p:spPr/>
        <p:txBody>
          <a:bodyPr/>
          <a:lstStyle/>
          <a:p>
            <a:fld id="{A0A9ECAF-EBC9-4720-A459-6B72C1A802ED}" type="datetime1">
              <a:rPr lang="el-GR" smtClean="0"/>
              <a:t>20/2/2025</a:t>
            </a:fld>
            <a:endParaRPr lang="el-GR"/>
          </a:p>
        </p:txBody>
      </p:sp>
      <p:sp>
        <p:nvSpPr>
          <p:cNvPr id="6" name="Θέση υποσέλιδου 5">
            <a:extLst>
              <a:ext uri="{FF2B5EF4-FFF2-40B4-BE49-F238E27FC236}">
                <a16:creationId xmlns:a16="http://schemas.microsoft.com/office/drawing/2014/main" id="{505C30C9-3839-46EB-BE27-4C2AD366C97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B54BF2CA-1F35-449D-BEC0-D5F8F950EE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67115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B76E9-9C5A-4E04-BE12-536B2F17D49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9D2408-EEEB-493E-9D3D-55179B96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BD490E-94DE-46DE-AF4B-032972C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AE220B-51A0-4407-97A3-94B9B176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BB804-6DC8-4845-B62F-0BF1F0B08B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07DD1F-5742-4AD8-92BE-8FB5834DBC3A}"/>
              </a:ext>
            </a:extLst>
          </p:cNvPr>
          <p:cNvSpPr>
            <a:spLocks noGrp="1"/>
          </p:cNvSpPr>
          <p:nvPr>
            <p:ph type="dt" sz="half" idx="10"/>
          </p:nvPr>
        </p:nvSpPr>
        <p:spPr/>
        <p:txBody>
          <a:bodyPr/>
          <a:lstStyle/>
          <a:p>
            <a:fld id="{9DD9B78B-0EC5-4936-AE64-D83623CFB355}" type="datetime1">
              <a:rPr lang="el-GR" smtClean="0"/>
              <a:t>20/2/2025</a:t>
            </a:fld>
            <a:endParaRPr lang="el-GR"/>
          </a:p>
        </p:txBody>
      </p:sp>
      <p:sp>
        <p:nvSpPr>
          <p:cNvPr id="8" name="Θέση υποσέλιδου 7">
            <a:extLst>
              <a:ext uri="{FF2B5EF4-FFF2-40B4-BE49-F238E27FC236}">
                <a16:creationId xmlns:a16="http://schemas.microsoft.com/office/drawing/2014/main" id="{6C3A1C28-30E2-4029-AB5D-77D11D4F9053}"/>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9" name="Θέση αριθμού διαφάνειας 8">
            <a:extLst>
              <a:ext uri="{FF2B5EF4-FFF2-40B4-BE49-F238E27FC236}">
                <a16:creationId xmlns:a16="http://schemas.microsoft.com/office/drawing/2014/main" id="{8B6F60A8-6109-431D-AB0F-B60050910920}"/>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50001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EBD3E-6431-4C17-ABC2-11D5A9DCC9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F0A881-4A96-48B2-B8FB-4C0996B7E58B}"/>
              </a:ext>
            </a:extLst>
          </p:cNvPr>
          <p:cNvSpPr>
            <a:spLocks noGrp="1"/>
          </p:cNvSpPr>
          <p:nvPr>
            <p:ph type="dt" sz="half" idx="10"/>
          </p:nvPr>
        </p:nvSpPr>
        <p:spPr/>
        <p:txBody>
          <a:bodyPr/>
          <a:lstStyle/>
          <a:p>
            <a:fld id="{71AF2DFE-CFFC-4297-B482-871DF305599A}" type="datetime1">
              <a:rPr lang="el-GR" smtClean="0"/>
              <a:t>20/2/2025</a:t>
            </a:fld>
            <a:endParaRPr lang="el-GR"/>
          </a:p>
        </p:txBody>
      </p:sp>
      <p:sp>
        <p:nvSpPr>
          <p:cNvPr id="4" name="Θέση υποσέλιδου 3">
            <a:extLst>
              <a:ext uri="{FF2B5EF4-FFF2-40B4-BE49-F238E27FC236}">
                <a16:creationId xmlns:a16="http://schemas.microsoft.com/office/drawing/2014/main" id="{341656A3-923D-49D8-BB18-A77155BE9D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5" name="Θέση αριθμού διαφάνειας 4">
            <a:extLst>
              <a:ext uri="{FF2B5EF4-FFF2-40B4-BE49-F238E27FC236}">
                <a16:creationId xmlns:a16="http://schemas.microsoft.com/office/drawing/2014/main" id="{DBFB0D51-BCEC-4EA9-B016-A233515E06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8156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3C8209-243C-4D16-8743-E7030B323A44}"/>
              </a:ext>
            </a:extLst>
          </p:cNvPr>
          <p:cNvSpPr>
            <a:spLocks noGrp="1"/>
          </p:cNvSpPr>
          <p:nvPr>
            <p:ph type="dt" sz="half" idx="10"/>
          </p:nvPr>
        </p:nvSpPr>
        <p:spPr/>
        <p:txBody>
          <a:bodyPr/>
          <a:lstStyle/>
          <a:p>
            <a:fld id="{9ED14838-95BD-4449-8C1D-09D35CD16975}" type="datetime1">
              <a:rPr lang="el-GR" smtClean="0"/>
              <a:t>20/2/2025</a:t>
            </a:fld>
            <a:endParaRPr lang="el-GR"/>
          </a:p>
        </p:txBody>
      </p:sp>
      <p:sp>
        <p:nvSpPr>
          <p:cNvPr id="3" name="Θέση υποσέλιδου 2">
            <a:extLst>
              <a:ext uri="{FF2B5EF4-FFF2-40B4-BE49-F238E27FC236}">
                <a16:creationId xmlns:a16="http://schemas.microsoft.com/office/drawing/2014/main" id="{22A551DF-9A54-4345-B8FB-5376093729C0}"/>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4" name="Θέση αριθμού διαφάνειας 3">
            <a:extLst>
              <a:ext uri="{FF2B5EF4-FFF2-40B4-BE49-F238E27FC236}">
                <a16:creationId xmlns:a16="http://schemas.microsoft.com/office/drawing/2014/main" id="{777CBCB4-3E3D-4C86-B77C-07B554F0666E}"/>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58019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B7173-DCE0-4055-9B7E-0613FCBE5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26179C-E07D-4AC6-8E85-18AC32D3D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E3C4B9-E343-43AE-B23F-89F05AE1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989487-8C94-4037-B144-BE2113EE9F33}"/>
              </a:ext>
            </a:extLst>
          </p:cNvPr>
          <p:cNvSpPr>
            <a:spLocks noGrp="1"/>
          </p:cNvSpPr>
          <p:nvPr>
            <p:ph type="dt" sz="half" idx="10"/>
          </p:nvPr>
        </p:nvSpPr>
        <p:spPr/>
        <p:txBody>
          <a:bodyPr/>
          <a:lstStyle/>
          <a:p>
            <a:fld id="{5C27E1FB-D0C2-442C-9DE8-34E7050E75D3}" type="datetime1">
              <a:rPr lang="el-GR" smtClean="0"/>
              <a:t>20/2/2025</a:t>
            </a:fld>
            <a:endParaRPr lang="el-GR"/>
          </a:p>
        </p:txBody>
      </p:sp>
      <p:sp>
        <p:nvSpPr>
          <p:cNvPr id="6" name="Θέση υποσέλιδου 5">
            <a:extLst>
              <a:ext uri="{FF2B5EF4-FFF2-40B4-BE49-F238E27FC236}">
                <a16:creationId xmlns:a16="http://schemas.microsoft.com/office/drawing/2014/main" id="{049485D3-3562-4A49-BA59-450F09E68A2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98840034-570A-4242-8CDB-72A5427A10C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3773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B8085-E4B5-4296-9BEA-795CA4E1BA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CFA9D6F-631D-4A1E-88AC-9A4831CD5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C96B96-1641-41C1-9A77-503D89B3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85292F-E9A0-4B91-A382-9F1245A5749D}"/>
              </a:ext>
            </a:extLst>
          </p:cNvPr>
          <p:cNvSpPr>
            <a:spLocks noGrp="1"/>
          </p:cNvSpPr>
          <p:nvPr>
            <p:ph type="dt" sz="half" idx="10"/>
          </p:nvPr>
        </p:nvSpPr>
        <p:spPr/>
        <p:txBody>
          <a:bodyPr/>
          <a:lstStyle/>
          <a:p>
            <a:fld id="{70ADB7DD-5377-4E6B-8A5D-44E0D06488E4}" type="datetime1">
              <a:rPr lang="el-GR" smtClean="0"/>
              <a:t>20/2/2025</a:t>
            </a:fld>
            <a:endParaRPr lang="el-GR"/>
          </a:p>
        </p:txBody>
      </p:sp>
      <p:sp>
        <p:nvSpPr>
          <p:cNvPr id="6" name="Θέση υποσέλιδου 5">
            <a:extLst>
              <a:ext uri="{FF2B5EF4-FFF2-40B4-BE49-F238E27FC236}">
                <a16:creationId xmlns:a16="http://schemas.microsoft.com/office/drawing/2014/main" id="{8E0C6976-0FF1-4E26-8CC9-440E1A363BD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DFF80707-2478-4754-9C5D-2AFA05090F3D}"/>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403951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3A3C85-9D4E-4B37-96FB-71DD9D5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231ACB-833F-4498-A285-F125549D5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622440-47B4-4CFE-AA76-A7E331FC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3C43F-C5DF-49CA-A2D4-6FEB1F7D054B}" type="datetime1">
              <a:rPr lang="el-GR" smtClean="0"/>
              <a:t>20/2/2025</a:t>
            </a:fld>
            <a:endParaRPr lang="el-GR"/>
          </a:p>
        </p:txBody>
      </p:sp>
      <p:sp>
        <p:nvSpPr>
          <p:cNvPr id="5" name="Θέση υποσέλιδου 4">
            <a:extLst>
              <a:ext uri="{FF2B5EF4-FFF2-40B4-BE49-F238E27FC236}">
                <a16:creationId xmlns:a16="http://schemas.microsoft.com/office/drawing/2014/main" id="{94AEB8BF-BD06-4E78-B474-5A079B0E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637FD89-2262-4C46-BD09-60BFB09B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4AA5-5A5F-4150-B4C9-756F2A09AACD}" type="slidenum">
              <a:rPr lang="el-GR" smtClean="0"/>
              <a:t>‹#›</a:t>
            </a:fld>
            <a:endParaRPr lang="el-GR"/>
          </a:p>
        </p:txBody>
      </p:sp>
    </p:spTree>
    <p:extLst>
      <p:ext uri="{BB962C8B-B14F-4D97-AF65-F5344CB8AC3E}">
        <p14:creationId xmlns:p14="http://schemas.microsoft.com/office/powerpoint/2010/main" val="321510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387A-9D47-A4BC-786F-C3EA64A1B024}"/>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C6E44B3-00B1-ECF7-7F90-C3B0820F82BB}"/>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n-US" sz="2200" b="1" dirty="0"/>
              <a:t>5.</a:t>
            </a:r>
            <a:r>
              <a:rPr lang="el-GR" sz="2200" b="1" dirty="0"/>
              <a:t>3</a:t>
            </a:r>
            <a:r>
              <a:rPr lang="en-US" sz="2200" b="1" dirty="0"/>
              <a:t> </a:t>
            </a:r>
            <a:r>
              <a:rPr lang="el-GR" sz="2200" b="1" dirty="0" err="1"/>
              <a:t>Αλληλόμορφα</a:t>
            </a:r>
            <a:endParaRPr lang="el-GR" sz="2200" b="1" dirty="0"/>
          </a:p>
          <a:p>
            <a:pPr marL="0" indent="0" algn="ctr" defTabSz="36000">
              <a:buNone/>
              <a:tabLst>
                <a:tab pos="36000" algn="l"/>
              </a:tabLst>
            </a:pPr>
            <a:r>
              <a:rPr lang="el-GR" sz="2200" b="1" dirty="0"/>
              <a:t>Οι </a:t>
            </a:r>
            <a:r>
              <a:rPr lang="el-GR" sz="2200" b="1" u="sng" dirty="0" err="1"/>
              <a:t>διπλοειδείς</a:t>
            </a:r>
            <a:r>
              <a:rPr lang="el-GR" sz="2200" b="1" i="1" dirty="0"/>
              <a:t> </a:t>
            </a:r>
            <a:r>
              <a:rPr lang="el-GR" sz="2200" b="1" dirty="0"/>
              <a:t>οργανισμοί περιέχουν ζεύγη γονιδίων, που προέρχονται από τη μητέρα και τον πατέρα.</a:t>
            </a:r>
          </a:p>
          <a:p>
            <a:pPr marL="0" indent="0" algn="ctr" defTabSz="36000">
              <a:buNone/>
              <a:tabLst>
                <a:tab pos="36000" algn="l"/>
              </a:tabLst>
            </a:pPr>
            <a:r>
              <a:rPr lang="el-GR" sz="2200" b="1" dirty="0"/>
              <a:t>Κάθε γονίδιο μπορεί να εμφανίζεται σε διαφορετικές μορφές, που ονομάζονται </a:t>
            </a:r>
            <a:r>
              <a:rPr lang="el-GR" sz="2200" b="1" u="sng" dirty="0" err="1"/>
              <a:t>αλληλόμορφα</a:t>
            </a:r>
            <a:r>
              <a:rPr lang="el-GR" sz="2200" b="1" dirty="0"/>
              <a:t>.</a:t>
            </a:r>
          </a:p>
          <a:p>
            <a:pPr marL="0" indent="0" algn="ctr" defTabSz="36000">
              <a:buNone/>
              <a:tabLst>
                <a:tab pos="36000" algn="l"/>
              </a:tabLst>
            </a:pPr>
            <a:r>
              <a:rPr lang="el-GR" sz="2200" b="1" dirty="0"/>
              <a:t>Οι </a:t>
            </a:r>
            <a:r>
              <a:rPr lang="el-GR" sz="2200" b="1" dirty="0" err="1"/>
              <a:t>διπλοειδείς</a:t>
            </a:r>
            <a:r>
              <a:rPr lang="el-GR" sz="2200" b="1" dirty="0"/>
              <a:t> οργανισμοί διαθέτουν δύο </a:t>
            </a:r>
            <a:r>
              <a:rPr lang="el-GR" sz="2200" b="1" dirty="0" err="1"/>
              <a:t>αλληλόμορφα</a:t>
            </a:r>
            <a:r>
              <a:rPr lang="el-GR" sz="2200" b="1" dirty="0"/>
              <a:t> γονίδια που εντοπίζονται στις αντίστοιχες θέσεις των ομόλογων χρωμοσωμάτων.</a:t>
            </a:r>
          </a:p>
          <a:p>
            <a:pPr marL="0" indent="0" algn="ctr" defTabSz="36000">
              <a:buNone/>
              <a:tabLst>
                <a:tab pos="36000" algn="l"/>
              </a:tabLst>
            </a:pPr>
            <a:r>
              <a:rPr lang="el-GR" sz="2200" b="1" dirty="0"/>
              <a:t>Για παράδειγμα υπάρχει ένα συγκεκριμένο ζεύγος γονιδίων που καθορίζει το αν ένα άτομο θα έχει φακίδες. Το γονίδιο Φ σημαίνει ότι ένα άτομο θα έχει φακίδες, ενώ το φ ότι δεν θα έχει.</a:t>
            </a:r>
          </a:p>
          <a:p>
            <a:pPr marL="0" indent="0" algn="ctr" defTabSz="36000">
              <a:buNone/>
              <a:tabLst>
                <a:tab pos="36000" algn="l"/>
              </a:tabLst>
            </a:pPr>
            <a:r>
              <a:rPr lang="el-GR" sz="2200" b="1" dirty="0"/>
              <a:t>Αν το άτομο διαθέτει ένα </a:t>
            </a:r>
            <a:r>
              <a:rPr lang="el-GR" sz="2200" b="1" u="sng" dirty="0"/>
              <a:t>ομόζυγο </a:t>
            </a:r>
            <a:r>
              <a:rPr lang="el-GR" sz="2200" b="1" dirty="0" err="1"/>
              <a:t>αλληλόμορφο</a:t>
            </a:r>
            <a:r>
              <a:rPr lang="el-GR" sz="2200" b="1" dirty="0"/>
              <a:t> ζεύγος, τότε σίγουρα θα εμφανίσει ή όχι το αντίστοιχο χαρακτηριστικό. Για παράδειγμα αν ένα άτομο έχει κληρονομήσει τα γονίδια ΦΦ, τότε σίγουρα θα έχει φακίδες, ενώ αν κληρονομήσει τα </a:t>
            </a:r>
            <a:r>
              <a:rPr lang="el-GR" sz="2200" b="1" dirty="0" err="1"/>
              <a:t>φφ</a:t>
            </a:r>
            <a:r>
              <a:rPr lang="el-GR" sz="2200" b="1" dirty="0"/>
              <a:t>, σίγουρα δεν θα έχει.</a:t>
            </a:r>
          </a:p>
          <a:p>
            <a:pPr marL="0" indent="0" defTabSz="36000">
              <a:buNone/>
              <a:tabLst>
                <a:tab pos="36000" algn="l"/>
              </a:tabLst>
            </a:pPr>
            <a:r>
              <a:rPr lang="el-GR" sz="2200" b="1" dirty="0"/>
              <a:t>Τι γίνεται όμως αν διαθέτει τα γονίδια </a:t>
            </a:r>
            <a:r>
              <a:rPr lang="el-GR" sz="2200" b="1" dirty="0" err="1"/>
              <a:t>Φφ</a:t>
            </a:r>
            <a:r>
              <a:rPr lang="el-GR" sz="2200" b="1" dirty="0"/>
              <a:t>?</a:t>
            </a:r>
          </a:p>
          <a:p>
            <a:pPr marL="0" indent="0" defTabSz="36000">
              <a:buNone/>
              <a:tabLst>
                <a:tab pos="36000" algn="l"/>
              </a:tabLst>
            </a:pPr>
            <a:r>
              <a:rPr lang="el-GR" sz="2200" b="1" dirty="0"/>
              <a:t>Δηλαδή αν διαθέτει ένα </a:t>
            </a:r>
            <a:r>
              <a:rPr lang="el-GR" sz="2200" b="1" u="sng" dirty="0" err="1"/>
              <a:t>ετερόζυγο</a:t>
            </a:r>
            <a:r>
              <a:rPr lang="el-GR" sz="2200" b="1" u="sng" dirty="0"/>
              <a:t> </a:t>
            </a:r>
            <a:r>
              <a:rPr lang="el-GR" sz="2200" b="1" dirty="0"/>
              <a:t>ζεύγος γονιδίων.</a:t>
            </a:r>
          </a:p>
          <a:p>
            <a:pPr marL="0" indent="0" algn="ctr" defTabSz="36000">
              <a:buNone/>
              <a:tabLst>
                <a:tab pos="36000" algn="l"/>
              </a:tabLst>
            </a:pPr>
            <a:endParaRPr lang="el-GR" sz="2200" b="1" dirty="0"/>
          </a:p>
          <a:p>
            <a:pPr marL="0" indent="0" algn="ctr" defTabSz="36000">
              <a:buNone/>
              <a:tabLst>
                <a:tab pos="36000" algn="l"/>
              </a:tabLst>
            </a:pPr>
            <a:r>
              <a:rPr lang="el-GR" sz="2200" b="1" dirty="0"/>
              <a:t> </a:t>
            </a:r>
          </a:p>
        </p:txBody>
      </p:sp>
      <p:sp>
        <p:nvSpPr>
          <p:cNvPr id="4" name="Θέση υποσέλιδου 3">
            <a:extLst>
              <a:ext uri="{FF2B5EF4-FFF2-40B4-BE49-F238E27FC236}">
                <a16:creationId xmlns:a16="http://schemas.microsoft.com/office/drawing/2014/main" id="{DE53A98A-64D7-CEC7-422F-3984FB3F89A0}"/>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6126331D-3B37-21AE-508D-FB922F4ABA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F2B02006-B16A-0366-3E5E-AB4CA6C46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Γυναίκα Πρόσωπο Φακίδες - Δωρεάν φωτογραφία στο Pixabay">
            <a:extLst>
              <a:ext uri="{FF2B5EF4-FFF2-40B4-BE49-F238E27FC236}">
                <a16:creationId xmlns:a16="http://schemas.microsoft.com/office/drawing/2014/main" id="{27CEF6F4-D0C6-40F4-4513-8A2FC98E6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442" y="3978708"/>
            <a:ext cx="4393058" cy="292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74847-F9B1-2CB3-A3BF-2F9C9B96E68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E78CD2-9629-E588-CE8B-3CBFA5082477}"/>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n-US" sz="2200" b="1" dirty="0"/>
              <a:t>5.</a:t>
            </a:r>
            <a:r>
              <a:rPr lang="el-GR" sz="2200" b="1" dirty="0"/>
              <a:t>3</a:t>
            </a:r>
            <a:r>
              <a:rPr lang="en-US" sz="2200" b="1" dirty="0"/>
              <a:t> </a:t>
            </a:r>
            <a:r>
              <a:rPr lang="el-GR" sz="2200" b="1" dirty="0" err="1"/>
              <a:t>Αλληλόμορφα</a:t>
            </a:r>
            <a:endParaRPr lang="el-GR" sz="2200" b="1" dirty="0"/>
          </a:p>
          <a:p>
            <a:pPr marL="0" indent="0" algn="ctr" defTabSz="36000">
              <a:buNone/>
              <a:tabLst>
                <a:tab pos="36000" algn="l"/>
              </a:tabLst>
            </a:pPr>
            <a:r>
              <a:rPr lang="el-GR" sz="2200" b="1" dirty="0"/>
              <a:t>Σε αυτή την περίπτωση τα χαρακτηριστικά του ενός γονιδίου επικρατούν έναντι του άλλου.</a:t>
            </a:r>
          </a:p>
          <a:p>
            <a:pPr marL="0" indent="0" algn="ctr" defTabSz="36000">
              <a:buNone/>
              <a:tabLst>
                <a:tab pos="36000" algn="l"/>
              </a:tabLst>
            </a:pPr>
            <a:r>
              <a:rPr lang="el-GR" sz="2200" b="1" dirty="0"/>
              <a:t>Το γονίδιο που επικρατεί ονομάζεται </a:t>
            </a:r>
            <a:r>
              <a:rPr lang="el-GR" sz="2200" b="1" u="sng" dirty="0"/>
              <a:t>επικρατές</a:t>
            </a:r>
            <a:r>
              <a:rPr lang="el-GR" sz="2200" b="1" dirty="0"/>
              <a:t>, ενώ το άλλο </a:t>
            </a:r>
            <a:r>
              <a:rPr lang="el-GR" sz="2200" b="1" u="sng" dirty="0"/>
              <a:t>υπολειπόμενο</a:t>
            </a:r>
            <a:r>
              <a:rPr lang="el-GR" sz="2200" b="1" dirty="0"/>
              <a:t>.</a:t>
            </a:r>
          </a:p>
          <a:p>
            <a:pPr marL="0" indent="0" algn="ctr" defTabSz="36000">
              <a:buNone/>
              <a:tabLst>
                <a:tab pos="36000" algn="l"/>
              </a:tabLst>
            </a:pPr>
            <a:r>
              <a:rPr lang="el-GR" sz="2200" b="1" dirty="0"/>
              <a:t>Στο παράδειγμα των φακίδων το γονίδιο Φ (εμφάνιση φακίδων) είναι το επικρατές και το φ (απουσία φακίδων) είναι το υπολειπόμενο. </a:t>
            </a:r>
          </a:p>
          <a:p>
            <a:pPr marL="0" indent="0" algn="ctr" defTabSz="36000">
              <a:buNone/>
              <a:tabLst>
                <a:tab pos="36000" algn="l"/>
              </a:tabLst>
            </a:pPr>
            <a:r>
              <a:rPr lang="el-GR" sz="2200" b="1" dirty="0"/>
              <a:t>Άρα ένα άτομο που διαθέτει το </a:t>
            </a:r>
            <a:r>
              <a:rPr lang="el-GR" sz="2200" b="1" dirty="0" err="1"/>
              <a:t>ετερόζυγο</a:t>
            </a:r>
            <a:r>
              <a:rPr lang="el-GR" sz="2200" b="1" dirty="0"/>
              <a:t> ζεύγος </a:t>
            </a:r>
            <a:r>
              <a:rPr lang="el-GR" sz="2200" b="1" dirty="0" err="1"/>
              <a:t>Φφ</a:t>
            </a:r>
            <a:r>
              <a:rPr lang="el-GR" sz="2200" b="1" dirty="0"/>
              <a:t>, θα εμφανίσει τελικά φακίδες.</a:t>
            </a:r>
          </a:p>
          <a:p>
            <a:pPr marL="0" indent="0" algn="ctr" defTabSz="36000">
              <a:buNone/>
              <a:tabLst>
                <a:tab pos="36000" algn="l"/>
              </a:tabLst>
            </a:pPr>
            <a:r>
              <a:rPr lang="el-GR" sz="2200" b="1" dirty="0"/>
              <a:t>Άρα τα υπολειπόμενα γονίδια εκφράζονται μόνο σε ομόζυγη κατάσταση.</a:t>
            </a:r>
          </a:p>
          <a:p>
            <a:pPr marL="0" indent="0" algn="ctr" defTabSz="36000">
              <a:buNone/>
              <a:tabLst>
                <a:tab pos="36000" algn="l"/>
              </a:tabLst>
            </a:pPr>
            <a:r>
              <a:rPr lang="el-GR" sz="2200" b="1" dirty="0"/>
              <a:t>Άλλο παράδειγμα είναι το χρώμα των ματιών αν και δεν εξαρτάται μόνο από ένα ζεύγος γονιδίων. Το γονίδιο που εκφράζεται ως μπλε μάτια είναι το υπολειπόμενο (μ), ενώ αυτό που εκφράζεται ως καφέ μάτια (Κ) επικρατές.</a:t>
            </a:r>
          </a:p>
          <a:p>
            <a:pPr marL="0" indent="0" algn="ctr" defTabSz="36000">
              <a:buNone/>
              <a:tabLst>
                <a:tab pos="36000" algn="l"/>
              </a:tabLst>
            </a:pPr>
            <a:r>
              <a:rPr lang="el-GR" sz="2200" b="1" dirty="0"/>
              <a:t>Τι χρώμα ματιών θα έχει ένα άτομο με </a:t>
            </a:r>
            <a:r>
              <a:rPr lang="el-GR" sz="2200" b="1" dirty="0" err="1"/>
              <a:t>αλληλόμορφα</a:t>
            </a:r>
            <a:r>
              <a:rPr lang="el-GR" sz="2200" b="1" dirty="0"/>
              <a:t>:</a:t>
            </a:r>
          </a:p>
          <a:p>
            <a:pPr marL="0" indent="0" algn="ctr" defTabSz="36000">
              <a:buNone/>
              <a:tabLst>
                <a:tab pos="36000" algn="l"/>
              </a:tabLst>
            </a:pPr>
            <a:r>
              <a:rPr lang="el-GR" sz="2200" b="1" dirty="0"/>
              <a:t>Α) </a:t>
            </a:r>
            <a:r>
              <a:rPr lang="el-GR" sz="2200" b="1" dirty="0" err="1"/>
              <a:t>μμ</a:t>
            </a:r>
            <a:endParaRPr lang="el-GR" sz="2200" b="1" dirty="0"/>
          </a:p>
          <a:p>
            <a:pPr marL="0" indent="0" algn="ctr" defTabSz="36000">
              <a:buNone/>
              <a:tabLst>
                <a:tab pos="36000" algn="l"/>
              </a:tabLst>
            </a:pPr>
            <a:r>
              <a:rPr lang="el-GR" sz="2200" b="1" dirty="0"/>
              <a:t>Β) ΚΚ</a:t>
            </a:r>
          </a:p>
          <a:p>
            <a:pPr marL="0" indent="0" algn="ctr" defTabSz="36000">
              <a:buNone/>
              <a:tabLst>
                <a:tab pos="36000" algn="l"/>
              </a:tabLst>
            </a:pPr>
            <a:r>
              <a:rPr lang="el-GR" sz="2200" b="1" dirty="0"/>
              <a:t>Γ) </a:t>
            </a:r>
            <a:r>
              <a:rPr lang="el-GR" sz="2200" b="1" dirty="0" err="1"/>
              <a:t>μΚ</a:t>
            </a:r>
            <a:endParaRPr lang="el-GR" sz="2200" b="1" dirty="0"/>
          </a:p>
          <a:p>
            <a:pPr marL="0" indent="0" algn="ctr" defTabSz="36000">
              <a:buNone/>
              <a:tabLst>
                <a:tab pos="36000" algn="l"/>
              </a:tabLst>
            </a:pPr>
            <a:endParaRPr lang="el-GR"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524E6D59-053D-BEF8-D465-0DE1B7225EF2}"/>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7602AD9-70D2-AAB1-7FF4-498935E8A1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BF24E7F0-FB00-2062-2B9B-4B83790AA9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E2E8B-C6BD-9FF5-1F36-2EA1ADA650BB}"/>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5AD292-D8EF-A40E-92F0-FA6B872D9E1A}"/>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n-US" sz="2200" b="1" dirty="0"/>
              <a:t>5.</a:t>
            </a:r>
            <a:r>
              <a:rPr lang="el-GR" sz="2200" b="1" dirty="0"/>
              <a:t>3</a:t>
            </a:r>
            <a:r>
              <a:rPr lang="en-US" sz="2200" b="1" dirty="0"/>
              <a:t> </a:t>
            </a:r>
            <a:r>
              <a:rPr lang="el-GR" sz="2200" b="1" dirty="0" err="1"/>
              <a:t>Αλληλόμορφα</a:t>
            </a:r>
            <a:endParaRPr lang="el-GR" sz="2200" b="1" dirty="0"/>
          </a:p>
          <a:p>
            <a:pPr marL="0" indent="0" algn="ctr" defTabSz="36000">
              <a:buNone/>
              <a:tabLst>
                <a:tab pos="36000" algn="l"/>
              </a:tabLst>
            </a:pPr>
            <a:r>
              <a:rPr lang="el-GR" sz="2200" b="1" dirty="0"/>
              <a:t>Διαβάζεις: σελίδες 103</a:t>
            </a:r>
          </a:p>
          <a:p>
            <a:pPr marL="0" indent="0" algn="ctr" defTabSz="36000">
              <a:buNone/>
              <a:tabLst>
                <a:tab pos="36000" algn="l"/>
              </a:tabLst>
            </a:pPr>
            <a:r>
              <a:rPr lang="el-GR" sz="2200" b="1" dirty="0"/>
              <a:t>Και λύνεις: άσκηση 1 και 3 στη σελίδα 104.</a:t>
            </a:r>
            <a:endParaRPr lang="en-US"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DEBE2C4B-4912-ADDB-BB8D-F919D157DABC}"/>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5994F250-88D3-0331-28B6-A6CD5B295F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B36AC2C7-B3B6-96A3-AD2A-D06B93C250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110745"/>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328</Words>
  <Application>Microsoft Office PowerPoint</Application>
  <PresentationFormat>Ευρεία οθόνη</PresentationFormat>
  <Paragraphs>30</Paragraphs>
  <Slides>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vt:i4>
      </vt:variant>
    </vt:vector>
  </HeadingPairs>
  <TitlesOfParts>
    <vt:vector size="7" baseType="lpstr">
      <vt:lpstr>Arial</vt:lpstr>
      <vt:lpstr>Calibri</vt:lpstr>
      <vt:lpstr>Calibri Light</vt:lpstr>
      <vt:lpstr>1_Θέμα του Office</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Xenophontas A</dc:creator>
  <cp:lastModifiedBy>Xenophontas A</cp:lastModifiedBy>
  <cp:revision>3</cp:revision>
  <dcterms:created xsi:type="dcterms:W3CDTF">2025-02-22T14:42:39Z</dcterms:created>
  <dcterms:modified xsi:type="dcterms:W3CDTF">2025-02-22T15:38:16Z</dcterms:modified>
</cp:coreProperties>
</file>