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3" r:id="rId2"/>
    <p:sldId id="435" r:id="rId3"/>
    <p:sldId id="434" r:id="rId4"/>
    <p:sldId id="436" r:id="rId5"/>
    <p:sldId id="437" r:id="rId6"/>
    <p:sldId id="438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176A-E5A3-4D54-BCB4-8ABCD7126305}" type="datetime1">
              <a:rPr lang="el-GR" smtClean="0"/>
              <a:t>1/4/2025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651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BC0-ABBB-407C-A4CF-00D8642B866F}" type="datetime1">
              <a:rPr lang="el-GR" smtClean="0"/>
              <a:t>1/4/2025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93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01B-04C9-42B2-B5D2-92C7F7C9F059}" type="datetime1">
              <a:rPr lang="el-GR" smtClean="0"/>
              <a:t>1/4/2025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244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3E4B-77DA-43B6-AA0A-3A47266315D6}" type="datetime1">
              <a:rPr lang="el-GR" smtClean="0"/>
              <a:t>1/4/2025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97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377B-EEA3-4D81-A979-38E52D22F16C}" type="datetime1">
              <a:rPr lang="el-GR" smtClean="0"/>
              <a:t>1/4/2025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391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ECAF-EBC9-4720-A459-6B72C1A802ED}" type="datetime1">
              <a:rPr lang="el-GR" smtClean="0"/>
              <a:t>1/4/2025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59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78B-0EC5-4936-AE64-D83623CFB355}" type="datetime1">
              <a:rPr lang="el-GR" smtClean="0"/>
              <a:t>1/4/2025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97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2DFE-CFFC-4297-B482-871DF305599A}" type="datetime1">
              <a:rPr lang="el-GR" smtClean="0"/>
              <a:t>1/4/2025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938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4838-95BD-4449-8C1D-09D35CD16975}" type="datetime1">
              <a:rPr lang="el-GR" smtClean="0"/>
              <a:t>1/4/2025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182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E1FB-D0C2-442C-9DE8-34E7050E75D3}" type="datetime1">
              <a:rPr lang="el-GR" smtClean="0"/>
              <a:t>1/4/2025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824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B7DD-5377-4E6B-8A5D-44E0D06488E4}" type="datetime1">
              <a:rPr lang="el-GR" smtClean="0"/>
              <a:t>1/4/2025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351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3C43F-C5DF-49CA-A2D4-6FEB1F7D054B}" type="datetime1">
              <a:rPr lang="el-GR" smtClean="0"/>
              <a:t>1/4/2025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319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68095-041A-3B38-69E5-C17F2FF78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E4D96B-62E6-073B-0BFC-E48F862F2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2200" b="1" dirty="0"/>
              <a:t>5.</a:t>
            </a:r>
            <a:r>
              <a:rPr lang="el-GR" sz="2200" b="1" dirty="0"/>
              <a:t>5</a:t>
            </a:r>
            <a:r>
              <a:rPr lang="en-US" sz="2200" b="1" dirty="0"/>
              <a:t> </a:t>
            </a:r>
            <a:r>
              <a:rPr lang="el-GR" sz="2200" b="1" dirty="0"/>
              <a:t>Κληρονομικότητα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Τα χαρακτηριστικά κάθε οργανισμού μπορεί να είναι </a:t>
            </a:r>
            <a:r>
              <a:rPr lang="el-GR" sz="2200" b="1" u="sng" dirty="0"/>
              <a:t>επίκτητα</a:t>
            </a:r>
            <a:r>
              <a:rPr lang="el-GR" sz="2200" b="1" dirty="0"/>
              <a:t> ή </a:t>
            </a:r>
            <a:r>
              <a:rPr lang="el-GR" sz="2200" b="1" u="sng" dirty="0"/>
              <a:t>κληρονομικά</a:t>
            </a:r>
            <a:r>
              <a:rPr lang="el-GR" sz="2200" b="1" dirty="0"/>
              <a:t>. 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Τα επίκτητα προκύπτουν από την αλληλεπίδραση του οργανισμού με το περιβάλλον του.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/>
              <a:t>Τα κληρονομικά</a:t>
            </a:r>
            <a:r>
              <a:rPr lang="el-GR" sz="2200" b="1" dirty="0"/>
              <a:t>, προκύπτουν από τους προγόνους του οργανισμού.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Οι νόμοι του </a:t>
            </a:r>
            <a:r>
              <a:rPr lang="en-US" sz="2200" b="1" dirty="0"/>
              <a:t>Mendel</a:t>
            </a:r>
            <a:r>
              <a:rPr lang="el-GR" sz="2200" b="1" dirty="0"/>
              <a:t>:</a:t>
            </a:r>
            <a:endParaRPr lang="en-US" sz="2200" b="1" dirty="0"/>
          </a:p>
          <a:p>
            <a:pPr marL="0" indent="0" defTabSz="36000">
              <a:buNone/>
              <a:tabLst>
                <a:tab pos="36000" algn="l"/>
              </a:tabLst>
            </a:pPr>
            <a:r>
              <a:rPr lang="el-GR" sz="2200" b="1" dirty="0"/>
              <a:t>Τα χαρακτηριστικά μας καθορίζονται από τα ομόλογα χρωμοσώματα που έχουν </a:t>
            </a:r>
          </a:p>
          <a:p>
            <a:pPr marL="0" indent="0" defTabSz="36000">
              <a:buNone/>
              <a:tabLst>
                <a:tab pos="36000" algn="l"/>
              </a:tabLst>
            </a:pPr>
            <a:r>
              <a:rPr lang="el-GR" sz="2200" b="1" dirty="0"/>
              <a:t>κληρονομηθεί από τους γονείς μας. Ένα από τον πατέρα και ένα από τη μητέρα μας.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Το σύνολο των </a:t>
            </a:r>
            <a:r>
              <a:rPr lang="el-GR" sz="2200" b="1" dirty="0" err="1"/>
              <a:t>αλληλόμορφων</a:t>
            </a:r>
            <a:r>
              <a:rPr lang="el-GR" sz="2200" b="1" dirty="0"/>
              <a:t> γονιδίων που εντοπίζονται σε έναν οργανισμό αποτελούν τον </a:t>
            </a:r>
            <a:r>
              <a:rPr lang="el-GR" sz="2200" b="1" u="sng" dirty="0"/>
              <a:t>γονότυπο </a:t>
            </a:r>
            <a:r>
              <a:rPr lang="el-GR" sz="2200" b="1" dirty="0"/>
              <a:t>του.</a:t>
            </a:r>
            <a:endParaRPr lang="en-US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Το σύνολο όλων των χαρακτηριστικών ενός ατόμου αποτελεί το φαινότυπο του.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8983F4F-AA75-E180-86F7-0C18F01A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BCF73E-2D0E-8D03-6D01-B68972CC6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84CEE15-70F8-9024-B1BA-AF24899A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042821-BE34-67FA-4CB3-CA5E71A35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915" y="1160192"/>
            <a:ext cx="19050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E1171-8C69-8B2F-6B7E-55426E755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836165-B853-D323-A59E-BF5D586D6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2200" b="1" dirty="0"/>
              <a:t>5.</a:t>
            </a:r>
            <a:r>
              <a:rPr lang="el-GR" sz="2200" b="1" dirty="0"/>
              <a:t>5</a:t>
            </a:r>
            <a:r>
              <a:rPr lang="en-US" sz="2200" b="1" dirty="0"/>
              <a:t> </a:t>
            </a:r>
            <a:r>
              <a:rPr lang="el-GR" sz="2200" b="1" dirty="0"/>
              <a:t>Κληρονομικότητα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Το παράδειγμα με το χρώμα των ματιών: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Μ: το επικρατές </a:t>
            </a:r>
            <a:r>
              <a:rPr lang="el-GR" sz="2200" b="1" dirty="0" err="1"/>
              <a:t>αλληλόμορφο</a:t>
            </a:r>
            <a:r>
              <a:rPr lang="el-GR" sz="2200" b="1" dirty="0"/>
              <a:t> που εκφράζεται ως </a:t>
            </a:r>
            <a:r>
              <a:rPr lang="el-GR" sz="2200" b="1" dirty="0" err="1"/>
              <a:t>καστανο</a:t>
            </a:r>
            <a:r>
              <a:rPr lang="el-GR" sz="2200" b="1" dirty="0"/>
              <a:t> χρώμα ματιών.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μ: Το υπολειπόμενο </a:t>
            </a:r>
            <a:r>
              <a:rPr lang="el-GR" sz="2200" b="1" dirty="0" err="1"/>
              <a:t>αλληλόμορφο</a:t>
            </a:r>
            <a:r>
              <a:rPr lang="el-GR" sz="2200" b="1" dirty="0"/>
              <a:t> που εκφράζεται ως γαλάζιο χρώμα ματιών.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Έστω ότι οι γονείς είναι ομόζυγοι: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9066EE2-86EE-A533-F2C1-21761989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8C5DD34-B99C-FC14-C327-FE2B22DC3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8FA2BC4-7031-11C4-7FDA-4F0D4663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177020B-AD0E-0B76-E25D-557F7233C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87" y="2023884"/>
            <a:ext cx="8741226" cy="359143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D1FE6F2-4116-7C0D-A6E0-16B3C6D2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79" y="5615320"/>
            <a:ext cx="48101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8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33D11-4472-D308-D714-5EBF8597E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A9881B-9A26-4F01-CB6A-48BD18F8F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2200" b="1" dirty="0"/>
              <a:t>5.</a:t>
            </a:r>
            <a:r>
              <a:rPr lang="el-GR" sz="2200" b="1" dirty="0"/>
              <a:t>5</a:t>
            </a:r>
            <a:r>
              <a:rPr lang="en-US" sz="2200" b="1" dirty="0"/>
              <a:t> </a:t>
            </a:r>
            <a:r>
              <a:rPr lang="el-GR" sz="2200" b="1" dirty="0"/>
              <a:t>Κληρονομικότητα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Έστω ότι οι γονείς είναι </a:t>
            </a:r>
            <a:r>
              <a:rPr lang="el-GR" sz="2200" b="1" dirty="0" err="1"/>
              <a:t>ετερόζυγοι</a:t>
            </a:r>
            <a:r>
              <a:rPr lang="el-GR" sz="2200" b="1" dirty="0"/>
              <a:t>: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312BA8F-C627-4A16-A3CE-450F6208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84767A5-F44D-AA2A-9BD1-852A7AD30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DA3FED-F6E7-5191-4948-A63E09C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402578F-2E8C-8CF2-D3D1-5154340BF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752035"/>
            <a:ext cx="8172450" cy="35814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02DA043-1024-AA89-5B1C-65CF449DE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964" y="4291450"/>
            <a:ext cx="5127588" cy="123874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01AE057-804D-F351-9186-4DFA7BCC1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963" y="5538626"/>
            <a:ext cx="5127588" cy="1238744"/>
          </a:xfrm>
          <a:prstGeom prst="rect">
            <a:avLst/>
          </a:prstGeom>
        </p:spPr>
      </p:pic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8471B5F3-54F2-EC60-CA0C-A220BDC7293D}"/>
              </a:ext>
            </a:extLst>
          </p:cNvPr>
          <p:cNvSpPr/>
          <p:nvPr/>
        </p:nvSpPr>
        <p:spPr>
          <a:xfrm>
            <a:off x="9031458" y="4642338"/>
            <a:ext cx="2855742" cy="7737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/>
              <a:t>Ετερόζυγοι</a:t>
            </a:r>
            <a:r>
              <a:rPr lang="el-GR" dirty="0"/>
              <a:t>:</a:t>
            </a:r>
          </a:p>
          <a:p>
            <a:pPr algn="ctr"/>
            <a:r>
              <a:rPr lang="el-GR" dirty="0"/>
              <a:t>25 % γαλανά μάτια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638A7867-3103-BC76-A7FD-ABBE90B89A4A}"/>
              </a:ext>
            </a:extLst>
          </p:cNvPr>
          <p:cNvSpPr/>
          <p:nvPr/>
        </p:nvSpPr>
        <p:spPr>
          <a:xfrm>
            <a:off x="9031458" y="5865926"/>
            <a:ext cx="2855742" cy="7737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Ομόζυγοι:</a:t>
            </a:r>
          </a:p>
          <a:p>
            <a:pPr algn="ctr"/>
            <a:r>
              <a:rPr lang="el-GR" dirty="0"/>
              <a:t>0 % γαλανά μάτια</a:t>
            </a:r>
          </a:p>
        </p:txBody>
      </p:sp>
    </p:spTree>
    <p:extLst>
      <p:ext uri="{BB962C8B-B14F-4D97-AF65-F5344CB8AC3E}">
        <p14:creationId xmlns:p14="http://schemas.microsoft.com/office/powerpoint/2010/main" val="191996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7F41C-9304-85BB-49A0-CD90C18D7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8F24A0-3901-523F-7D3D-1154F92BF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2200" b="1" dirty="0"/>
              <a:t>5.</a:t>
            </a:r>
            <a:r>
              <a:rPr lang="el-GR" sz="2200" b="1" dirty="0"/>
              <a:t>5</a:t>
            </a:r>
            <a:r>
              <a:rPr lang="en-US" sz="2200" b="1" dirty="0"/>
              <a:t> </a:t>
            </a:r>
            <a:r>
              <a:rPr lang="el-GR" sz="2200" b="1" dirty="0"/>
              <a:t>Κληρονομικότητα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50 % γαλάζια μάτια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F794D32-219E-AB70-F78B-97FC0BAE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6AF0F40-0002-032A-95FB-E796A8311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F2C4218-67A3-6370-F14F-FEA9A5F8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D721A75-48DB-C15E-C30D-C6C1C13C4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785" y="455588"/>
            <a:ext cx="7934325" cy="1276350"/>
          </a:xfrm>
          <a:prstGeom prst="rect">
            <a:avLst/>
          </a:prstGeom>
        </p:spPr>
      </p:pic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029CF724-53CD-732B-2529-6DE3EF8EE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746148"/>
              </p:ext>
            </p:extLst>
          </p:nvPr>
        </p:nvGraphicFramePr>
        <p:xfrm>
          <a:off x="3244947" y="1932326"/>
          <a:ext cx="6096000" cy="1371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872288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034502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45329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>
                          <a:solidFill>
                            <a:schemeClr val="accent5"/>
                          </a:solidFill>
                        </a:rPr>
                        <a:t>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>
                          <a:solidFill>
                            <a:schemeClr val="accent5"/>
                          </a:solidFill>
                        </a:rPr>
                        <a:t>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817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rgbClr val="C00000"/>
                          </a:solidFill>
                        </a:rPr>
                        <a:t>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err="1">
                          <a:solidFill>
                            <a:srgbClr val="C00000"/>
                          </a:solidFill>
                        </a:rPr>
                        <a:t>Μ</a:t>
                      </a:r>
                      <a:r>
                        <a:rPr lang="el-GR" sz="2400" dirty="0" err="1">
                          <a:solidFill>
                            <a:schemeClr val="accent5"/>
                          </a:solidFill>
                        </a:rPr>
                        <a:t>μ</a:t>
                      </a:r>
                      <a:endParaRPr lang="el-GR" sz="2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err="1">
                          <a:solidFill>
                            <a:srgbClr val="C00000"/>
                          </a:solidFill>
                        </a:rPr>
                        <a:t>Μ</a:t>
                      </a:r>
                      <a:r>
                        <a:rPr lang="el-GR" sz="2400" dirty="0" err="1">
                          <a:solidFill>
                            <a:schemeClr val="accent5"/>
                          </a:solidFill>
                        </a:rPr>
                        <a:t>μ</a:t>
                      </a:r>
                      <a:endParaRPr lang="el-GR" sz="2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516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rgbClr val="C00000"/>
                          </a:solidFill>
                        </a:rPr>
                        <a:t>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err="1">
                          <a:solidFill>
                            <a:srgbClr val="C00000"/>
                          </a:solidFill>
                        </a:rPr>
                        <a:t>μ</a:t>
                      </a:r>
                      <a:r>
                        <a:rPr lang="el-GR" sz="2400" dirty="0" err="1">
                          <a:solidFill>
                            <a:schemeClr val="accent5"/>
                          </a:solidFill>
                        </a:rPr>
                        <a:t>μ</a:t>
                      </a:r>
                      <a:endParaRPr lang="el-GR" sz="2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err="1">
                          <a:solidFill>
                            <a:srgbClr val="C00000"/>
                          </a:solidFill>
                        </a:rPr>
                        <a:t>μ</a:t>
                      </a:r>
                      <a:r>
                        <a:rPr lang="el-GR" sz="2400" dirty="0" err="1">
                          <a:solidFill>
                            <a:schemeClr val="accent5"/>
                          </a:solidFill>
                        </a:rPr>
                        <a:t>μ</a:t>
                      </a:r>
                      <a:endParaRPr lang="el-GR" sz="2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62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34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E8A60-2F53-378F-CFF7-51343DBD1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902780-9076-27D7-D4DF-6F88E774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2200" b="1" dirty="0"/>
              <a:t>5.</a:t>
            </a:r>
            <a:r>
              <a:rPr lang="el-GR" sz="2200" b="1" dirty="0"/>
              <a:t>5</a:t>
            </a:r>
            <a:r>
              <a:rPr lang="en-US" sz="2200" b="1" dirty="0"/>
              <a:t> </a:t>
            </a:r>
            <a:r>
              <a:rPr lang="el-GR" sz="2200" b="1" dirty="0"/>
              <a:t>Κληρονομικότητα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Οι νόμοι του </a:t>
            </a:r>
            <a:r>
              <a:rPr lang="en-US" sz="2200" b="1" dirty="0"/>
              <a:t>Mendel: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Τα άτομα που προέρχονται από διασταύρωση ομόζυγων γονέων που διαφέρουν σε ένα ή περισσότερα χαρακτηριστικά είναι ομοιόμορφα μεταξύ τους ως προς τα χαρακτηριστικά αυτά.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Όταν διασταυρώνονται </a:t>
            </a:r>
            <a:r>
              <a:rPr lang="el-GR" sz="2200" b="1" dirty="0" err="1"/>
              <a:t>ετερόζυγα</a:t>
            </a:r>
            <a:r>
              <a:rPr lang="el-GR" sz="2200" b="1" dirty="0"/>
              <a:t> άτομα, επανεμφανίζονται στους απογόνους χαρακτηριστικά των γονέων τους με καθορισμένη αναλογία.</a:t>
            </a:r>
            <a:endParaRPr lang="en-US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17B45DD-F19D-8E22-DA17-0794246B9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66C9D00-A51C-0B0E-7D42-5866BC898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497CD98-CEB2-3670-A677-85770208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18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2136B-3EC7-CD99-9295-84D50CD1F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BFFA85-6999-EC49-8279-F138A6CA6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2200" b="1" dirty="0"/>
              <a:t>5.</a:t>
            </a:r>
            <a:r>
              <a:rPr lang="el-GR" sz="2200" b="1" dirty="0"/>
              <a:t>5</a:t>
            </a:r>
            <a:r>
              <a:rPr lang="en-US" sz="2200" b="1" dirty="0"/>
              <a:t> </a:t>
            </a:r>
            <a:r>
              <a:rPr lang="el-GR" sz="2200" b="1" dirty="0"/>
              <a:t>Κληρονομικότητα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Διαβάζεις: σελίδες 107 - 109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Και λύνεις: άσκηση 1, 2 και 4,  στη σελίδα 110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8EF5FEC-2E92-1980-37CE-4FF5B6EB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A7427DA-4C39-78C5-1929-5DE572AB2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D7A7039-C205-A04A-C344-604F95811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963007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288</Words>
  <Application>Microsoft Office PowerPoint</Application>
  <PresentationFormat>Ευρεία οθόνη</PresentationFormat>
  <Paragraphs>64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Xenophontas A</dc:creator>
  <cp:lastModifiedBy>Xenophontas A</cp:lastModifiedBy>
  <cp:revision>5</cp:revision>
  <dcterms:created xsi:type="dcterms:W3CDTF">2025-03-10T08:29:54Z</dcterms:created>
  <dcterms:modified xsi:type="dcterms:W3CDTF">2025-04-01T07:20:16Z</dcterms:modified>
</cp:coreProperties>
</file>