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51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640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154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24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50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13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5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55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77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68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87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9A01-AD0A-4FA8-B2F5-8069F960A8F8}" type="datetimeFigureOut">
              <a:rPr lang="el-GR" smtClean="0"/>
              <a:t>21/7/2025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1899-27F3-4E5C-A92F-04C0803DC0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28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Century Schoolbook" panose="02040604050505020304" pitchFamily="18" charset="0"/>
              </a:rPr>
              <a:t>Die </a:t>
            </a:r>
            <a:r>
              <a:rPr lang="en-US" dirty="0" err="1" smtClean="0">
                <a:latin typeface="Century Schoolbook" panose="02040604050505020304" pitchFamily="18" charset="0"/>
              </a:rPr>
              <a:t>Komparation</a:t>
            </a:r>
            <a:endParaRPr lang="el-GR" dirty="0">
              <a:latin typeface="Century Schoolbook" panose="020406040505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dirty="0" smtClean="0">
                <a:latin typeface="Century Schoolbook" panose="02040604050505020304" pitchFamily="18" charset="0"/>
              </a:rPr>
              <a:t>Τα παραθετικά των επιθέτων</a:t>
            </a:r>
            <a:endParaRPr lang="el-GR" sz="36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Schoolbook" panose="02040604050505020304" pitchFamily="18" charset="0"/>
              </a:rPr>
              <a:t>Ποιοι είναι οι βαθμοί επιθέτων &amp; επιρρημάτων στα γερμανικά;</a:t>
            </a:r>
            <a:endParaRPr lang="el-GR" dirty="0">
              <a:latin typeface="Century Schoolbook" panose="020406040505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1528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Οι εξής </a:t>
            </a:r>
            <a:r>
              <a:rPr lang="el-GR" u="sng" dirty="0" smtClean="0"/>
              <a:t>τρεις</a:t>
            </a:r>
            <a:r>
              <a:rPr lang="el-GR" dirty="0" smtClean="0"/>
              <a:t> (όπως και στα ελληνικά, στα αγγλικά και σε πολλές άλλες γλώσσες):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ΘΕΤΙΚΟΣ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Positiv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Deutsch ist </a:t>
            </a:r>
            <a:r>
              <a:rPr lang="en-US" i="1" u="sng" dirty="0" err="1" smtClean="0"/>
              <a:t>einfach</a:t>
            </a:r>
            <a:r>
              <a:rPr lang="en-US" dirty="0" smtClean="0"/>
              <a:t>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ΣΥΓΚΡΙΤΙΚΟΣ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Komparativ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/>
              <a:t>      Deutsch ist </a:t>
            </a:r>
            <a:r>
              <a:rPr lang="en-US" i="1" u="sng" dirty="0" err="1" smtClean="0"/>
              <a:t>einfacher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als</a:t>
            </a:r>
            <a:r>
              <a:rPr lang="en-US" i="1" u="sng" dirty="0" smtClean="0"/>
              <a:t> </a:t>
            </a:r>
            <a:r>
              <a:rPr lang="en-US" dirty="0" err="1" smtClean="0"/>
              <a:t>Englisch</a:t>
            </a:r>
            <a:r>
              <a:rPr lang="en-US" dirty="0" smtClean="0"/>
              <a:t>.</a:t>
            </a:r>
          </a:p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ΥΠΕΡΘΕΤΙΚΟΣ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Superlativ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en-US" dirty="0" smtClean="0"/>
              <a:t>Deutsch ist </a:t>
            </a:r>
            <a:r>
              <a:rPr lang="en-US" i="1" u="sng" dirty="0" smtClean="0"/>
              <a:t>am </a:t>
            </a:r>
            <a:r>
              <a:rPr lang="en-US" i="1" u="sng" dirty="0" err="1" smtClean="0"/>
              <a:t>einfachsten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7368210" y="1825625"/>
            <a:ext cx="398559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     Τα γνωρίζουμε ήδη!!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Θα το μάθουμε!!</a:t>
            </a:r>
            <a:endParaRPr lang="el-GR" dirty="0"/>
          </a:p>
        </p:txBody>
      </p:sp>
      <p:sp>
        <p:nvSpPr>
          <p:cNvPr id="5" name="Δεξιό άγκιστρο 4"/>
          <p:cNvSpPr/>
          <p:nvPr/>
        </p:nvSpPr>
        <p:spPr>
          <a:xfrm>
            <a:off x="7454347" y="2676938"/>
            <a:ext cx="384314" cy="1895061"/>
          </a:xfrm>
          <a:prstGeom prst="righ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6" name="Δεξιό άγκιστρο 5"/>
          <p:cNvSpPr/>
          <p:nvPr/>
        </p:nvSpPr>
        <p:spPr>
          <a:xfrm>
            <a:off x="7454348" y="4786449"/>
            <a:ext cx="384313" cy="821635"/>
          </a:xfrm>
          <a:prstGeom prst="rightBrac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42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Στρογγυλεμένο ορθογώνιο 7"/>
          <p:cNvSpPr/>
          <p:nvPr/>
        </p:nvSpPr>
        <p:spPr>
          <a:xfrm>
            <a:off x="10406743" y="4513943"/>
            <a:ext cx="1262743" cy="435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9289144" y="3193143"/>
            <a:ext cx="1494970" cy="377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Έλλειψη 5"/>
          <p:cNvSpPr/>
          <p:nvPr/>
        </p:nvSpPr>
        <p:spPr>
          <a:xfrm>
            <a:off x="5355771" y="1825624"/>
            <a:ext cx="664029" cy="4966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Schoolbook" panose="02040604050505020304" pitchFamily="18" charset="0"/>
              </a:rPr>
              <a:t>Ας θυμηθούμε…</a:t>
            </a:r>
            <a:br>
              <a:rPr lang="el-GR" dirty="0" smtClean="0">
                <a:latin typeface="Century Schoolbook" panose="02040604050505020304" pitchFamily="18" charset="0"/>
              </a:rPr>
            </a:br>
            <a:r>
              <a:rPr lang="el-GR" dirty="0" smtClean="0">
                <a:latin typeface="Century Schoolbook" panose="02040604050505020304" pitchFamily="18" charset="0"/>
              </a:rPr>
              <a:t>Πώς σχηματίζουμε </a:t>
            </a:r>
            <a:r>
              <a:rPr lang="en-US" dirty="0" err="1" smtClean="0">
                <a:latin typeface="Century Schoolbook" panose="02040604050505020304" pitchFamily="18" charset="0"/>
              </a:rPr>
              <a:t>Komparativ</a:t>
            </a:r>
            <a:r>
              <a:rPr lang="el-GR" dirty="0">
                <a:latin typeface="Century Schoolbook" panose="02040604050505020304" pitchFamily="18" charset="0"/>
              </a:rPr>
              <a:t>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3200" dirty="0" smtClean="0"/>
              <a:t>Προσθέτοντας την κατάληξη </a:t>
            </a:r>
            <a:r>
              <a:rPr lang="en-US" sz="3200" dirty="0" smtClean="0"/>
              <a:t> </a:t>
            </a:r>
            <a:r>
              <a:rPr lang="en-US" sz="3200" i="1" dirty="0" err="1" smtClean="0"/>
              <a:t>er</a:t>
            </a:r>
            <a:r>
              <a:rPr lang="en-US" sz="3200" dirty="0" smtClean="0"/>
              <a:t> </a:t>
            </a:r>
            <a:r>
              <a:rPr lang="el-GR" sz="3200" dirty="0" smtClean="0"/>
              <a:t>στο επίθετο / επίρρημα.</a:t>
            </a:r>
          </a:p>
          <a:p>
            <a:pPr marL="0" indent="0">
              <a:buNone/>
            </a:pPr>
            <a:r>
              <a:rPr lang="en-US" sz="3200" b="1" dirty="0" err="1" smtClean="0">
                <a:solidFill>
                  <a:srgbClr val="C00000"/>
                </a:solidFill>
              </a:rPr>
              <a:t>Beispiele</a:t>
            </a:r>
            <a:r>
              <a:rPr lang="en-US" sz="32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i="1" dirty="0" err="1" smtClean="0"/>
              <a:t>dünn</a:t>
            </a:r>
            <a:r>
              <a:rPr lang="en-US" i="1" dirty="0" smtClean="0"/>
              <a:t>  → </a:t>
            </a:r>
            <a:r>
              <a:rPr lang="en-US" i="1" dirty="0" err="1" smtClean="0"/>
              <a:t>dünner</a:t>
            </a:r>
            <a:endParaRPr lang="en-US" i="1" dirty="0" smtClean="0"/>
          </a:p>
          <a:p>
            <a:r>
              <a:rPr lang="en-US" i="1" dirty="0" err="1" smtClean="0"/>
              <a:t>langweilig</a:t>
            </a:r>
            <a:r>
              <a:rPr lang="en-US" i="1" dirty="0" smtClean="0"/>
              <a:t> → </a:t>
            </a:r>
            <a:r>
              <a:rPr lang="en-US" i="1" dirty="0" err="1" smtClean="0"/>
              <a:t>langweiliger</a:t>
            </a:r>
            <a:endParaRPr lang="en-US" i="1" dirty="0" smtClean="0"/>
          </a:p>
          <a:p>
            <a:r>
              <a:rPr lang="en-US" i="1" dirty="0" err="1" smtClean="0"/>
              <a:t>billig</a:t>
            </a:r>
            <a:r>
              <a:rPr lang="en-US" i="1" dirty="0" smtClean="0"/>
              <a:t> → </a:t>
            </a:r>
            <a:r>
              <a:rPr lang="en-US" i="1" dirty="0" err="1" smtClean="0"/>
              <a:t>billiger</a:t>
            </a:r>
            <a:endParaRPr lang="el-GR" i="1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27915" cy="435133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- </a:t>
            </a:r>
            <a:r>
              <a:rPr lang="el-GR" sz="3200" dirty="0" smtClean="0"/>
              <a:t>Ιδιαίτερες περιπτώσεις υπάρχουν;;</a:t>
            </a:r>
          </a:p>
          <a:p>
            <a:pPr marL="0" indent="0">
              <a:buNone/>
            </a:pPr>
            <a:r>
              <a:rPr lang="en-US" sz="3200" dirty="0" smtClean="0"/>
              <a:t>- Ja!!</a:t>
            </a:r>
          </a:p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Μονοσύλλαβα με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sz="32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/ o / u </a:t>
            </a:r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παίρνουν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Umlaut.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arm → </a:t>
            </a:r>
            <a:r>
              <a:rPr lang="en-US" sz="3200" i="1" dirty="0" err="1" smtClean="0">
                <a:solidFill>
                  <a:schemeClr val="accent1">
                    <a:lumMod val="50000"/>
                  </a:schemeClr>
                </a:solidFill>
              </a:rPr>
              <a:t>ärmer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3200" i="1" dirty="0" err="1" smtClean="0">
                <a:solidFill>
                  <a:schemeClr val="accent1">
                    <a:lumMod val="50000"/>
                  </a:schemeClr>
                </a:solidFill>
              </a:rPr>
              <a:t>grob</a:t>
            </a:r>
            <a:r>
              <a:rPr lang="en-US" sz="3200" i="1" dirty="0" smtClean="0">
                <a:solidFill>
                  <a:schemeClr val="accent1">
                    <a:lumMod val="50000"/>
                  </a:schemeClr>
                </a:solidFill>
              </a:rPr>
              <a:t> → </a:t>
            </a:r>
            <a:r>
              <a:rPr lang="en-US" sz="3200" i="1" dirty="0" err="1" smtClean="0">
                <a:solidFill>
                  <a:schemeClr val="accent1">
                    <a:lumMod val="50000"/>
                  </a:schemeClr>
                </a:solidFill>
              </a:rPr>
              <a:t>gröber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l-GR" sz="3200" dirty="0" smtClean="0">
                <a:solidFill>
                  <a:srgbClr val="7030A0"/>
                </a:solidFill>
              </a:rPr>
              <a:t>Επίθετα / επιρρήματα σε 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i="1" dirty="0" smtClean="0">
                <a:solidFill>
                  <a:srgbClr val="7030A0"/>
                </a:solidFill>
              </a:rPr>
              <a:t>-el / -</a:t>
            </a:r>
            <a:r>
              <a:rPr lang="en-US" sz="3200" i="1" dirty="0" err="1" smtClean="0">
                <a:solidFill>
                  <a:srgbClr val="7030A0"/>
                </a:solidFill>
              </a:rPr>
              <a:t>er</a:t>
            </a:r>
            <a:r>
              <a:rPr lang="en-US" sz="3200" i="1" dirty="0" smtClean="0">
                <a:solidFill>
                  <a:srgbClr val="7030A0"/>
                </a:solidFill>
              </a:rPr>
              <a:t> </a:t>
            </a:r>
            <a:r>
              <a:rPr lang="el-GR" sz="3200" dirty="0" smtClean="0">
                <a:solidFill>
                  <a:srgbClr val="7030A0"/>
                </a:solidFill>
              </a:rPr>
              <a:t>χάνουν το </a:t>
            </a:r>
            <a:r>
              <a:rPr lang="en-US" sz="3200" i="1" dirty="0" smtClean="0">
                <a:solidFill>
                  <a:srgbClr val="7030A0"/>
                </a:solidFill>
              </a:rPr>
              <a:t>e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(</a:t>
            </a:r>
            <a:r>
              <a:rPr lang="en-US" sz="3200" i="1" dirty="0" err="1" smtClean="0">
                <a:solidFill>
                  <a:srgbClr val="7030A0"/>
                </a:solidFill>
              </a:rPr>
              <a:t>dunkel</a:t>
            </a:r>
            <a:r>
              <a:rPr lang="en-US" sz="3200" i="1" dirty="0" smtClean="0">
                <a:solidFill>
                  <a:srgbClr val="7030A0"/>
                </a:solidFill>
              </a:rPr>
              <a:t> → </a:t>
            </a:r>
            <a:r>
              <a:rPr lang="en-US" sz="3200" i="1" dirty="0" err="1" smtClean="0">
                <a:solidFill>
                  <a:srgbClr val="7030A0"/>
                </a:solidFill>
              </a:rPr>
              <a:t>dunkler</a:t>
            </a:r>
            <a:r>
              <a:rPr lang="en-US" sz="3200" i="1" dirty="0" smtClean="0">
                <a:solidFill>
                  <a:srgbClr val="7030A0"/>
                </a:solidFill>
              </a:rPr>
              <a:t>, </a:t>
            </a:r>
            <a:r>
              <a:rPr lang="en-US" sz="3200" i="1" dirty="0" err="1" smtClean="0">
                <a:solidFill>
                  <a:srgbClr val="7030A0"/>
                </a:solidFill>
              </a:rPr>
              <a:t>teuer</a:t>
            </a:r>
            <a:r>
              <a:rPr lang="en-US" sz="3200" i="1" dirty="0" smtClean="0">
                <a:solidFill>
                  <a:srgbClr val="7030A0"/>
                </a:solidFill>
              </a:rPr>
              <a:t> → </a:t>
            </a:r>
            <a:r>
              <a:rPr lang="en-US" sz="3200" i="1" dirty="0" err="1" smtClean="0">
                <a:solidFill>
                  <a:srgbClr val="7030A0"/>
                </a:solidFill>
              </a:rPr>
              <a:t>teurer</a:t>
            </a:r>
            <a:r>
              <a:rPr lang="en-US" sz="3200" dirty="0" smtClean="0">
                <a:solidFill>
                  <a:srgbClr val="7030A0"/>
                </a:solidFill>
              </a:rPr>
              <a:t>)</a:t>
            </a:r>
            <a:endParaRPr lang="el-GR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Στρογγυλεμένο ορθογώνιο 15"/>
          <p:cNvSpPr/>
          <p:nvPr/>
        </p:nvSpPr>
        <p:spPr>
          <a:xfrm>
            <a:off x="8733183" y="2782958"/>
            <a:ext cx="1046921" cy="410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Έλλειψη 14"/>
          <p:cNvSpPr/>
          <p:nvPr/>
        </p:nvSpPr>
        <p:spPr>
          <a:xfrm>
            <a:off x="4850296" y="2729948"/>
            <a:ext cx="861390" cy="463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Έλλειψη 13"/>
          <p:cNvSpPr/>
          <p:nvPr/>
        </p:nvSpPr>
        <p:spPr>
          <a:xfrm>
            <a:off x="4996069" y="1825625"/>
            <a:ext cx="715617" cy="546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Στρογγυλεμένο ορθογώνιο 12"/>
          <p:cNvSpPr/>
          <p:nvPr/>
        </p:nvSpPr>
        <p:spPr>
          <a:xfrm>
            <a:off x="6545943" y="4702629"/>
            <a:ext cx="3234161" cy="4209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Στρογγυλεμένο ορθογώνιο 11"/>
          <p:cNvSpPr/>
          <p:nvPr/>
        </p:nvSpPr>
        <p:spPr>
          <a:xfrm>
            <a:off x="8746435" y="2822713"/>
            <a:ext cx="1033669" cy="463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Έλλειψη 10"/>
          <p:cNvSpPr/>
          <p:nvPr/>
        </p:nvSpPr>
        <p:spPr>
          <a:xfrm>
            <a:off x="6545943" y="4601029"/>
            <a:ext cx="3454400" cy="5225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8733183" y="2822713"/>
            <a:ext cx="1046921" cy="3620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8746435" y="2875722"/>
            <a:ext cx="1033669" cy="318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6545943" y="4238172"/>
            <a:ext cx="3353431" cy="46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6676571" y="4601029"/>
            <a:ext cx="3323772" cy="522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7576458" y="5123543"/>
            <a:ext cx="885372" cy="362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Στρογγυλεμένο ορθογώνιο 4"/>
          <p:cNvSpPr/>
          <p:nvPr/>
        </p:nvSpPr>
        <p:spPr>
          <a:xfrm>
            <a:off x="6545943" y="4702629"/>
            <a:ext cx="3643086" cy="4209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Schoolbook" panose="02040604050505020304" pitchFamily="18" charset="0"/>
              </a:rPr>
              <a:t>Ας μάθουμε…</a:t>
            </a:r>
            <a:br>
              <a:rPr lang="el-GR" dirty="0" smtClean="0">
                <a:latin typeface="Century Schoolbook" panose="02040604050505020304" pitchFamily="18" charset="0"/>
              </a:rPr>
            </a:br>
            <a:r>
              <a:rPr lang="el-GR" dirty="0" smtClean="0">
                <a:latin typeface="Century Schoolbook" panose="02040604050505020304" pitchFamily="18" charset="0"/>
              </a:rPr>
              <a:t>Πώς σχηματίζουμε </a:t>
            </a:r>
            <a:r>
              <a:rPr lang="en-US" dirty="0" err="1" smtClean="0">
                <a:latin typeface="Century Schoolbook" panose="02040604050505020304" pitchFamily="18" charset="0"/>
              </a:rPr>
              <a:t>Superlativ</a:t>
            </a:r>
            <a:r>
              <a:rPr lang="el-GR" dirty="0">
                <a:latin typeface="Century Schoolbook" panose="02040604050505020304" pitchFamily="18" charset="0"/>
              </a:rPr>
              <a:t>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11200" dirty="0"/>
              <a:t>Προσθέτοντας την </a:t>
            </a:r>
            <a:r>
              <a:rPr lang="el-GR" sz="11200" dirty="0" smtClean="0"/>
              <a:t>πρόθεση </a:t>
            </a:r>
            <a:r>
              <a:rPr lang="en-US" sz="11200" dirty="0" smtClean="0"/>
              <a:t> </a:t>
            </a:r>
            <a:r>
              <a:rPr lang="en-US" sz="11200" i="1" dirty="0" smtClean="0"/>
              <a:t>am</a:t>
            </a:r>
            <a:r>
              <a:rPr lang="en-US" sz="11200" dirty="0" smtClean="0"/>
              <a:t> </a:t>
            </a:r>
            <a:r>
              <a:rPr lang="el-GR" sz="11200" dirty="0" smtClean="0"/>
              <a:t>μπροστά από το επίθετο / επίρρημα και την κατάληξη </a:t>
            </a:r>
            <a:r>
              <a:rPr lang="en-US" sz="11200" dirty="0" smtClean="0"/>
              <a:t>-</a:t>
            </a:r>
            <a:r>
              <a:rPr lang="en-US" sz="11200" i="1" dirty="0" err="1" smtClean="0"/>
              <a:t>sten</a:t>
            </a:r>
            <a:r>
              <a:rPr lang="en-US" sz="11200" dirty="0" smtClean="0"/>
              <a:t> </a:t>
            </a:r>
            <a:r>
              <a:rPr lang="el-GR" sz="11200" dirty="0" smtClean="0"/>
              <a:t>.</a:t>
            </a:r>
            <a:endParaRPr lang="el-GR" sz="112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1200" b="1" dirty="0" err="1">
                <a:solidFill>
                  <a:srgbClr val="C00000"/>
                </a:solidFill>
              </a:rPr>
              <a:t>Beispiele</a:t>
            </a:r>
            <a:r>
              <a:rPr lang="en-US" sz="11200" b="1" dirty="0">
                <a:solidFill>
                  <a:srgbClr val="C00000"/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11200" i="1" dirty="0" err="1"/>
              <a:t>dünn</a:t>
            </a:r>
            <a:r>
              <a:rPr lang="en-US" sz="11200" i="1" dirty="0"/>
              <a:t>  → </a:t>
            </a:r>
            <a:r>
              <a:rPr lang="en-US" sz="11200" i="1" dirty="0" smtClean="0"/>
              <a:t>am </a:t>
            </a:r>
            <a:r>
              <a:rPr lang="en-US" sz="11200" i="1" dirty="0" err="1" smtClean="0"/>
              <a:t>dünnsten</a:t>
            </a:r>
            <a:endParaRPr lang="en-US" sz="11200" i="1" dirty="0"/>
          </a:p>
          <a:p>
            <a:pPr>
              <a:lnSpc>
                <a:spcPct val="120000"/>
              </a:lnSpc>
            </a:pPr>
            <a:r>
              <a:rPr lang="en-US" sz="11200" i="1" dirty="0" err="1" smtClean="0"/>
              <a:t>langweilig</a:t>
            </a:r>
            <a:r>
              <a:rPr lang="en-US" sz="11200" i="1" dirty="0" smtClean="0"/>
              <a:t> → am </a:t>
            </a:r>
            <a:r>
              <a:rPr lang="en-US" sz="11200" i="1" dirty="0" err="1" smtClean="0"/>
              <a:t>langweiligsten</a:t>
            </a:r>
            <a:endParaRPr lang="en-US" sz="11200" i="1" dirty="0"/>
          </a:p>
          <a:p>
            <a:pPr>
              <a:lnSpc>
                <a:spcPct val="120000"/>
              </a:lnSpc>
            </a:pPr>
            <a:r>
              <a:rPr lang="en-US" sz="11200" i="1" dirty="0" err="1"/>
              <a:t>billig</a:t>
            </a:r>
            <a:r>
              <a:rPr lang="en-US" sz="11200" i="1" dirty="0"/>
              <a:t> → </a:t>
            </a:r>
            <a:r>
              <a:rPr lang="en-US" sz="11200" i="1" dirty="0" smtClean="0"/>
              <a:t>am </a:t>
            </a:r>
            <a:r>
              <a:rPr lang="en-US" sz="11200" i="1" dirty="0" err="1" smtClean="0"/>
              <a:t>billigsten</a:t>
            </a:r>
            <a:endParaRPr lang="el-GR" sz="11200" i="1" dirty="0"/>
          </a:p>
          <a:p>
            <a:pPr>
              <a:lnSpc>
                <a:spcPct val="120000"/>
              </a:lnSpc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821017" cy="4654688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9600" dirty="0"/>
              <a:t>Ιδιαίτερες περιπτώσεις υπάρχουν;;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/>
              <a:t>- Ja!!</a:t>
            </a:r>
          </a:p>
          <a:p>
            <a:pPr>
              <a:lnSpc>
                <a:spcPct val="120000"/>
              </a:lnSpc>
            </a:pPr>
            <a:r>
              <a:rPr lang="el-GR" sz="9600" dirty="0">
                <a:solidFill>
                  <a:schemeClr val="accent1">
                    <a:lumMod val="50000"/>
                  </a:schemeClr>
                </a:solidFill>
              </a:rPr>
              <a:t>Μονοσύλλαβα με </a:t>
            </a:r>
            <a:r>
              <a:rPr lang="en-US" sz="9600" i="1" dirty="0" smtClean="0">
                <a:ln>
                  <a:solidFill>
                    <a:schemeClr val="accent4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a / o / </a:t>
            </a:r>
            <a:r>
              <a:rPr lang="en-US" sz="9600" i="1" dirty="0">
                <a:ln>
                  <a:solidFill>
                    <a:schemeClr val="accent4"/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el-GR" sz="9600" dirty="0">
                <a:solidFill>
                  <a:schemeClr val="accent1">
                    <a:lumMod val="50000"/>
                  </a:schemeClr>
                </a:solidFill>
              </a:rPr>
              <a:t>παίρνουν </a:t>
            </a:r>
            <a:r>
              <a:rPr lang="en-US" sz="9600" dirty="0">
                <a:solidFill>
                  <a:schemeClr val="accent1">
                    <a:lumMod val="50000"/>
                  </a:schemeClr>
                </a:solidFill>
              </a:rPr>
              <a:t>Umlaut.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9600" i="1" dirty="0">
                <a:solidFill>
                  <a:schemeClr val="accent1">
                    <a:lumMod val="50000"/>
                  </a:schemeClr>
                </a:solidFill>
              </a:rPr>
              <a:t>arm → </a:t>
            </a:r>
            <a:r>
              <a:rPr lang="en-US" sz="9600" i="1" dirty="0" smtClean="0">
                <a:solidFill>
                  <a:schemeClr val="accent1">
                    <a:lumMod val="50000"/>
                  </a:schemeClr>
                </a:solidFill>
              </a:rPr>
              <a:t>am </a:t>
            </a:r>
            <a:r>
              <a:rPr lang="en-US" sz="9600" i="1" dirty="0" err="1" smtClean="0">
                <a:solidFill>
                  <a:schemeClr val="accent1">
                    <a:lumMod val="50000"/>
                  </a:schemeClr>
                </a:solidFill>
              </a:rPr>
              <a:t>ärmsten</a:t>
            </a:r>
            <a:r>
              <a:rPr lang="en-US" sz="96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9600" i="1" dirty="0" err="1">
                <a:solidFill>
                  <a:schemeClr val="accent1">
                    <a:lumMod val="50000"/>
                  </a:schemeClr>
                </a:solidFill>
              </a:rPr>
              <a:t>grob</a:t>
            </a:r>
            <a:r>
              <a:rPr lang="en-US" sz="9600" i="1" dirty="0">
                <a:solidFill>
                  <a:schemeClr val="accent1">
                    <a:lumMod val="50000"/>
                  </a:schemeClr>
                </a:solidFill>
              </a:rPr>
              <a:t> → </a:t>
            </a:r>
            <a:r>
              <a:rPr lang="en-US" sz="9600" i="1" dirty="0" smtClean="0">
                <a:solidFill>
                  <a:schemeClr val="accent1">
                    <a:lumMod val="50000"/>
                  </a:schemeClr>
                </a:solidFill>
              </a:rPr>
              <a:t>am </a:t>
            </a:r>
            <a:r>
              <a:rPr lang="en-US" sz="9600" i="1" dirty="0" err="1" smtClean="0">
                <a:solidFill>
                  <a:schemeClr val="accent1">
                    <a:lumMod val="50000"/>
                  </a:schemeClr>
                </a:solidFill>
              </a:rPr>
              <a:t>gröbsten</a:t>
            </a:r>
            <a:r>
              <a:rPr lang="en-US" sz="96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96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l-GR" sz="9600" dirty="0" smtClean="0">
                <a:solidFill>
                  <a:srgbClr val="7030A0"/>
                </a:solidFill>
              </a:rPr>
              <a:t>Όσα λήγουν </a:t>
            </a:r>
            <a:r>
              <a:rPr lang="el-GR" sz="9600" dirty="0">
                <a:solidFill>
                  <a:srgbClr val="7030A0"/>
                </a:solidFill>
              </a:rPr>
              <a:t>σε</a:t>
            </a:r>
            <a:r>
              <a:rPr lang="de-DE" sz="9600" dirty="0">
                <a:solidFill>
                  <a:srgbClr val="7030A0"/>
                </a:solidFill>
              </a:rPr>
              <a:t>  </a:t>
            </a:r>
            <a:endParaRPr lang="de-DE" sz="96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e-DE" sz="9600" b="1" i="1" dirty="0" smtClean="0">
                <a:solidFill>
                  <a:srgbClr val="7030A0"/>
                </a:solidFill>
              </a:rPr>
              <a:t>       </a:t>
            </a:r>
            <a:r>
              <a:rPr lang="de-DE" sz="9600" b="1" i="1" dirty="0" smtClean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-</a:t>
            </a:r>
            <a:r>
              <a:rPr lang="de-DE" sz="9600" b="1" i="1" dirty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d, -s, -</a:t>
            </a:r>
            <a:r>
              <a:rPr lang="de-DE" sz="9600" b="1" i="1" dirty="0" err="1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sch</a:t>
            </a:r>
            <a:r>
              <a:rPr lang="de-DE" sz="9600" b="1" i="1" dirty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, -t, -x, -z, -ß</a:t>
            </a:r>
            <a:r>
              <a:rPr lang="de-DE" sz="9600" dirty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  </a:t>
            </a:r>
            <a:endParaRPr lang="de-DE" sz="9600" dirty="0" smtClean="0">
              <a:ln>
                <a:solidFill>
                  <a:schemeClr val="accent4"/>
                </a:solidFill>
              </a:ln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9600" dirty="0" smtClean="0">
                <a:solidFill>
                  <a:srgbClr val="7030A0"/>
                </a:solidFill>
              </a:rPr>
              <a:t>παίρνουν </a:t>
            </a:r>
            <a:r>
              <a:rPr lang="de-DE" sz="9600" i="1" dirty="0" smtClean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-</a:t>
            </a:r>
            <a:r>
              <a:rPr lang="de-DE" sz="9600" i="1" dirty="0" err="1" smtClean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est</a:t>
            </a:r>
            <a:r>
              <a:rPr lang="en-US" sz="9600" i="1" dirty="0" err="1" smtClean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en</a:t>
            </a:r>
            <a:r>
              <a:rPr lang="de-DE" sz="9600" dirty="0" smtClean="0">
                <a:ln>
                  <a:solidFill>
                    <a:schemeClr val="accent4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de-DE" sz="9600" dirty="0" smtClean="0">
                <a:solidFill>
                  <a:srgbClr val="7030A0"/>
                </a:solidFill>
              </a:rPr>
              <a:t>(</a:t>
            </a:r>
            <a:r>
              <a:rPr lang="el-GR" sz="9600" dirty="0" smtClean="0">
                <a:solidFill>
                  <a:srgbClr val="7030A0"/>
                </a:solidFill>
              </a:rPr>
              <a:t>αντί </a:t>
            </a:r>
            <a:r>
              <a:rPr lang="el-GR" sz="9600" dirty="0">
                <a:solidFill>
                  <a:srgbClr val="7030A0"/>
                </a:solidFill>
              </a:rPr>
              <a:t>για </a:t>
            </a:r>
            <a:r>
              <a:rPr lang="de-DE" sz="9600" i="1" dirty="0" smtClean="0">
                <a:solidFill>
                  <a:srgbClr val="7030A0"/>
                </a:solidFill>
              </a:rPr>
              <a:t>-</a:t>
            </a:r>
            <a:r>
              <a:rPr lang="de-DE" sz="9600" i="1" dirty="0" err="1" smtClean="0">
                <a:solidFill>
                  <a:srgbClr val="7030A0"/>
                </a:solidFill>
              </a:rPr>
              <a:t>sten</a:t>
            </a:r>
            <a:r>
              <a:rPr lang="de-DE" sz="9600" i="1" dirty="0" smtClean="0">
                <a:solidFill>
                  <a:srgbClr val="7030A0"/>
                </a:solidFill>
              </a:rPr>
              <a:t>).</a:t>
            </a:r>
            <a:endParaRPr lang="el-GR" sz="9600" dirty="0"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9600" dirty="0" smtClean="0">
                <a:solidFill>
                  <a:srgbClr val="7030A0"/>
                </a:solidFill>
              </a:rPr>
              <a:t>(</a:t>
            </a:r>
            <a:r>
              <a:rPr lang="en-US" sz="9600" i="1" dirty="0" err="1" smtClean="0">
                <a:solidFill>
                  <a:srgbClr val="7030A0"/>
                </a:solidFill>
              </a:rPr>
              <a:t>laut</a:t>
            </a:r>
            <a:r>
              <a:rPr lang="en-US" sz="9600" i="1" dirty="0" smtClean="0">
                <a:solidFill>
                  <a:srgbClr val="7030A0"/>
                </a:solidFill>
              </a:rPr>
              <a:t> → am </a:t>
            </a:r>
            <a:r>
              <a:rPr lang="en-US" sz="9600" i="1" dirty="0" err="1" smtClean="0">
                <a:solidFill>
                  <a:srgbClr val="7030A0"/>
                </a:solidFill>
              </a:rPr>
              <a:t>lautesten</a:t>
            </a:r>
            <a:r>
              <a:rPr lang="en-US" sz="9600" i="1" dirty="0" smtClean="0">
                <a:solidFill>
                  <a:srgbClr val="7030A0"/>
                </a:solidFill>
              </a:rPr>
              <a:t>, </a:t>
            </a:r>
            <a:r>
              <a:rPr lang="en-US" sz="9600" i="1" dirty="0" err="1" smtClean="0">
                <a:solidFill>
                  <a:srgbClr val="7030A0"/>
                </a:solidFill>
              </a:rPr>
              <a:t>interessant</a:t>
            </a:r>
            <a:r>
              <a:rPr lang="en-US" sz="9600" i="1" dirty="0" smtClean="0">
                <a:solidFill>
                  <a:srgbClr val="7030A0"/>
                </a:solidFill>
              </a:rPr>
              <a:t> → am </a:t>
            </a:r>
            <a:r>
              <a:rPr lang="en-US" sz="9600" i="1" dirty="0" err="1" smtClean="0">
                <a:solidFill>
                  <a:srgbClr val="7030A0"/>
                </a:solidFill>
              </a:rPr>
              <a:t>interessantesten</a:t>
            </a:r>
            <a:r>
              <a:rPr lang="en-US" sz="9600" dirty="0" smtClean="0">
                <a:solidFill>
                  <a:srgbClr val="7030A0"/>
                </a:solidFill>
              </a:rPr>
              <a:t>)</a:t>
            </a:r>
            <a:endParaRPr lang="el-GR" sz="9600" dirty="0">
              <a:solidFill>
                <a:srgbClr val="7030A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14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Schoolbook" panose="02040604050505020304" pitchFamily="18" charset="0"/>
              </a:rPr>
              <a:t>Ανώμαλα παραθετικά:</a:t>
            </a:r>
            <a:endParaRPr lang="el-GR" dirty="0">
              <a:latin typeface="Century Schoolbook" panose="02040604050505020304" pitchFamily="18" charset="0"/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>
                <a:ea typeface="Times New Roman" panose="02020603050405020304" pitchFamily="18" charset="0"/>
              </a:rPr>
              <a:t>viel – mehr – am meisten</a:t>
            </a:r>
            <a:endParaRPr lang="el-GR" i="1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>
                <a:ea typeface="Times New Roman" panose="02020603050405020304" pitchFamily="18" charset="0"/>
              </a:rPr>
              <a:t>gut – besser – am besten</a:t>
            </a:r>
            <a:endParaRPr lang="el-GR" i="1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>
                <a:ea typeface="Times New Roman" panose="02020603050405020304" pitchFamily="18" charset="0"/>
              </a:rPr>
              <a:t>nah – näher – am nächsten</a:t>
            </a:r>
            <a:endParaRPr lang="el-GR" i="1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>
                <a:ea typeface="Times New Roman" panose="02020603050405020304" pitchFamily="18" charset="0"/>
              </a:rPr>
              <a:t>hoch – höher – am höchsten</a:t>
            </a:r>
            <a:endParaRPr lang="el-GR" i="1" dirty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>
                <a:ea typeface="Times New Roman" panose="02020603050405020304" pitchFamily="18" charset="0"/>
              </a:rPr>
              <a:t>gern – lieber – am </a:t>
            </a:r>
            <a:r>
              <a:rPr lang="de-DE" i="1" dirty="0" smtClean="0">
                <a:ea typeface="Times New Roman" panose="02020603050405020304" pitchFamily="18" charset="0"/>
              </a:rPr>
              <a:t>liebsten</a:t>
            </a:r>
            <a:endParaRPr lang="el-GR" i="1" dirty="0" smtClean="0"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de-DE" i="1" dirty="0" smtClean="0">
                <a:ea typeface="Times New Roman" panose="02020603050405020304" pitchFamily="18" charset="0"/>
              </a:rPr>
              <a:t>groß </a:t>
            </a:r>
            <a:r>
              <a:rPr lang="de-DE" i="1" dirty="0">
                <a:ea typeface="Times New Roman" panose="02020603050405020304" pitchFamily="18" charset="0"/>
              </a:rPr>
              <a:t>– größer – am größten</a:t>
            </a:r>
            <a:endParaRPr lang="el-GR" i="1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 rot="21130800">
            <a:off x="5770179" y="2748222"/>
            <a:ext cx="58606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Τα μαθαίνουμε καλά!!</a:t>
            </a:r>
            <a:endParaRPr lang="el-G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263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296</Words>
  <Application>Microsoft Office PowerPoint</Application>
  <PresentationFormat>Ευρεία οθόνη</PresentationFormat>
  <Paragraphs>57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Times New Roman</vt:lpstr>
      <vt:lpstr>Θέμα του Office</vt:lpstr>
      <vt:lpstr>Die Komparation</vt:lpstr>
      <vt:lpstr>Ποιοι είναι οι βαθμοί επιθέτων &amp; επιρρημάτων στα γερμανικά;</vt:lpstr>
      <vt:lpstr>Ας θυμηθούμε… Πώς σχηματίζουμε Komparativ;</vt:lpstr>
      <vt:lpstr>Ας μάθουμε… Πώς σχηματίζουμε Superlativ;</vt:lpstr>
      <vt:lpstr>Ανώμαλα παραθετικά: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Komparation</dc:title>
  <dc:creator>user</dc:creator>
  <cp:lastModifiedBy>user</cp:lastModifiedBy>
  <cp:revision>11</cp:revision>
  <dcterms:created xsi:type="dcterms:W3CDTF">2025-07-18T14:43:02Z</dcterms:created>
  <dcterms:modified xsi:type="dcterms:W3CDTF">2025-07-21T15:21:36Z</dcterms:modified>
</cp:coreProperties>
</file>