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62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1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40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49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43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77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52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2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6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76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3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07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796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67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32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A4B4-2F14-4F10-BCED-75BFB5D5EFC0}" type="datetimeFigureOut">
              <a:rPr lang="el-GR" smtClean="0"/>
              <a:t>10/10/2021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B179C1-A8F6-431D-B62A-800E02DD0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A0E4D0-FE55-466B-940A-9F98AA24C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1.2.</a:t>
            </a:r>
            <a:r>
              <a:rPr lang="el-GR" dirty="0"/>
              <a:t>Κύτταρο</a:t>
            </a:r>
            <a:r>
              <a:rPr lang="en-GB" dirty="0"/>
              <a:t>:</a:t>
            </a:r>
            <a:r>
              <a:rPr lang="el-GR" dirty="0"/>
              <a:t> η μονάδα της ζωής ΙΙ</a:t>
            </a:r>
            <a:br>
              <a:rPr lang="en-US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4A07CA3-B130-46F8-AC5F-4CBB5E805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99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855F82-D99D-404A-A8BF-B681201F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6BF7300-8684-4DBF-ABBD-FDABB2156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120" y="624110"/>
            <a:ext cx="9720492" cy="596312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92282A-AB2A-4DCA-9D91-7249E73A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87" y="1772315"/>
            <a:ext cx="646232" cy="11827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E030C1F-492C-4BDE-9E8F-57698291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65" y="1967624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1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F0DBEA-D7D3-4E8A-85C3-C3A25F3C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Χλωροπλάστες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ΜΟΝΟ σε φυτικά κύτταρα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D6B711-1645-4E1D-80CD-27A1DFE6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3289"/>
            <a:ext cx="8915400" cy="490047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Φακοειδές σχήμα</a:t>
            </a:r>
          </a:p>
          <a:p>
            <a:endParaRPr lang="el-GR" dirty="0"/>
          </a:p>
          <a:p>
            <a:r>
              <a:rPr lang="el-GR" b="1" dirty="0"/>
              <a:t>ΡΟΛΟΣ</a:t>
            </a:r>
            <a:r>
              <a:rPr lang="en-GB" b="1" dirty="0"/>
              <a:t>:</a:t>
            </a:r>
            <a:endParaRPr lang="en-US" b="1" dirty="0"/>
          </a:p>
          <a:p>
            <a:pPr marL="0" indent="0">
              <a:buNone/>
            </a:pPr>
            <a:r>
              <a:rPr lang="el-GR" dirty="0"/>
              <a:t>Στους </a:t>
            </a:r>
            <a:r>
              <a:rPr lang="el-GR" dirty="0" err="1"/>
              <a:t>χλωροπλάστες</a:t>
            </a:r>
            <a:r>
              <a:rPr lang="el-GR" dirty="0"/>
              <a:t> γίνεται η </a:t>
            </a:r>
            <a:r>
              <a:rPr lang="el-GR" u="sng" dirty="0">
                <a:solidFill>
                  <a:srgbClr val="FF0000"/>
                </a:solidFill>
              </a:rPr>
              <a:t>φωτοσύνθεση </a:t>
            </a:r>
            <a:r>
              <a:rPr lang="el-GR" dirty="0"/>
              <a:t>δηλαδή </a:t>
            </a:r>
            <a:r>
              <a:rPr lang="el-GR" dirty="0">
                <a:solidFill>
                  <a:srgbClr val="FF0000"/>
                </a:solidFill>
              </a:rPr>
              <a:t>από απλά μόρια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διοξείδιο του άνθρακα + νερό)</a:t>
            </a:r>
            <a:r>
              <a:rPr lang="el-GR" dirty="0"/>
              <a:t> με τη βοήθεια της ηλιακής ακτινοβολίας </a:t>
            </a:r>
            <a:r>
              <a:rPr lang="el-GR" dirty="0">
                <a:solidFill>
                  <a:srgbClr val="FF0000"/>
                </a:solidFill>
              </a:rPr>
              <a:t>φτιάχνονται οργανικά μόρια(γλυκόζη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 υδατάνθρακας)</a:t>
            </a:r>
          </a:p>
          <a:p>
            <a:pPr marL="0" indent="0">
              <a:buNone/>
            </a:pPr>
            <a:r>
              <a:rPr lang="el-GR" dirty="0"/>
              <a:t>Κατά τη φωτοσύνθεση, </a:t>
            </a:r>
            <a:r>
              <a:rPr lang="el-GR" dirty="0">
                <a:solidFill>
                  <a:srgbClr val="FF0000"/>
                </a:solidFill>
              </a:rPr>
              <a:t>παράγεται και οξυγόνο</a:t>
            </a:r>
            <a:r>
              <a:rPr lang="el-GR" dirty="0"/>
              <a:t> το οποίο απελευθερώνεται στην ατμόσφαιρα!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Ειδικά ένζυμα και </a:t>
            </a:r>
            <a:r>
              <a:rPr lang="el-GR" dirty="0">
                <a:solidFill>
                  <a:srgbClr val="00B050"/>
                </a:solidFill>
              </a:rPr>
              <a:t>χλωροφύλλη </a:t>
            </a:r>
            <a:r>
              <a:rPr lang="el-GR" dirty="0"/>
              <a:t>στους </a:t>
            </a:r>
            <a:r>
              <a:rPr lang="el-GR" dirty="0" err="1"/>
              <a:t>χλωροπλαστές</a:t>
            </a:r>
            <a:endParaRPr lang="el-GR" dirty="0"/>
          </a:p>
          <a:p>
            <a:endParaRPr lang="el-GR" dirty="0">
              <a:solidFill>
                <a:srgbClr val="00B050"/>
              </a:solidFill>
            </a:endParaRPr>
          </a:p>
          <a:p>
            <a:r>
              <a:rPr lang="el-GR" dirty="0" err="1"/>
              <a:t>Χλωροπλάστες</a:t>
            </a:r>
            <a:r>
              <a:rPr lang="el-GR" dirty="0"/>
              <a:t> υπάρχουν μόνο στα </a:t>
            </a:r>
            <a:r>
              <a:rPr lang="el-GR" dirty="0">
                <a:solidFill>
                  <a:srgbClr val="00B050"/>
                </a:solidFill>
              </a:rPr>
              <a:t>φύλλα </a:t>
            </a:r>
            <a:r>
              <a:rPr lang="el-GR" dirty="0"/>
              <a:t>και στα </a:t>
            </a:r>
            <a:r>
              <a:rPr lang="el-GR" dirty="0">
                <a:solidFill>
                  <a:srgbClr val="00B050"/>
                </a:solidFill>
              </a:rPr>
              <a:t>πράσινα μέρη του </a:t>
            </a:r>
            <a:r>
              <a:rPr lang="el-GR" dirty="0" err="1">
                <a:solidFill>
                  <a:srgbClr val="00B050"/>
                </a:solidFill>
              </a:rPr>
              <a:t>φυτ</a:t>
            </a: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l-GR" dirty="0">
                <a:solidFill>
                  <a:srgbClr val="00B050"/>
                </a:solidFill>
              </a:rPr>
              <a:t>ύ</a:t>
            </a:r>
          </a:p>
          <a:p>
            <a:endParaRPr lang="el-GR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Σημασία της φωτοσύνθεσης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 ΤΕΡΑΣΤΙΑ!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endParaRPr lang="el-G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397B63-C4F5-4B0A-80D4-79865314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6D2C63-3602-4CE8-A86E-EE2A85C3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F16C410-E84D-4E56-BB3E-690866687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20" y="624110"/>
            <a:ext cx="9720492" cy="596312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AD36CA-D6F9-4B04-B3D4-C6E1EE3B2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55" y="1542236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E7C7B-1CC0-4440-8FD5-7E0D0621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Κυτταρικό τοίχωμα</a:t>
            </a:r>
            <a:r>
              <a:rPr lang="el-GR" dirty="0">
                <a:sym typeface="Wingdings" panose="05000000000000000000" pitchFamily="2" charset="2"/>
              </a:rPr>
              <a:t> ΜΟΝΟ σε φυτικά κύτταρα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4EF30A-12DD-43DE-85E9-65E60547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Περιβάλλει την πλασματική μεμβράνη των φυτικών κυττάρων</a:t>
            </a:r>
          </a:p>
          <a:p>
            <a:endParaRPr lang="el-GR" dirty="0"/>
          </a:p>
          <a:p>
            <a:r>
              <a:rPr lang="el-GR" b="1" dirty="0"/>
              <a:t>ΡΟΛΟΣ</a:t>
            </a:r>
            <a:r>
              <a:rPr lang="en-GB" b="1" dirty="0"/>
              <a:t>:</a:t>
            </a:r>
          </a:p>
          <a:p>
            <a:pPr marL="0" indent="0">
              <a:buNone/>
            </a:pPr>
            <a:r>
              <a:rPr lang="el-GR" dirty="0"/>
              <a:t>Στήριξη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Είναι συμπαγές και σκληρό</a:t>
            </a:r>
          </a:p>
          <a:p>
            <a:endParaRPr lang="el-GR" dirty="0"/>
          </a:p>
          <a:p>
            <a:r>
              <a:rPr lang="el-GR" dirty="0"/>
              <a:t>Αποτελείται από πολυσακχαρίτες π.χ. κυτταρίνη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094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D295D-94F6-4950-9631-0890E8AA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0DD8C89-4671-414D-8BA0-3A5B3C5A4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189" y="3605671"/>
            <a:ext cx="646232" cy="1182727"/>
          </a:xfrm>
          <a:prstGeom prst="rect">
            <a:avLst/>
          </a:prstGeo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1792ED17-DC57-476E-97E4-21D7E2CC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75" y="447439"/>
            <a:ext cx="9720492" cy="596312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FC0DCB-F08C-4996-B241-70BD9DB5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25" y="3871997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F2EEB3-B5E3-4E12-8867-0CBA43BC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6F688B-6D9D-4FF1-B773-CC0DB781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solidFill>
                  <a:srgbClr val="FF0000"/>
                </a:solidFill>
              </a:rPr>
              <a:t>ΕΥΧΑΡΙΣΤΩ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359746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2DB845-DDB4-427D-8B98-3F76ADA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Ενδοπλασματικό</a:t>
            </a:r>
            <a:r>
              <a:rPr lang="el-GR" dirty="0"/>
              <a:t> δίκτυο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980250-1AC3-4B3B-8CA9-10861B85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Διακρίνεται σε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Αδρό</a:t>
            </a:r>
            <a:r>
              <a:rPr lang="en-GB" dirty="0"/>
              <a:t> </a:t>
            </a:r>
            <a:r>
              <a:rPr lang="el-GR" dirty="0"/>
              <a:t>(λόγω παρουσίας </a:t>
            </a:r>
            <a:r>
              <a:rPr lang="el-GR" dirty="0" err="1"/>
              <a:t>ριβοσωμάτων</a:t>
            </a:r>
            <a:r>
              <a:rPr lang="el-GR" dirty="0"/>
              <a:t>) και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Λείο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r>
              <a:rPr lang="el-GR" u="sng" dirty="0">
                <a:solidFill>
                  <a:srgbClr val="FF0000"/>
                </a:solidFill>
              </a:rPr>
              <a:t>Ρόλος Αδρού Ε.Δ.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Στα </a:t>
            </a:r>
            <a:r>
              <a:rPr lang="el-GR" dirty="0" err="1">
                <a:solidFill>
                  <a:srgbClr val="FF0000"/>
                </a:solidFill>
              </a:rPr>
              <a:t>ριβοσώματα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του αδρού Ε.Δ. </a:t>
            </a:r>
            <a:r>
              <a:rPr lang="el-GR" u="sng" dirty="0">
                <a:solidFill>
                  <a:srgbClr val="FF0000"/>
                </a:solidFill>
              </a:rPr>
              <a:t>συντίθενται πρωτεΐνες </a:t>
            </a:r>
            <a:r>
              <a:rPr lang="el-GR" dirty="0"/>
              <a:t>οι οποίες στη συνέχεια μεταφέρονται σε όλα τα μέρη του κυττάρου.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u="sng" dirty="0">
                <a:solidFill>
                  <a:srgbClr val="FF0000"/>
                </a:solidFill>
              </a:rPr>
              <a:t>Ρόλος Λείου Ε.Δ.</a:t>
            </a:r>
            <a:r>
              <a:rPr lang="en-GB" u="sng" dirty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u="sng" dirty="0">
                <a:solidFill>
                  <a:srgbClr val="FF0000"/>
                </a:solidFill>
              </a:rPr>
              <a:t>Συντίθενται λιπίδια </a:t>
            </a:r>
            <a:r>
              <a:rPr lang="el-GR" dirty="0"/>
              <a:t>και </a:t>
            </a:r>
            <a:r>
              <a:rPr lang="el-GR" u="sng" dirty="0">
                <a:solidFill>
                  <a:srgbClr val="FF0000"/>
                </a:solidFill>
              </a:rPr>
              <a:t>αποθηκεύονται πρωτεΐνες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4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12F3D-465D-4906-B173-F99935DC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Σύμπλεγμα </a:t>
            </a:r>
            <a:r>
              <a:rPr lang="en-GB" dirty="0"/>
              <a:t>Golgi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A2EC68-F42D-4DCF-98FA-9F0A2ADC9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Αποτελείται από ένα σύνολο </a:t>
            </a:r>
            <a:r>
              <a:rPr lang="el-GR" dirty="0">
                <a:solidFill>
                  <a:srgbClr val="FF0000"/>
                </a:solidFill>
              </a:rPr>
              <a:t>παράλληλων πεπλατυσμένων σάκων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b="1" dirty="0"/>
              <a:t>ΡΟΛΟΣ</a:t>
            </a:r>
            <a:r>
              <a:rPr lang="en-GB" b="1" dirty="0"/>
              <a:t>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Οι πρωτεΐνες </a:t>
            </a:r>
            <a:r>
              <a:rPr lang="el-GR" dirty="0"/>
              <a:t>που έχουν συντεθεί στα ελεύθερα </a:t>
            </a:r>
            <a:r>
              <a:rPr lang="el-GR" dirty="0" err="1"/>
              <a:t>ριβοσώματα</a:t>
            </a:r>
            <a:r>
              <a:rPr lang="el-GR" dirty="0"/>
              <a:t> ή στα </a:t>
            </a:r>
            <a:r>
              <a:rPr lang="el-GR" dirty="0" err="1"/>
              <a:t>ριβοσώματα</a:t>
            </a:r>
            <a:r>
              <a:rPr lang="el-GR" dirty="0"/>
              <a:t> του Αδρού </a:t>
            </a:r>
            <a:r>
              <a:rPr lang="el-GR" dirty="0" err="1"/>
              <a:t>Ενδοπλασματικού</a:t>
            </a:r>
            <a:r>
              <a:rPr lang="el-GR" dirty="0"/>
              <a:t> Δικτύου </a:t>
            </a:r>
            <a:r>
              <a:rPr lang="el-GR" dirty="0">
                <a:solidFill>
                  <a:srgbClr val="FF0000"/>
                </a:solidFill>
              </a:rPr>
              <a:t>τροποποιούνται και παίρνουν τη τελική τους μορφή.</a:t>
            </a:r>
          </a:p>
        </p:txBody>
      </p:sp>
    </p:spTree>
    <p:extLst>
      <p:ext uri="{BB962C8B-B14F-4D97-AF65-F5344CB8AC3E}">
        <p14:creationId xmlns:p14="http://schemas.microsoft.com/office/powerpoint/2010/main" val="327810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41BD0-20A7-4CAE-8255-6EC70EFC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7A4585B-F35F-444C-915E-F53357A44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948" y="390617"/>
            <a:ext cx="9921309" cy="608400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0C0254-8104-4601-9274-260D6459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10" y="3929590"/>
            <a:ext cx="646232" cy="11827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22D34B7-905C-4CAE-89A7-0ACDDE0D2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36" y="2668961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9736E5-01B9-46CD-93B0-5DA39722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Λυσοσώματα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BCB304-9323-4BD5-89B5-AFEA6F568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Σφαιρικό σχήμα</a:t>
            </a:r>
          </a:p>
          <a:p>
            <a:endParaRPr lang="el-GR" dirty="0"/>
          </a:p>
          <a:p>
            <a:r>
              <a:rPr lang="el-GR" b="1" dirty="0"/>
              <a:t>ΡΟΛΟΣ</a:t>
            </a:r>
            <a:r>
              <a:rPr lang="en-GB" b="1" dirty="0"/>
              <a:t>:</a:t>
            </a:r>
            <a:br>
              <a:rPr lang="en-US" b="1" dirty="0"/>
            </a:br>
            <a:r>
              <a:rPr lang="el-GR" dirty="0"/>
              <a:t>Περιέχουν δραστικά ένζυμα τα οποία </a:t>
            </a:r>
            <a:r>
              <a:rPr lang="el-GR" dirty="0">
                <a:solidFill>
                  <a:srgbClr val="FF0000"/>
                </a:solidFill>
              </a:rPr>
              <a:t>διασπούν ουσίες </a:t>
            </a:r>
            <a:r>
              <a:rPr lang="el-GR" dirty="0"/>
              <a:t>(π.χ. πρωτεΐνες) </a:t>
            </a:r>
            <a:r>
              <a:rPr lang="el-GR" dirty="0">
                <a:solidFill>
                  <a:srgbClr val="FF0000"/>
                </a:solidFill>
              </a:rPr>
              <a:t>και μικροοργανισμούς</a:t>
            </a:r>
            <a:r>
              <a:rPr lang="el-GR" dirty="0"/>
              <a:t> (π.χ. βακτήρια που μολύνουν τον οργανισμό μας)</a:t>
            </a:r>
          </a:p>
        </p:txBody>
      </p:sp>
    </p:spTree>
    <p:extLst>
      <p:ext uri="{BB962C8B-B14F-4D97-AF65-F5344CB8AC3E}">
        <p14:creationId xmlns:p14="http://schemas.microsoft.com/office/powerpoint/2010/main" val="248296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051FF5-B764-4909-96F4-E3EEAB02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895F7AA-1F32-4B88-9F66-76BC7C34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084" y="213568"/>
            <a:ext cx="9828052" cy="634702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A1FF55-A3C6-4BF2-8791-A465A4EA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72" y="1426087"/>
            <a:ext cx="646232" cy="11827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75BEB0-B9D2-403F-B45D-FD7F59E9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30" y="2458708"/>
            <a:ext cx="646232" cy="118272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C0A9A6F-BE0E-445F-B1F6-91F24AA8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68" y="3254887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8A63B-8496-4863-8ED5-CB22D311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Κενοτόπια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34979E-F0DF-48B9-9FD1-D15C18C5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1551"/>
            <a:ext cx="8915400" cy="5326600"/>
          </a:xfrm>
        </p:spPr>
        <p:txBody>
          <a:bodyPr>
            <a:normAutofit/>
          </a:bodyPr>
          <a:lstStyle/>
          <a:p>
            <a:r>
              <a:rPr lang="el-GR" dirty="0"/>
              <a:t>Είναι </a:t>
            </a:r>
            <a:r>
              <a:rPr lang="el-GR" dirty="0" err="1"/>
              <a:t>κυστίδια</a:t>
            </a:r>
            <a:r>
              <a:rPr lang="el-GR" dirty="0"/>
              <a:t> με υδατώδες υγρό.</a:t>
            </a:r>
          </a:p>
          <a:p>
            <a:endParaRPr lang="el-GR" dirty="0"/>
          </a:p>
          <a:p>
            <a:r>
              <a:rPr lang="el-GR" dirty="0"/>
              <a:t>Διακρίνονται σε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Πεπτικά </a:t>
            </a:r>
            <a:r>
              <a:rPr lang="el-GR" dirty="0" err="1">
                <a:solidFill>
                  <a:srgbClr val="FF0000"/>
                </a:solidFill>
              </a:rPr>
              <a:t>κενοτόπια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στα </a:t>
            </a:r>
            <a:r>
              <a:rPr lang="el-GR" dirty="0">
                <a:solidFill>
                  <a:srgbClr val="FF0000"/>
                </a:solidFill>
              </a:rPr>
              <a:t>ζωικά</a:t>
            </a:r>
            <a:r>
              <a:rPr lang="el-GR" dirty="0"/>
              <a:t> κύτταρα και</a:t>
            </a:r>
          </a:p>
          <a:p>
            <a:pPr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Χυμοτόπια</a:t>
            </a:r>
            <a:r>
              <a:rPr lang="el-GR" dirty="0"/>
              <a:t> στα </a:t>
            </a:r>
            <a:r>
              <a:rPr lang="el-GR" dirty="0">
                <a:solidFill>
                  <a:srgbClr val="FF0000"/>
                </a:solidFill>
              </a:rPr>
              <a:t>φυτικά</a:t>
            </a:r>
            <a:r>
              <a:rPr lang="el-GR" dirty="0"/>
              <a:t> κύτταρα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Πεπτικά </a:t>
            </a:r>
            <a:r>
              <a:rPr lang="el-GR" dirty="0" err="1">
                <a:solidFill>
                  <a:srgbClr val="FF0000"/>
                </a:solidFill>
              </a:rPr>
              <a:t>κενοτόπια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Σχηματίζονται </a:t>
            </a:r>
            <a:r>
              <a:rPr lang="el-GR" dirty="0">
                <a:solidFill>
                  <a:srgbClr val="FF0000"/>
                </a:solidFill>
              </a:rPr>
              <a:t>μετά την είσοδο σωματιδίων τροφής και μικροοργανισμών μέσα στο ζωικό κύτταρο</a:t>
            </a:r>
            <a:r>
              <a:rPr lang="el-GR" dirty="0"/>
              <a:t> ώστε να χρησιμοποιηθούν ή να καταστραφούν.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Χυμοτόπια</a:t>
            </a:r>
          </a:p>
          <a:p>
            <a:pPr marL="0" indent="0">
              <a:buNone/>
            </a:pPr>
            <a:r>
              <a:rPr lang="el-GR" dirty="0"/>
              <a:t>Αποτελούν </a:t>
            </a:r>
            <a:r>
              <a:rPr lang="el-GR" dirty="0">
                <a:solidFill>
                  <a:srgbClr val="FF0000"/>
                </a:solidFill>
              </a:rPr>
              <a:t>αποθήκες θρεπτικών ουσιών για το φυτικό κύτταρο.</a:t>
            </a:r>
          </a:p>
          <a:p>
            <a:pPr marL="0" indent="0">
              <a:buNone/>
            </a:pPr>
            <a:r>
              <a:rPr lang="el-GR" dirty="0"/>
              <a:t>Καταλαμβάνουν μεγάλο μέρος του φυτικού κυττάρου.</a:t>
            </a:r>
          </a:p>
        </p:txBody>
      </p:sp>
    </p:spTree>
    <p:extLst>
      <p:ext uri="{BB962C8B-B14F-4D97-AF65-F5344CB8AC3E}">
        <p14:creationId xmlns:p14="http://schemas.microsoft.com/office/powerpoint/2010/main" val="329280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90ABF5-C70D-47C9-860A-7F00A026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31C16E-AD38-44DE-98B5-706E32FF9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8B90A99-F0D4-4616-83A2-C7F81D76A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84" y="213568"/>
            <a:ext cx="9828052" cy="634702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7B27CF-7172-45A8-AB2B-5690EC47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12" y="3299275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D8ACB8-742F-48EF-BB1D-A0A34F2D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Μιτοχόνδρια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1EADF6-1229-491A-8F73-CC52A878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13895"/>
            <a:ext cx="8915400" cy="5317723"/>
          </a:xfrm>
        </p:spPr>
        <p:txBody>
          <a:bodyPr/>
          <a:lstStyle/>
          <a:p>
            <a:r>
              <a:rPr lang="el-GR" dirty="0"/>
              <a:t>Σφαιρικό, επίμηκες, ωοειδές σχήμα</a:t>
            </a:r>
          </a:p>
          <a:p>
            <a:endParaRPr lang="el-GR" dirty="0"/>
          </a:p>
          <a:p>
            <a:r>
              <a:rPr lang="el-GR" b="1" dirty="0"/>
              <a:t>ΡΟΛΟΣ</a:t>
            </a:r>
            <a:r>
              <a:rPr lang="en-GB" b="1" dirty="0"/>
              <a:t>:</a:t>
            </a:r>
            <a:endParaRPr lang="en-US" b="1" dirty="0"/>
          </a:p>
          <a:p>
            <a:pPr marL="0" indent="0">
              <a:buNone/>
            </a:pPr>
            <a:r>
              <a:rPr lang="el-GR" dirty="0"/>
              <a:t>Στα μιτοχόνδρια γίνεται η </a:t>
            </a:r>
            <a:r>
              <a:rPr lang="el-GR" u="sng" dirty="0">
                <a:solidFill>
                  <a:srgbClr val="FF0000"/>
                </a:solidFill>
              </a:rPr>
              <a:t>κυτταρική αναπνοή </a:t>
            </a:r>
            <a:r>
              <a:rPr lang="el-GR" dirty="0"/>
              <a:t>δηλαδή </a:t>
            </a:r>
            <a:r>
              <a:rPr lang="el-GR" dirty="0">
                <a:solidFill>
                  <a:srgbClr val="FF0000"/>
                </a:solidFill>
              </a:rPr>
              <a:t>διασπώνται οι χημικές ενώσεις των τροφών </a:t>
            </a:r>
            <a:r>
              <a:rPr lang="el-GR" dirty="0"/>
              <a:t>και </a:t>
            </a:r>
            <a:r>
              <a:rPr lang="el-GR" dirty="0">
                <a:solidFill>
                  <a:srgbClr val="FF0000"/>
                </a:solidFill>
              </a:rPr>
              <a:t>απελευθερώνεται ενέργεια </a:t>
            </a:r>
            <a:r>
              <a:rPr lang="el-GR" dirty="0"/>
              <a:t>που είναι απαραίτητη για το κύτταρο!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Ειδικά ένζυμα στα μιτοχόνδρια </a:t>
            </a:r>
            <a:r>
              <a:rPr lang="el-GR" dirty="0">
                <a:sym typeface="Wingdings" panose="05000000000000000000" pitchFamily="2" charset="2"/>
              </a:rPr>
              <a:t> διάσπαση ουσιών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Μιτοχόνδρια υπάρχουν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σε όλα τα κύτταρα </a:t>
            </a:r>
            <a:r>
              <a:rPr lang="el-GR" dirty="0">
                <a:sym typeface="Wingdings" panose="05000000000000000000" pitchFamily="2" charset="2"/>
              </a:rPr>
              <a:t>των φυτών και των ζώων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Ο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αριθμός των μιτοχονδρίων </a:t>
            </a:r>
            <a:r>
              <a:rPr lang="el-GR" dirty="0">
                <a:sym typeface="Wingdings" panose="05000000000000000000" pitchFamily="2" charset="2"/>
              </a:rPr>
              <a:t>εξαρτάται από τις ανάγκες των κυττάρων σε ενέργεια.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63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Πορτοκαλί κίτρινο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366</Words>
  <Application>Microsoft Office PowerPoint</Application>
  <PresentationFormat>Ευρεία οθόνη</PresentationFormat>
  <Paragraphs>70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Θρόισμα</vt:lpstr>
      <vt:lpstr>1.2.Κύτταρο: η μονάδα της ζωής ΙΙ </vt:lpstr>
      <vt:lpstr>Ενδοπλασματικό δίκτυο</vt:lpstr>
      <vt:lpstr>Σύμπλεγμα Golgi</vt:lpstr>
      <vt:lpstr>Παρουσίαση του PowerPoint</vt:lpstr>
      <vt:lpstr>Λυσοσώματα</vt:lpstr>
      <vt:lpstr>Παρουσίαση του PowerPoint</vt:lpstr>
      <vt:lpstr>Κενοτόπια</vt:lpstr>
      <vt:lpstr>Παρουσίαση του PowerPoint</vt:lpstr>
      <vt:lpstr>Μιτοχόνδρια</vt:lpstr>
      <vt:lpstr>Παρουσίαση του PowerPoint</vt:lpstr>
      <vt:lpstr>Χλωροπλάστες  ΜΟΝΟ σε φυτικά κύτταρα</vt:lpstr>
      <vt:lpstr>Παρουσίαση του PowerPoint</vt:lpstr>
      <vt:lpstr>Κυτταρικό τοίχωμα ΜΟΝΟ σε φυτικά κύτταρα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1.2.Κύτταρο: η μονάδα της ζωής ΙΙ </dc:title>
  <dc:creator>30694</dc:creator>
  <cp:lastModifiedBy>30694</cp:lastModifiedBy>
  <cp:revision>2</cp:revision>
  <dcterms:created xsi:type="dcterms:W3CDTF">2021-10-10T07:22:40Z</dcterms:created>
  <dcterms:modified xsi:type="dcterms:W3CDTF">2021-10-10T08:11:55Z</dcterms:modified>
</cp:coreProperties>
</file>