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DC99B52-2038-4978-AD0F-414BBD05F8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4.1. </a:t>
            </a:r>
            <a:r>
              <a:rPr lang="el-GR" dirty="0" err="1"/>
              <a:t>ομοιοσταση</a:t>
            </a:r>
            <a:endParaRPr lang="el-GR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7461F3FE-DB9B-4901-B991-F18DCCB720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9662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752BDB0-9EF7-47CC-A752-1D6A0AB3C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ΡΥΘΜΙΣΗ ΤΗΣ ΘΕΡΜΟΚΡΑΣΙΑΣ (2)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D2C4153-C800-4247-A188-A5A334D9D6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4375274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ΟΤΑΝ ΣΤΟ ΕΞΩΤΕΡΙΚΟ ΜΑΣ ΠΕΡΙΒΑΛΛΟΝ ΚΑΝΕΙ ΖΕΣΤΗ ΤΟΤΕ</a:t>
            </a:r>
            <a:r>
              <a:rPr lang="en-GB" dirty="0"/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el-GR" dirty="0"/>
              <a:t>Οι ιδρωτοποιοί αδένες εκκρίνουν ιδρώτα που εξατμίζεται και το δέρμα μας δροσίζεται</a:t>
            </a:r>
          </a:p>
          <a:p>
            <a:pPr marL="342900" indent="-342900">
              <a:buFont typeface="+mj-lt"/>
              <a:buAutoNum type="arabicPeriod"/>
            </a:pPr>
            <a:r>
              <a:rPr lang="el-GR" dirty="0"/>
              <a:t>Τα αγγεία του αίματος διαστέλλονται ώστε περισσότερο αίμα να βρίσκεται κοντά στην επιφάνεια του δέρματος και να αποβάλλεται θερμότητα στο περιβάλλον</a:t>
            </a:r>
          </a:p>
          <a:p>
            <a:pPr marL="0" indent="0">
              <a:buNone/>
            </a:pPr>
            <a:r>
              <a:rPr lang="el-GR" dirty="0"/>
              <a:t>ΜΕ ΑΠΟΤΕΛΕΣΜΑ ΝΑ ΔΙΑΤΗΡΕΙΤΑΙ ΣΤΑΘΕΡΗ Η ΘΕΡΜΟΚΡΑΣΙΑ ΜΑΣ!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Η ρύθμιση της θερμοκρασίας του σώματος μας γίνεται μέχρι κάποιο βαθμό. Ένας άνθρωπος δεν επιβιώνει για πολύ σε πολύ ακραίες περιβαλλοντικές συνθήκες!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Εξαίρεση</a:t>
            </a:r>
            <a:r>
              <a:rPr lang="en-GB" dirty="0"/>
              <a:t>: </a:t>
            </a:r>
            <a:r>
              <a:rPr lang="el-GR" dirty="0"/>
              <a:t>Όταν έχουμε πυρετό, ο οργανισμός μας επιλέγει να αυξήσει τη θερμοκρασία του ώστε να αντιμετωπίσει τους ‘’εισβολείς’’!</a:t>
            </a:r>
          </a:p>
        </p:txBody>
      </p:sp>
    </p:spTree>
    <p:extLst>
      <p:ext uri="{BB962C8B-B14F-4D97-AF65-F5344CB8AC3E}">
        <p14:creationId xmlns:p14="http://schemas.microsoft.com/office/powerpoint/2010/main" val="2802803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27ED2E7C-1716-4993-AFF3-45AA11145B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65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E0E2442E-19C4-4D95-8F1C-682756A79F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155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6530CBC9-82F9-41DA-973C-203988153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110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7F4D6B01-93E8-4A59-BBD1-2A083D6203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3788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116F574B-3505-4A75-8F66-1405C14EA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290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F1294BB-80AF-471E-9602-968EF2C7A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ΜΗΧΑΝΙΣΜΟΙ ΑΥΤΟΡΡΥΘΜΙΣΗΣ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5228CAE-F399-45AF-97F5-5E0CEEF0AE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Πολλές ηλεκτρικές συσκευές ρυθμίζουν τις συνθήκες λειτουργίας τους!</a:t>
            </a:r>
          </a:p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r>
              <a:rPr lang="el-GR" sz="2400" dirty="0"/>
              <a:t>Το ίδιο κάνει και το ανθρώπινο σώμα !</a:t>
            </a:r>
          </a:p>
        </p:txBody>
      </p:sp>
    </p:spTree>
    <p:extLst>
      <p:ext uri="{BB962C8B-B14F-4D97-AF65-F5344CB8AC3E}">
        <p14:creationId xmlns:p14="http://schemas.microsoft.com/office/powerpoint/2010/main" val="2323718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01AE978-F44A-404C-8240-AD116B465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Ηλεκτρικο</a:t>
            </a:r>
            <a:r>
              <a:rPr lang="el-GR" dirty="0"/>
              <a:t> </a:t>
            </a:r>
            <a:r>
              <a:rPr lang="el-GR" dirty="0" err="1"/>
              <a:t>σιδερο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8F8F31F-6224-429E-820B-5BEB586292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Διατηρεί σταθερή τη θερμοκρασία του</a:t>
            </a:r>
          </a:p>
          <a:p>
            <a:r>
              <a:rPr lang="el-GR" dirty="0"/>
              <a:t>Η θερμοκρασία του ελέγχεται από μια αντίσταση και έναν θερμοστάτη</a:t>
            </a:r>
          </a:p>
          <a:p>
            <a:endParaRPr lang="el-GR" dirty="0"/>
          </a:p>
          <a:p>
            <a:r>
              <a:rPr lang="el-GR" dirty="0"/>
              <a:t>Όταν η </a:t>
            </a:r>
            <a:r>
              <a:rPr lang="el-GR" dirty="0">
                <a:solidFill>
                  <a:srgbClr val="FF0000"/>
                </a:solidFill>
              </a:rPr>
              <a:t>αντίσταση υπερθερμαίνεται </a:t>
            </a:r>
            <a:r>
              <a:rPr lang="el-GR" dirty="0">
                <a:sym typeface="Wingdings" panose="05000000000000000000" pitchFamily="2" charset="2"/>
              </a:rPr>
              <a:t> ο </a:t>
            </a:r>
            <a:r>
              <a:rPr lang="el-GR" dirty="0">
                <a:solidFill>
                  <a:srgbClr val="FF0000"/>
                </a:solidFill>
                <a:sym typeface="Wingdings" panose="05000000000000000000" pitchFamily="2" charset="2"/>
              </a:rPr>
              <a:t>θερμοστάτης διακόπτει το ηλεκτρικό κύκλωμα </a:t>
            </a:r>
            <a:r>
              <a:rPr lang="el-GR" dirty="0">
                <a:sym typeface="Wingdings" panose="05000000000000000000" pitchFamily="2" charset="2"/>
              </a:rPr>
              <a:t>και δεν περνά ηλεκτρικό ρεύμα μέσα από την αντίσταση </a:t>
            </a:r>
            <a:r>
              <a:rPr lang="el-GR" b="1" dirty="0">
                <a:solidFill>
                  <a:srgbClr val="FF0000"/>
                </a:solidFill>
                <a:sym typeface="Wingdings" panose="05000000000000000000" pitchFamily="2" charset="2"/>
              </a:rPr>
              <a:t>η θερμοκρασία επανέρχεται στην επιθυμητή</a:t>
            </a:r>
          </a:p>
          <a:p>
            <a:endParaRPr lang="el-GR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el-GR" dirty="0">
                <a:sym typeface="Wingdings" panose="05000000000000000000" pitchFamily="2" charset="2"/>
              </a:rPr>
              <a:t>Όταν η </a:t>
            </a:r>
            <a:r>
              <a:rPr lang="el-GR" dirty="0">
                <a:solidFill>
                  <a:srgbClr val="FF0000"/>
                </a:solidFill>
                <a:sym typeface="Wingdings" panose="05000000000000000000" pitchFamily="2" charset="2"/>
              </a:rPr>
              <a:t>αντίσταση κρυώσει </a:t>
            </a:r>
            <a:r>
              <a:rPr lang="el-GR" dirty="0">
                <a:sym typeface="Wingdings" panose="05000000000000000000" pitchFamily="2" charset="2"/>
              </a:rPr>
              <a:t> ο </a:t>
            </a:r>
            <a:r>
              <a:rPr lang="el-GR" dirty="0">
                <a:solidFill>
                  <a:srgbClr val="FF0000"/>
                </a:solidFill>
                <a:sym typeface="Wingdings" panose="05000000000000000000" pitchFamily="2" charset="2"/>
              </a:rPr>
              <a:t>θερμοστάτης επιτρέπει τη διέλευση ηλεκτρικού ρεύματος </a:t>
            </a:r>
            <a:r>
              <a:rPr lang="el-GR" dirty="0">
                <a:sym typeface="Wingdings" panose="05000000000000000000" pitchFamily="2" charset="2"/>
              </a:rPr>
              <a:t>μέσα από την αντίσταση </a:t>
            </a:r>
            <a:r>
              <a:rPr lang="el-GR" b="1" dirty="0">
                <a:solidFill>
                  <a:srgbClr val="FF0000"/>
                </a:solidFill>
                <a:sym typeface="Wingdings" panose="05000000000000000000" pitchFamily="2" charset="2"/>
              </a:rPr>
              <a:t>η θερμοκρασία επανέρχεται στην επιθυμητή</a:t>
            </a:r>
          </a:p>
        </p:txBody>
      </p:sp>
    </p:spTree>
    <p:extLst>
      <p:ext uri="{BB962C8B-B14F-4D97-AF65-F5344CB8AC3E}">
        <p14:creationId xmlns:p14="http://schemas.microsoft.com/office/powerpoint/2010/main" val="586875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1811FAE0-3BFC-46F5-AED0-0958CE3A11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660" y="645300"/>
            <a:ext cx="9690846" cy="547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736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9546FEC-F868-4CD8-BB69-B072D4CE0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ομοιοσταση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9E4E9C5-84F5-4A84-A3C0-6A45C13279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sz="2800" dirty="0"/>
              <a:t>Ομοιόσταση ονομάζεται </a:t>
            </a:r>
            <a:r>
              <a:rPr lang="el-GR" sz="2800" dirty="0">
                <a:solidFill>
                  <a:srgbClr val="FF0000"/>
                </a:solidFill>
              </a:rPr>
              <a:t>η ικανότητα των ζωντανών οργανισμών να διατηρούν το εσωτερικό τους περιβάλλον</a:t>
            </a:r>
            <a:r>
              <a:rPr lang="el-GR" sz="2800" dirty="0"/>
              <a:t>(σύσταση και ποσότητα υγρών, θερμοκρασία, </a:t>
            </a:r>
            <a:r>
              <a:rPr lang="en-GB" sz="2800" dirty="0"/>
              <a:t>pH </a:t>
            </a:r>
            <a:r>
              <a:rPr lang="el-GR" sz="2800" dirty="0"/>
              <a:t>κ.ά.) </a:t>
            </a:r>
            <a:r>
              <a:rPr lang="el-GR" sz="2800" dirty="0">
                <a:solidFill>
                  <a:srgbClr val="FF0000"/>
                </a:solidFill>
              </a:rPr>
              <a:t>σχετικά σταθερό ανεξάρτητα από τις συνθήκες που επικρατούν στο εξωτερικό τους περιβάλλον</a:t>
            </a:r>
            <a:r>
              <a:rPr lang="el-GR" sz="2800" dirty="0"/>
              <a:t>. </a:t>
            </a:r>
          </a:p>
          <a:p>
            <a:pPr marL="0" indent="0">
              <a:buNone/>
            </a:pPr>
            <a:endParaRPr lang="el-GR" sz="2800" dirty="0"/>
          </a:p>
          <a:p>
            <a:pPr marL="0" indent="0">
              <a:buNone/>
            </a:pPr>
            <a:r>
              <a:rPr lang="el-GR" sz="2800" dirty="0"/>
              <a:t>Για να επιτευχθεί αυτό, απαιτείται</a:t>
            </a:r>
            <a:r>
              <a:rPr lang="en-GB" sz="2800" dirty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800" dirty="0"/>
              <a:t>ενέργεια και</a:t>
            </a:r>
            <a:endParaRPr lang="en-GB" sz="2800" dirty="0"/>
          </a:p>
          <a:p>
            <a:pPr marL="514350" indent="-514350">
              <a:buFont typeface="+mj-lt"/>
              <a:buAutoNum type="arabicPeriod"/>
            </a:pPr>
            <a:r>
              <a:rPr lang="el-GR" sz="2800" dirty="0"/>
              <a:t>συντονισμός της λειτουργίας οργάνων και συστημάτων οργάνων</a:t>
            </a:r>
          </a:p>
        </p:txBody>
      </p:sp>
    </p:spTree>
    <p:extLst>
      <p:ext uri="{BB962C8B-B14F-4D97-AF65-F5344CB8AC3E}">
        <p14:creationId xmlns:p14="http://schemas.microsoft.com/office/powerpoint/2010/main" val="1926520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33835A4C-C7EC-40DD-B7B4-8C8BA375B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635" y="404223"/>
            <a:ext cx="9117106" cy="6175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393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FEB16A3-EC02-4CA6-B373-B09F5F1C0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ΟΜΟΙΟΣΤΑΤΙΚΟΙ ΜΗΧΑΝΙΣΜΟΙ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5FAB9AC-E0D6-4ADB-BDAE-7D50CE4CE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4240804"/>
          </a:xfrm>
        </p:spPr>
        <p:txBody>
          <a:bodyPr>
            <a:normAutofit lnSpcReduction="10000"/>
          </a:bodyPr>
          <a:lstStyle/>
          <a:p>
            <a:r>
              <a:rPr lang="el-GR" sz="2400" dirty="0"/>
              <a:t>Με τους μηχανισμούς αυτούς ρυθμίζεται η θερμοκρασία, η οξύτητα του αίματος, η συγκέντρωση γλυκόζης και αλάτων στο αίμα κ.ά.</a:t>
            </a:r>
          </a:p>
          <a:p>
            <a:pPr marL="0" indent="0">
              <a:buNone/>
            </a:pPr>
            <a:endParaRPr lang="el-GR" sz="2400" dirty="0"/>
          </a:p>
          <a:p>
            <a:r>
              <a:rPr lang="el-GR" sz="2400" dirty="0"/>
              <a:t>Σε διάφορα σημεία του σώματος μας, υπάρχουν όργανα- υποδοχείς που ανιχνεύουν μεταβολές και ενημερώνουν τον εγκέφαλο. Στη συνέχεια, ο εγκέφαλος δίνει εντολές ώστε να αποκατασταθεί η ‘’ισορροπία’’ στον οργανισμό.</a:t>
            </a:r>
          </a:p>
          <a:p>
            <a:endParaRPr lang="el-GR" sz="2400" dirty="0"/>
          </a:p>
          <a:p>
            <a:r>
              <a:rPr lang="el-GR" sz="2400" dirty="0"/>
              <a:t>Το νευρικό και το ενδοκρινικό μας σύστημα ελέγχουν όλες τις λειτουργίες του οργανισμού μας.</a:t>
            </a:r>
          </a:p>
        </p:txBody>
      </p:sp>
    </p:spTree>
    <p:extLst>
      <p:ext uri="{BB962C8B-B14F-4D97-AF65-F5344CB8AC3E}">
        <p14:creationId xmlns:p14="http://schemas.microsoft.com/office/powerpoint/2010/main" val="695098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2E84D67-EE0B-4B60-BB38-5F9B40EBB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ΑΠΟΤΕΛΕΣΜΑΤΑ ΟΜΟΙΟΣΤΑΤΙΚΩΝ ΜΗΧΑΝΙΣΜΩΝ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95B9B7E-9B8E-4E2B-BC4B-12825C90EC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l-GR" i="0" dirty="0">
                <a:effectLst/>
                <a:latin typeface="Tahoma" panose="020B0604030504040204" pitchFamily="34" charset="0"/>
              </a:rPr>
              <a:t>Μερικά από τα αποτελέσματα των </a:t>
            </a:r>
            <a:r>
              <a:rPr lang="el-GR" i="0" dirty="0" err="1">
                <a:effectLst/>
                <a:latin typeface="Tahoma" panose="020B0604030504040204" pitchFamily="34" charset="0"/>
              </a:rPr>
              <a:t>ομοιοστατικών</a:t>
            </a:r>
            <a:r>
              <a:rPr lang="el-GR" i="0" dirty="0">
                <a:effectLst/>
                <a:latin typeface="Tahoma" panose="020B0604030504040204" pitchFamily="34" charset="0"/>
              </a:rPr>
              <a:t> μηχανισμών του ανθρώπου</a:t>
            </a:r>
          </a:p>
          <a:p>
            <a:pPr marL="0" indent="0" algn="just">
              <a:buNone/>
            </a:pPr>
            <a:endParaRPr lang="el-GR" i="0" dirty="0">
              <a:effectLst/>
              <a:latin typeface="Tahoma" panose="020B0604030504040204" pitchFamily="34" charset="0"/>
            </a:endParaRPr>
          </a:p>
          <a:p>
            <a:pPr marL="0" indent="0" algn="just">
              <a:buNone/>
            </a:pPr>
            <a:r>
              <a:rPr lang="el-GR" i="0" dirty="0" err="1">
                <a:effectLst/>
                <a:latin typeface="Tahoma" panose="020B0604030504040204" pitchFamily="34" charset="0"/>
              </a:rPr>
              <a:t>pH</a:t>
            </a:r>
            <a:r>
              <a:rPr lang="el-GR" i="0" dirty="0">
                <a:effectLst/>
                <a:latin typeface="Tahoma" panose="020B0604030504040204" pitchFamily="34" charset="0"/>
              </a:rPr>
              <a:t> αίματος περίπου 7,4</a:t>
            </a:r>
          </a:p>
          <a:p>
            <a:pPr marL="0" indent="0" algn="just">
              <a:buNone/>
            </a:pPr>
            <a:endParaRPr lang="el-GR" i="0" dirty="0">
              <a:effectLst/>
              <a:latin typeface="Tahoma" panose="020B0604030504040204" pitchFamily="34" charset="0"/>
            </a:endParaRPr>
          </a:p>
          <a:p>
            <a:pPr marL="0" indent="0" algn="just">
              <a:buNone/>
            </a:pPr>
            <a:r>
              <a:rPr lang="el-GR" i="0" dirty="0">
                <a:effectLst/>
                <a:latin typeface="Tahoma" panose="020B0604030504040204" pitchFamily="34" charset="0"/>
              </a:rPr>
              <a:t>πίεση του αίματος 12 </a:t>
            </a:r>
            <a:r>
              <a:rPr lang="el-GR" i="0" dirty="0" err="1">
                <a:effectLst/>
                <a:latin typeface="Tahoma" panose="020B0604030504040204" pitchFamily="34" charset="0"/>
              </a:rPr>
              <a:t>mmHg</a:t>
            </a:r>
            <a:r>
              <a:rPr lang="el-GR" i="0" dirty="0">
                <a:effectLst/>
                <a:latin typeface="Tahoma" panose="020B0604030504040204" pitchFamily="34" charset="0"/>
              </a:rPr>
              <a:t> / 8 </a:t>
            </a:r>
            <a:r>
              <a:rPr lang="el-GR" i="0" dirty="0" err="1">
                <a:effectLst/>
                <a:latin typeface="Tahoma" panose="020B0604030504040204" pitchFamily="34" charset="0"/>
              </a:rPr>
              <a:t>mmHg</a:t>
            </a:r>
            <a:endParaRPr lang="el-GR" dirty="0">
              <a:latin typeface="Tahoma" panose="020B0604030504040204" pitchFamily="34" charset="0"/>
            </a:endParaRPr>
          </a:p>
          <a:p>
            <a:pPr marL="0" indent="0" algn="just">
              <a:buNone/>
            </a:pPr>
            <a:endParaRPr lang="el-GR" i="0" dirty="0">
              <a:effectLst/>
              <a:latin typeface="Tahoma" panose="020B0604030504040204" pitchFamily="34" charset="0"/>
            </a:endParaRPr>
          </a:p>
          <a:p>
            <a:pPr marL="0" indent="0" algn="just">
              <a:buNone/>
            </a:pPr>
            <a:r>
              <a:rPr lang="el-GR" i="0" dirty="0">
                <a:effectLst/>
                <a:latin typeface="Tahoma" panose="020B0604030504040204" pitchFamily="34" charset="0"/>
              </a:rPr>
              <a:t>θερμοκρασία σώματος περίπου 37 </a:t>
            </a:r>
            <a:r>
              <a:rPr lang="el-GR" i="0" dirty="0" err="1">
                <a:effectLst/>
                <a:latin typeface="Tahoma" panose="020B0604030504040204" pitchFamily="34" charset="0"/>
              </a:rPr>
              <a:t>oC</a:t>
            </a:r>
            <a:r>
              <a:rPr lang="el-GR" i="0" dirty="0">
                <a:effectLst/>
                <a:latin typeface="Tahoma" panose="020B0604030504040204" pitchFamily="34" charset="0"/>
              </a:rPr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09572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301D483-F062-4783-B699-BEB7C1485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ΡΥΘΜΙΣΗ Της ΘΕΡΜΟΚΡΑΣΙΑΣ (1)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4BEA772-C4A2-48E7-A5F3-0AB76FDF6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4393204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Ο άνθρωπος όπως και όλα τα Θηλαστικά διατηρούν σταθερή τη θερμοκρασία του σώματός τους χάρη σε </a:t>
            </a:r>
            <a:r>
              <a:rPr lang="el-GR" dirty="0" err="1"/>
              <a:t>ομοιοστατικούς</a:t>
            </a:r>
            <a:r>
              <a:rPr lang="el-GR" dirty="0"/>
              <a:t> μηχανισμούς.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ΟΤΑΝ ΣΤΟ ΕΞΩΤΕΡΙΚΟ ΜΑΣ ΠΕΡΙΒΑΛΛΟΝ ΚΑΝΕΙ ΚΡΥΟ</a:t>
            </a:r>
            <a:r>
              <a:rPr lang="en-US" dirty="0"/>
              <a:t> TOTE</a:t>
            </a:r>
            <a:r>
              <a:rPr lang="en-GB" dirty="0"/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el-GR" dirty="0"/>
              <a:t>Οι σκελετικοί μύες συστέλλονται(δηλαδή τρέμουμε) και παράγεται θερμότητα</a:t>
            </a:r>
          </a:p>
          <a:p>
            <a:pPr marL="342900" indent="-342900">
              <a:buFont typeface="+mj-lt"/>
              <a:buAutoNum type="arabicPeriod"/>
            </a:pPr>
            <a:r>
              <a:rPr lang="el-GR" dirty="0"/>
              <a:t>Οι </a:t>
            </a:r>
            <a:r>
              <a:rPr lang="el-GR" dirty="0" err="1"/>
              <a:t>ορθωτήρες</a:t>
            </a:r>
            <a:r>
              <a:rPr lang="el-GR" dirty="0"/>
              <a:t> μύες των τριχών ανυψώνουν τις τρίχες οπότε ανάμεσα σε αυτές παγιδεύεται ένα ‘’θερμομονωτικό’’ στρώμα αέρα </a:t>
            </a:r>
          </a:p>
          <a:p>
            <a:pPr marL="342900" indent="-342900">
              <a:buFont typeface="+mj-lt"/>
              <a:buAutoNum type="arabicPeriod"/>
            </a:pPr>
            <a:r>
              <a:rPr lang="el-GR" dirty="0"/>
              <a:t>Τα αγγεία του αίματος συστέλλονται ώστε λιγότερο αίμα να βρίσκεται κοντά στην επιφάνεια του σώματος και να μην αποβάλλεται ενέργεια στο περιβάλλον</a:t>
            </a:r>
          </a:p>
          <a:p>
            <a:pPr marL="0" indent="0">
              <a:buNone/>
            </a:pPr>
            <a:r>
              <a:rPr lang="el-GR" dirty="0"/>
              <a:t>ΜΕ ΑΠΟΤΕΛΕΣΜΑ ΝΑ ΔΙΑΤΗΡΕΙΤΑΙ ΦΥΣΙΟΛΟΓΙΚΗ Η ΘΕΡΜΟΚΡΑΣΙΑ ΜΑΣ!</a:t>
            </a:r>
          </a:p>
        </p:txBody>
      </p:sp>
    </p:spTree>
    <p:extLst>
      <p:ext uri="{BB962C8B-B14F-4D97-AF65-F5344CB8AC3E}">
        <p14:creationId xmlns:p14="http://schemas.microsoft.com/office/powerpoint/2010/main" val="31878593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Ουράνιο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Ουράνιο</Template>
  <TotalTime>47</TotalTime>
  <Words>447</Words>
  <Application>Microsoft Office PowerPoint</Application>
  <PresentationFormat>Ευρεία οθόνη</PresentationFormat>
  <Paragraphs>49</Paragraphs>
  <Slides>15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Tahoma</vt:lpstr>
      <vt:lpstr>Ουράνιο</vt:lpstr>
      <vt:lpstr>4.1. ομοιοσταση</vt:lpstr>
      <vt:lpstr>ΜΗΧΑΝΙΣΜΟΙ ΑΥΤΟΡΡΥΘΜΙΣΗΣ</vt:lpstr>
      <vt:lpstr>Ηλεκτρικο σιδερο</vt:lpstr>
      <vt:lpstr>Παρουσίαση του PowerPoint</vt:lpstr>
      <vt:lpstr>ομοιοσταση</vt:lpstr>
      <vt:lpstr>Παρουσίαση του PowerPoint</vt:lpstr>
      <vt:lpstr>ΟΜΟΙΟΣΤΑΤΙΚΟΙ ΜΗΧΑΝΙΣΜΟΙ</vt:lpstr>
      <vt:lpstr>ΑΠΟΤΕΛΕΣΜΑΤΑ ΟΜΟΙΟΣΤΑΤΙΚΩΝ ΜΗΧΑΝΙΣΜΩΝ</vt:lpstr>
      <vt:lpstr>ΡΥΘΜΙΣΗ Της ΘΕΡΜΟΚΡΑΣΙΑΣ (1)</vt:lpstr>
      <vt:lpstr>ΡΥΘΜΙΣΗ ΤΗΣ ΘΕΡΜΟΚΡΑΣΙΑΣ (2)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4.1. ομοιοσταση</dc:title>
  <dc:creator>30694</dc:creator>
  <cp:lastModifiedBy>30694</cp:lastModifiedBy>
  <cp:revision>1</cp:revision>
  <dcterms:created xsi:type="dcterms:W3CDTF">2022-03-08T20:29:05Z</dcterms:created>
  <dcterms:modified xsi:type="dcterms:W3CDTF">2022-03-08T21:16:33Z</dcterms:modified>
</cp:coreProperties>
</file>