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2A54C80-263E-416B-A8E0-580EDEADCBDC}" type="datetimeFigureOut">
              <a:rPr lang="en-US" dirty="0"/>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3/27/2022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3/27/2022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A42BBF5-0789-4354-B692-1708C4172E12}"/>
              </a:ext>
            </a:extLst>
          </p:cNvPr>
          <p:cNvSpPr>
            <a:spLocks noGrp="1"/>
          </p:cNvSpPr>
          <p:nvPr>
            <p:ph type="ctrTitle"/>
          </p:nvPr>
        </p:nvSpPr>
        <p:spPr/>
        <p:txBody>
          <a:bodyPr/>
          <a:lstStyle/>
          <a:p>
            <a:r>
              <a:rPr lang="en-US" dirty="0"/>
              <a:t>4.2. </a:t>
            </a:r>
            <a:r>
              <a:rPr lang="el-GR" dirty="0"/>
              <a:t>ΑΣΘΕΝΕΙΕΣ ΙΙ</a:t>
            </a:r>
          </a:p>
        </p:txBody>
      </p:sp>
      <p:sp>
        <p:nvSpPr>
          <p:cNvPr id="3" name="Υπότιτλος 2">
            <a:extLst>
              <a:ext uri="{FF2B5EF4-FFF2-40B4-BE49-F238E27FC236}">
                <a16:creationId xmlns:a16="http://schemas.microsoft.com/office/drawing/2014/main" id="{AAF16F5B-C80E-4E86-A1CC-964882F230BB}"/>
              </a:ext>
            </a:extLst>
          </p:cNvPr>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286802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09064C-7F56-47B2-9937-DD610CC0EE06}"/>
              </a:ext>
            </a:extLst>
          </p:cNvPr>
          <p:cNvSpPr>
            <a:spLocks noGrp="1"/>
          </p:cNvSpPr>
          <p:nvPr>
            <p:ph type="title"/>
          </p:nvPr>
        </p:nvSpPr>
        <p:spPr/>
        <p:txBody>
          <a:bodyPr/>
          <a:lstStyle/>
          <a:p>
            <a:r>
              <a:rPr lang="el-GR" dirty="0"/>
              <a:t>Κατηγορίες ιών</a:t>
            </a:r>
          </a:p>
        </p:txBody>
      </p:sp>
      <p:sp>
        <p:nvSpPr>
          <p:cNvPr id="3" name="Θέση περιεχομένου 2">
            <a:extLst>
              <a:ext uri="{FF2B5EF4-FFF2-40B4-BE49-F238E27FC236}">
                <a16:creationId xmlns:a16="http://schemas.microsoft.com/office/drawing/2014/main" id="{A609B21B-95E4-4F8D-9682-76943BEB8786}"/>
              </a:ext>
            </a:extLst>
          </p:cNvPr>
          <p:cNvSpPr>
            <a:spLocks noGrp="1"/>
          </p:cNvSpPr>
          <p:nvPr>
            <p:ph idx="1"/>
          </p:nvPr>
        </p:nvSpPr>
        <p:spPr>
          <a:xfrm>
            <a:off x="0" y="1524001"/>
            <a:ext cx="12030635" cy="5047128"/>
          </a:xfrm>
        </p:spPr>
        <p:txBody>
          <a:bodyPr>
            <a:normAutofit/>
          </a:bodyPr>
          <a:lstStyle/>
          <a:p>
            <a:r>
              <a:rPr lang="el-GR" sz="2400" dirty="0" err="1"/>
              <a:t>Ρινοϊοί</a:t>
            </a:r>
            <a:r>
              <a:rPr lang="el-GR" sz="2400" dirty="0"/>
              <a:t> </a:t>
            </a:r>
            <a:r>
              <a:rPr lang="el-GR" sz="2400" dirty="0">
                <a:sym typeface="Wingdings" panose="05000000000000000000" pitchFamily="2" charset="2"/>
              </a:rPr>
              <a:t> συμπτώματα κοινού κρυολογήματος(καταρροή κ.ά.)</a:t>
            </a:r>
            <a:endParaRPr lang="el-GR" sz="2400" dirty="0"/>
          </a:p>
          <a:p>
            <a:r>
              <a:rPr lang="el-GR" sz="2400" dirty="0" err="1"/>
              <a:t>Αδενοϊοί</a:t>
            </a:r>
            <a:r>
              <a:rPr lang="el-GR" sz="2400" dirty="0"/>
              <a:t> </a:t>
            </a:r>
            <a:r>
              <a:rPr lang="el-GR" sz="2400" dirty="0">
                <a:sym typeface="Wingdings" panose="05000000000000000000" pitchFamily="2" charset="2"/>
              </a:rPr>
              <a:t> προβλήματα κυρίως στο αναπνευστικό σύστημα αλλά και στο ΓΕΣ, στους οφθαλμούς και στην ουροδόχο κύστη </a:t>
            </a:r>
            <a:endParaRPr lang="el-GR" sz="2400" dirty="0"/>
          </a:p>
          <a:p>
            <a:r>
              <a:rPr lang="el-GR" sz="2400" dirty="0" err="1"/>
              <a:t>Πνευμονοϊοί</a:t>
            </a:r>
            <a:r>
              <a:rPr lang="el-GR" sz="2400" dirty="0"/>
              <a:t>(αναπνευστικός </a:t>
            </a:r>
            <a:r>
              <a:rPr lang="el-GR" sz="2400" dirty="0" err="1"/>
              <a:t>συγκυτιακός</a:t>
            </a:r>
            <a:r>
              <a:rPr lang="el-GR" sz="2400" dirty="0"/>
              <a:t> ιός (RSV) και ο </a:t>
            </a:r>
            <a:r>
              <a:rPr lang="el-GR" sz="2400" dirty="0" err="1"/>
              <a:t>μεταπνευμονοϊός</a:t>
            </a:r>
            <a:r>
              <a:rPr lang="el-GR" sz="2400" dirty="0"/>
              <a:t> (MPV)</a:t>
            </a:r>
            <a:r>
              <a:rPr lang="el-GR" sz="2400" dirty="0">
                <a:sym typeface="Wingdings" panose="05000000000000000000" pitchFamily="2" charset="2"/>
              </a:rPr>
              <a:t> προβλήματα στο αναπνευστικό σύστημα</a:t>
            </a:r>
            <a:endParaRPr lang="el-GR" sz="2400" dirty="0"/>
          </a:p>
          <a:p>
            <a:r>
              <a:rPr lang="el-GR" sz="2400" dirty="0"/>
              <a:t>Ιοί της </a:t>
            </a:r>
            <a:r>
              <a:rPr lang="el-GR" sz="2400" dirty="0" err="1"/>
              <a:t>Παραγρίπης</a:t>
            </a:r>
            <a:r>
              <a:rPr lang="el-GR" sz="2400" dirty="0"/>
              <a:t>(ιοί </a:t>
            </a:r>
            <a:r>
              <a:rPr lang="en-US" sz="2400" dirty="0" err="1"/>
              <a:t>respirovirus</a:t>
            </a:r>
            <a:r>
              <a:rPr lang="en-US" sz="2400" dirty="0"/>
              <a:t> </a:t>
            </a:r>
            <a:r>
              <a:rPr lang="el-GR" sz="2400" dirty="0"/>
              <a:t>και ιοί </a:t>
            </a:r>
            <a:r>
              <a:rPr lang="en-US" sz="2400" dirty="0" err="1"/>
              <a:t>rubavirus</a:t>
            </a:r>
            <a:r>
              <a:rPr lang="el-GR" sz="2400" dirty="0"/>
              <a:t>)</a:t>
            </a:r>
            <a:r>
              <a:rPr lang="el-GR" sz="2400" dirty="0">
                <a:sym typeface="Wingdings" panose="05000000000000000000" pitchFamily="2" charset="2"/>
              </a:rPr>
              <a:t> </a:t>
            </a:r>
            <a:r>
              <a:rPr lang="el-GR" sz="2400" dirty="0" err="1">
                <a:sym typeface="Wingdings" panose="05000000000000000000" pitchFamily="2" charset="2"/>
              </a:rPr>
              <a:t>λαρυγγοτραχειοβρογχίτιδα</a:t>
            </a:r>
            <a:endParaRPr lang="el-GR" sz="2400" dirty="0"/>
          </a:p>
          <a:p>
            <a:r>
              <a:rPr lang="el-GR" sz="2400" dirty="0"/>
              <a:t>Ιοί της Γρίπης(ιοί τύπου Α,</a:t>
            </a:r>
            <a:r>
              <a:rPr lang="en-GB" sz="2400" dirty="0"/>
              <a:t>B,C,D)</a:t>
            </a:r>
            <a:r>
              <a:rPr lang="en-GB" sz="2400" dirty="0">
                <a:sym typeface="Wingdings" panose="05000000000000000000" pitchFamily="2" charset="2"/>
              </a:rPr>
              <a:t></a:t>
            </a:r>
            <a:r>
              <a:rPr lang="el-GR" sz="2400" dirty="0">
                <a:sym typeface="Wingdings" panose="05000000000000000000" pitchFamily="2" charset="2"/>
              </a:rPr>
              <a:t>προβλήματα στο αναπνευστικό σύστημα</a:t>
            </a:r>
            <a:endParaRPr lang="el-GR" sz="2400" dirty="0"/>
          </a:p>
          <a:p>
            <a:r>
              <a:rPr lang="el-GR" sz="2400" dirty="0"/>
              <a:t>Κορονοϊοί</a:t>
            </a:r>
            <a:r>
              <a:rPr lang="en-GB" sz="2400" dirty="0"/>
              <a:t> (</a:t>
            </a:r>
            <a:r>
              <a:rPr lang="el-GR" sz="2400" dirty="0"/>
              <a:t>ιοί με γενετικό υλικό </a:t>
            </a:r>
            <a:r>
              <a:rPr lang="en-GB" sz="2400" dirty="0"/>
              <a:t>RNA</a:t>
            </a:r>
            <a:r>
              <a:rPr lang="en-US" sz="2400" dirty="0"/>
              <a:t>)</a:t>
            </a:r>
            <a:r>
              <a:rPr lang="el-GR" sz="2400" dirty="0">
                <a:sym typeface="Wingdings" panose="05000000000000000000" pitchFamily="2" charset="2"/>
              </a:rPr>
              <a:t>προβλήματα στο αναπνευστικό σύστημα</a:t>
            </a:r>
          </a:p>
          <a:p>
            <a:endParaRPr lang="el-GR" sz="2400" dirty="0">
              <a:sym typeface="Wingdings" panose="05000000000000000000" pitchFamily="2" charset="2"/>
            </a:endParaRPr>
          </a:p>
          <a:p>
            <a:pPr>
              <a:buFont typeface="Wingdings" panose="05000000000000000000" pitchFamily="2" charset="2"/>
              <a:buChar char="ü"/>
            </a:pPr>
            <a:r>
              <a:rPr lang="el-GR" sz="2400" dirty="0">
                <a:sym typeface="Wingdings" panose="05000000000000000000" pitchFamily="2" charset="2"/>
              </a:rPr>
              <a:t>Μπορούν να χωριστούν ευρέως σε ιούς με γενετικό υλικό </a:t>
            </a:r>
            <a:r>
              <a:rPr lang="en-GB" sz="2400" dirty="0">
                <a:sym typeface="Wingdings" panose="05000000000000000000" pitchFamily="2" charset="2"/>
              </a:rPr>
              <a:t>DNA</a:t>
            </a:r>
            <a:r>
              <a:rPr lang="en-US" sz="2400" dirty="0">
                <a:sym typeface="Wingdings" panose="05000000000000000000" pitchFamily="2" charset="2"/>
              </a:rPr>
              <a:t> </a:t>
            </a:r>
            <a:r>
              <a:rPr lang="el-GR" sz="2400" dirty="0">
                <a:sym typeface="Wingdings" panose="05000000000000000000" pitchFamily="2" charset="2"/>
              </a:rPr>
              <a:t>και σε ιούς με γενετικό υλικό </a:t>
            </a:r>
            <a:r>
              <a:rPr lang="en-GB" sz="2400" dirty="0">
                <a:sym typeface="Wingdings" panose="05000000000000000000" pitchFamily="2" charset="2"/>
              </a:rPr>
              <a:t>RNA!</a:t>
            </a:r>
            <a:endParaRPr lang="el-GR" sz="2400" dirty="0"/>
          </a:p>
          <a:p>
            <a:endParaRPr lang="el-GR" sz="2000" dirty="0"/>
          </a:p>
        </p:txBody>
      </p:sp>
    </p:spTree>
    <p:extLst>
      <p:ext uri="{BB962C8B-B14F-4D97-AF65-F5344CB8AC3E}">
        <p14:creationId xmlns:p14="http://schemas.microsoft.com/office/powerpoint/2010/main" val="612353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D64BB45-9D3F-4810-98DB-282D969C4DE6}"/>
              </a:ext>
            </a:extLst>
          </p:cNvPr>
          <p:cNvPicPr>
            <a:picLocks noChangeAspect="1"/>
          </p:cNvPicPr>
          <p:nvPr/>
        </p:nvPicPr>
        <p:blipFill>
          <a:blip r:embed="rId2"/>
          <a:stretch>
            <a:fillRect/>
          </a:stretch>
        </p:blipFill>
        <p:spPr>
          <a:xfrm>
            <a:off x="-25494" y="1095934"/>
            <a:ext cx="4257115" cy="3378663"/>
          </a:xfrm>
          <a:prstGeom prst="rect">
            <a:avLst/>
          </a:prstGeom>
        </p:spPr>
      </p:pic>
      <p:pic>
        <p:nvPicPr>
          <p:cNvPr id="5" name="Εικόνα 4">
            <a:extLst>
              <a:ext uri="{FF2B5EF4-FFF2-40B4-BE49-F238E27FC236}">
                <a16:creationId xmlns:a16="http://schemas.microsoft.com/office/drawing/2014/main" id="{9B1A5D5B-3F26-4C66-A24D-A11484787C84}"/>
              </a:ext>
            </a:extLst>
          </p:cNvPr>
          <p:cNvPicPr>
            <a:picLocks noChangeAspect="1"/>
          </p:cNvPicPr>
          <p:nvPr/>
        </p:nvPicPr>
        <p:blipFill>
          <a:blip r:embed="rId3"/>
          <a:stretch>
            <a:fillRect/>
          </a:stretch>
        </p:blipFill>
        <p:spPr>
          <a:xfrm>
            <a:off x="2386011" y="4197724"/>
            <a:ext cx="4734658" cy="2660276"/>
          </a:xfrm>
          <a:prstGeom prst="rect">
            <a:avLst/>
          </a:prstGeom>
        </p:spPr>
      </p:pic>
      <p:pic>
        <p:nvPicPr>
          <p:cNvPr id="6" name="Εικόνα 5">
            <a:extLst>
              <a:ext uri="{FF2B5EF4-FFF2-40B4-BE49-F238E27FC236}">
                <a16:creationId xmlns:a16="http://schemas.microsoft.com/office/drawing/2014/main" id="{FC414ACB-31FC-4C18-BA25-DE697A630F32}"/>
              </a:ext>
            </a:extLst>
          </p:cNvPr>
          <p:cNvPicPr>
            <a:picLocks noChangeAspect="1"/>
          </p:cNvPicPr>
          <p:nvPr/>
        </p:nvPicPr>
        <p:blipFill>
          <a:blip r:embed="rId4"/>
          <a:stretch>
            <a:fillRect/>
          </a:stretch>
        </p:blipFill>
        <p:spPr>
          <a:xfrm>
            <a:off x="4532779" y="1095934"/>
            <a:ext cx="4566398" cy="3101790"/>
          </a:xfrm>
          <a:prstGeom prst="rect">
            <a:avLst/>
          </a:prstGeom>
        </p:spPr>
      </p:pic>
      <p:sp>
        <p:nvSpPr>
          <p:cNvPr id="9" name="Τίτλος 8">
            <a:extLst>
              <a:ext uri="{FF2B5EF4-FFF2-40B4-BE49-F238E27FC236}">
                <a16:creationId xmlns:a16="http://schemas.microsoft.com/office/drawing/2014/main" id="{BE285F23-D6BD-4B06-8C80-F748C9A76D2C}"/>
              </a:ext>
            </a:extLst>
          </p:cNvPr>
          <p:cNvSpPr>
            <a:spLocks noGrp="1"/>
          </p:cNvSpPr>
          <p:nvPr>
            <p:ph type="title"/>
          </p:nvPr>
        </p:nvSpPr>
        <p:spPr>
          <a:xfrm>
            <a:off x="677334" y="80682"/>
            <a:ext cx="8596668" cy="941294"/>
          </a:xfrm>
        </p:spPr>
        <p:txBody>
          <a:bodyPr/>
          <a:lstStyle/>
          <a:p>
            <a:r>
              <a:rPr lang="el-GR" dirty="0"/>
              <a:t>Ιός γρίπης, </a:t>
            </a:r>
            <a:r>
              <a:rPr lang="el-GR" dirty="0" err="1"/>
              <a:t>ερπητοϊός</a:t>
            </a:r>
            <a:r>
              <a:rPr lang="el-GR" dirty="0"/>
              <a:t>, κορονοϊός</a:t>
            </a:r>
          </a:p>
        </p:txBody>
      </p:sp>
    </p:spTree>
    <p:extLst>
      <p:ext uri="{BB962C8B-B14F-4D97-AF65-F5344CB8AC3E}">
        <p14:creationId xmlns:p14="http://schemas.microsoft.com/office/powerpoint/2010/main" val="41794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Τίτλος 2">
            <a:extLst>
              <a:ext uri="{FF2B5EF4-FFF2-40B4-BE49-F238E27FC236}">
                <a16:creationId xmlns:a16="http://schemas.microsoft.com/office/drawing/2014/main" id="{4662BC69-FB82-4D67-BA37-3659BA671769}"/>
              </a:ext>
            </a:extLst>
          </p:cNvPr>
          <p:cNvSpPr>
            <a:spLocks noGrp="1"/>
          </p:cNvSpPr>
          <p:nvPr>
            <p:ph type="title"/>
          </p:nvPr>
        </p:nvSpPr>
        <p:spPr/>
        <p:txBody>
          <a:bodyPr>
            <a:normAutofit fontScale="90000"/>
          </a:bodyPr>
          <a:lstStyle/>
          <a:p>
            <a:r>
              <a:rPr lang="el-GR" dirty="0"/>
              <a:t>Γιατί δεν έχουμε αποτελεσματικά φάρμακα για την καταπολέμηση των ιών</a:t>
            </a:r>
            <a:r>
              <a:rPr lang="en-GB" dirty="0"/>
              <a:t>;</a:t>
            </a:r>
            <a:endParaRPr lang="el-GR" dirty="0"/>
          </a:p>
        </p:txBody>
      </p:sp>
      <p:sp>
        <p:nvSpPr>
          <p:cNvPr id="4" name="Θέση περιεχομένου 3">
            <a:extLst>
              <a:ext uri="{FF2B5EF4-FFF2-40B4-BE49-F238E27FC236}">
                <a16:creationId xmlns:a16="http://schemas.microsoft.com/office/drawing/2014/main" id="{7CFD6DB2-40B9-45E9-BF4C-8F90CBCCCEC3}"/>
              </a:ext>
            </a:extLst>
          </p:cNvPr>
          <p:cNvSpPr>
            <a:spLocks noGrp="1"/>
          </p:cNvSpPr>
          <p:nvPr>
            <p:ph idx="1"/>
          </p:nvPr>
        </p:nvSpPr>
        <p:spPr>
          <a:xfrm>
            <a:off x="677334" y="2160589"/>
            <a:ext cx="8596668" cy="4571905"/>
          </a:xfrm>
        </p:spPr>
        <p:txBody>
          <a:bodyPr>
            <a:normAutofit/>
          </a:bodyPr>
          <a:lstStyle/>
          <a:p>
            <a:r>
              <a:rPr lang="el-GR" dirty="0"/>
              <a:t>Οι ιοί αντιγράφουν το γενετικό τους υλικό μέσα στα κύτταρα του ξενιστή τους.</a:t>
            </a:r>
          </a:p>
          <a:p>
            <a:r>
              <a:rPr lang="el-GR" dirty="0"/>
              <a:t>Η διαδικασία αυτή συμβαίνει γρήγορα και είναι επιρρεπής σε λάθη.</a:t>
            </a:r>
          </a:p>
          <a:p>
            <a:r>
              <a:rPr lang="el-GR" dirty="0"/>
              <a:t>Τα λάθη αυτά επιφέρουν αλλαγές στο γενετικό υλικό των ιών που ονομάζονται μεταλλάξεις.</a:t>
            </a:r>
          </a:p>
          <a:p>
            <a:endParaRPr lang="el-GR" dirty="0"/>
          </a:p>
          <a:p>
            <a:r>
              <a:rPr lang="el-GR" dirty="0"/>
              <a:t>Οι μεταλλάξεις αυτές προσφέρουν στους ιούς νέες ιδιότητες και ανθεκτικότητα στα φάρμακά μας.</a:t>
            </a:r>
          </a:p>
          <a:p>
            <a:r>
              <a:rPr lang="el-GR" dirty="0"/>
              <a:t>Επίσης, οι μεταλλάξεις αυτές δυσκολεύουν τα κύτταρα του ανοσοποιητικού μας συστήματος στον εντοπισμό και την καταπολέμηση του ιού.</a:t>
            </a:r>
          </a:p>
          <a:p>
            <a:endParaRPr lang="el-GR" dirty="0"/>
          </a:p>
          <a:p>
            <a:r>
              <a:rPr lang="el-GR" b="1" dirty="0"/>
              <a:t>Με απλά λόγια, οι ιοί ‘’μεταμφιέζονται’’ συνέχεια και έτσι ‘’κρύβονται’’ και ‘’εξαπλώνονται’’ ανενόχλητοι!</a:t>
            </a:r>
          </a:p>
        </p:txBody>
      </p:sp>
    </p:spTree>
    <p:extLst>
      <p:ext uri="{BB962C8B-B14F-4D97-AF65-F5344CB8AC3E}">
        <p14:creationId xmlns:p14="http://schemas.microsoft.com/office/powerpoint/2010/main" val="2512273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8CD817B-A4BD-4AF2-99B5-76D67CF299D5}"/>
              </a:ext>
            </a:extLst>
          </p:cNvPr>
          <p:cNvSpPr>
            <a:spLocks noGrp="1"/>
          </p:cNvSpPr>
          <p:nvPr>
            <p:ph type="title"/>
          </p:nvPr>
        </p:nvSpPr>
        <p:spPr>
          <a:xfrm>
            <a:off x="677334" y="609600"/>
            <a:ext cx="8596668" cy="797859"/>
          </a:xfrm>
        </p:spPr>
        <p:txBody>
          <a:bodyPr/>
          <a:lstStyle/>
          <a:p>
            <a:r>
              <a:rPr lang="el-GR" dirty="0"/>
              <a:t>ΜΥΚΗΤΕΣ</a:t>
            </a:r>
          </a:p>
        </p:txBody>
      </p:sp>
      <p:sp>
        <p:nvSpPr>
          <p:cNvPr id="3" name="Θέση περιεχομένου 2">
            <a:extLst>
              <a:ext uri="{FF2B5EF4-FFF2-40B4-BE49-F238E27FC236}">
                <a16:creationId xmlns:a16="http://schemas.microsoft.com/office/drawing/2014/main" id="{1AD3E882-38C1-43F4-BEAF-FECC11C8A948}"/>
              </a:ext>
            </a:extLst>
          </p:cNvPr>
          <p:cNvSpPr>
            <a:spLocks noGrp="1"/>
          </p:cNvSpPr>
          <p:nvPr>
            <p:ph idx="1"/>
          </p:nvPr>
        </p:nvSpPr>
        <p:spPr>
          <a:xfrm>
            <a:off x="677334" y="1541929"/>
            <a:ext cx="8596668" cy="5316071"/>
          </a:xfrm>
        </p:spPr>
        <p:txBody>
          <a:bodyPr>
            <a:normAutofit fontScale="92500" lnSpcReduction="10000"/>
          </a:bodyPr>
          <a:lstStyle/>
          <a:p>
            <a:r>
              <a:rPr lang="el-GR" sz="2400" b="0" i="0" dirty="0">
                <a:solidFill>
                  <a:srgbClr val="000000"/>
                </a:solidFill>
                <a:effectLst/>
              </a:rPr>
              <a:t>Αρκετές είναι και οι ασθένειες που οφείλονται σε μύκητες, με περισσότερο γνωστές τις </a:t>
            </a:r>
            <a:r>
              <a:rPr lang="el-GR" sz="2400" b="1" i="0" dirty="0">
                <a:solidFill>
                  <a:srgbClr val="000000"/>
                </a:solidFill>
                <a:effectLst/>
              </a:rPr>
              <a:t>ασθένειες του δέρματος (δερματικές μυκητιάσεις). </a:t>
            </a:r>
          </a:p>
          <a:p>
            <a:r>
              <a:rPr lang="el-GR" sz="2400" b="0" i="0" dirty="0">
                <a:solidFill>
                  <a:srgbClr val="000000"/>
                </a:solidFill>
                <a:effectLst/>
              </a:rPr>
              <a:t>Επειδή οι ασθένειες αυτές </a:t>
            </a:r>
            <a:r>
              <a:rPr lang="el-GR" sz="2400" b="1" i="0" dirty="0">
                <a:solidFill>
                  <a:srgbClr val="000000"/>
                </a:solidFill>
                <a:effectLst/>
              </a:rPr>
              <a:t>μεταδίδονται συνήθως μέσω της επαφής με μολυσμένα αντικείμενα</a:t>
            </a:r>
            <a:r>
              <a:rPr lang="el-GR" sz="2400" b="0" i="0" dirty="0">
                <a:solidFill>
                  <a:srgbClr val="000000"/>
                </a:solidFill>
                <a:effectLst/>
              </a:rPr>
              <a:t> είναι σκόπιμο να χρησιμοποιούμε δικές μας πετσέτες, χτένες κτλ.</a:t>
            </a:r>
            <a:endParaRPr lang="el-GR" sz="2400" dirty="0">
              <a:solidFill>
                <a:srgbClr val="000000"/>
              </a:solidFill>
            </a:endParaRPr>
          </a:p>
          <a:p>
            <a:r>
              <a:rPr lang="el-GR" sz="2400" dirty="0">
                <a:solidFill>
                  <a:srgbClr val="000000"/>
                </a:solidFill>
              </a:rPr>
              <a:t>Παράδειγμα ασθένειας οφειλόμενης σε μύκητα</a:t>
            </a:r>
            <a:r>
              <a:rPr lang="en-US" sz="2400" dirty="0">
                <a:solidFill>
                  <a:srgbClr val="000000"/>
                </a:solidFill>
              </a:rPr>
              <a:t>: </a:t>
            </a:r>
            <a:r>
              <a:rPr lang="el-GR" sz="2400" dirty="0" err="1">
                <a:solidFill>
                  <a:srgbClr val="000000"/>
                </a:solidFill>
              </a:rPr>
              <a:t>καντιντίαση</a:t>
            </a:r>
            <a:endParaRPr lang="el-GR" sz="2400" b="1" dirty="0">
              <a:solidFill>
                <a:srgbClr val="000000"/>
              </a:solidFill>
            </a:endParaRPr>
          </a:p>
          <a:p>
            <a:r>
              <a:rPr lang="el-GR" sz="2400" b="1" dirty="0">
                <a:solidFill>
                  <a:srgbClr val="000000"/>
                </a:solidFill>
              </a:rPr>
              <a:t>Τι άλλο να κάνουμε για να μην κολλήσουμε</a:t>
            </a:r>
            <a:r>
              <a:rPr lang="en-GB" sz="2400" b="1" dirty="0">
                <a:solidFill>
                  <a:srgbClr val="000000"/>
                </a:solidFill>
              </a:rPr>
              <a:t>;</a:t>
            </a:r>
          </a:p>
          <a:p>
            <a:pPr marL="0" indent="0" algn="just">
              <a:buNone/>
            </a:pPr>
            <a:r>
              <a:rPr lang="el-GR" sz="2400" b="0" i="0" dirty="0">
                <a:solidFill>
                  <a:srgbClr val="000000"/>
                </a:solidFill>
                <a:effectLst/>
              </a:rPr>
              <a:t>Επειδή η ανάπτυξη των μυκήτων ευνοείται σε συνθήκες υγρασίας και ζέστης, πρέπει:</a:t>
            </a:r>
          </a:p>
          <a:p>
            <a:pPr algn="l">
              <a:buFont typeface="Arial" panose="020B0604020202020204" pitchFamily="34" charset="0"/>
              <a:buChar char="•"/>
            </a:pPr>
            <a:r>
              <a:rPr lang="el-GR" sz="2400" b="0" i="0" dirty="0">
                <a:solidFill>
                  <a:srgbClr val="000000"/>
                </a:solidFill>
                <a:effectLst/>
              </a:rPr>
              <a:t>να στεγνώνουμε καλά το δέρμα μας μετά το μπάνιο</a:t>
            </a:r>
          </a:p>
          <a:p>
            <a:pPr algn="l">
              <a:buFont typeface="Arial" panose="020B0604020202020204" pitchFamily="34" charset="0"/>
              <a:buChar char="•"/>
            </a:pPr>
            <a:r>
              <a:rPr lang="el-GR" sz="2400" b="0" i="0" dirty="0">
                <a:solidFill>
                  <a:srgbClr val="000000"/>
                </a:solidFill>
                <a:effectLst/>
              </a:rPr>
              <a:t>να τηρούμε τους κανόνες υγιεινής σε γυμναστήρια και πισίνες</a:t>
            </a:r>
          </a:p>
          <a:p>
            <a:pPr algn="l">
              <a:buFont typeface="Arial" panose="020B0604020202020204" pitchFamily="34" charset="0"/>
              <a:buChar char="•"/>
            </a:pPr>
            <a:r>
              <a:rPr lang="el-GR" sz="2400" b="0" i="0" dirty="0">
                <a:solidFill>
                  <a:srgbClr val="000000"/>
                </a:solidFill>
                <a:effectLst/>
              </a:rPr>
              <a:t>να προτιμάμε ρούχα και εσώρουχα βαμβακερά, που επιτρέπουν στο δέρμα να «αναπνέει».</a:t>
            </a:r>
          </a:p>
          <a:p>
            <a:pPr marL="0" indent="0">
              <a:buNone/>
            </a:pPr>
            <a:endParaRPr lang="el-GR" sz="2400" dirty="0">
              <a:solidFill>
                <a:srgbClr val="000000"/>
              </a:solidFill>
              <a:latin typeface="Tahoma" panose="020B0604030504040204" pitchFamily="34" charset="0"/>
            </a:endParaRPr>
          </a:p>
          <a:p>
            <a:endParaRPr lang="el-GR" sz="2400" dirty="0"/>
          </a:p>
        </p:txBody>
      </p:sp>
      <p:pic>
        <p:nvPicPr>
          <p:cNvPr id="5" name="Εικόνα 4">
            <a:extLst>
              <a:ext uri="{FF2B5EF4-FFF2-40B4-BE49-F238E27FC236}">
                <a16:creationId xmlns:a16="http://schemas.microsoft.com/office/drawing/2014/main" id="{79A7768D-AB72-41DB-B531-36F903EAB677}"/>
              </a:ext>
            </a:extLst>
          </p:cNvPr>
          <p:cNvPicPr>
            <a:picLocks noChangeAspect="1"/>
          </p:cNvPicPr>
          <p:nvPr/>
        </p:nvPicPr>
        <p:blipFill>
          <a:blip r:embed="rId2"/>
          <a:stretch>
            <a:fillRect/>
          </a:stretch>
        </p:blipFill>
        <p:spPr>
          <a:xfrm>
            <a:off x="9274002" y="0"/>
            <a:ext cx="2917998" cy="2185682"/>
          </a:xfrm>
          <a:prstGeom prst="rect">
            <a:avLst/>
          </a:prstGeom>
        </p:spPr>
      </p:pic>
      <p:pic>
        <p:nvPicPr>
          <p:cNvPr id="6" name="Εικόνα 5">
            <a:extLst>
              <a:ext uri="{FF2B5EF4-FFF2-40B4-BE49-F238E27FC236}">
                <a16:creationId xmlns:a16="http://schemas.microsoft.com/office/drawing/2014/main" id="{1D9F7377-1074-4E28-8499-88122BCFE6B0}"/>
              </a:ext>
            </a:extLst>
          </p:cNvPr>
          <p:cNvPicPr>
            <a:picLocks noChangeAspect="1"/>
          </p:cNvPicPr>
          <p:nvPr/>
        </p:nvPicPr>
        <p:blipFill>
          <a:blip r:embed="rId3"/>
          <a:stretch>
            <a:fillRect/>
          </a:stretch>
        </p:blipFill>
        <p:spPr>
          <a:xfrm>
            <a:off x="9395012" y="4869543"/>
            <a:ext cx="2796988" cy="1988457"/>
          </a:xfrm>
          <a:prstGeom prst="rect">
            <a:avLst/>
          </a:prstGeom>
        </p:spPr>
      </p:pic>
    </p:spTree>
    <p:extLst>
      <p:ext uri="{BB962C8B-B14F-4D97-AF65-F5344CB8AC3E}">
        <p14:creationId xmlns:p14="http://schemas.microsoft.com/office/powerpoint/2010/main" val="19044964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91A2BD1-27F1-4E47-A9AA-BF0E1CA9FA87}"/>
              </a:ext>
            </a:extLst>
          </p:cNvPr>
          <p:cNvSpPr>
            <a:spLocks noGrp="1"/>
          </p:cNvSpPr>
          <p:nvPr>
            <p:ph type="title"/>
          </p:nvPr>
        </p:nvSpPr>
        <p:spPr>
          <a:xfrm>
            <a:off x="677334" y="609600"/>
            <a:ext cx="8596668" cy="663388"/>
          </a:xfrm>
        </p:spPr>
        <p:txBody>
          <a:bodyPr/>
          <a:lstStyle/>
          <a:p>
            <a:r>
              <a:rPr lang="el-GR" dirty="0"/>
              <a:t>ΠΡΩΤΟΖΩΑ</a:t>
            </a:r>
          </a:p>
        </p:txBody>
      </p:sp>
      <p:sp>
        <p:nvSpPr>
          <p:cNvPr id="3" name="Θέση περιεχομένου 2">
            <a:extLst>
              <a:ext uri="{FF2B5EF4-FFF2-40B4-BE49-F238E27FC236}">
                <a16:creationId xmlns:a16="http://schemas.microsoft.com/office/drawing/2014/main" id="{9689BCBC-765A-4659-80ED-259235AA78EB}"/>
              </a:ext>
            </a:extLst>
          </p:cNvPr>
          <p:cNvSpPr>
            <a:spLocks noGrp="1"/>
          </p:cNvSpPr>
          <p:nvPr>
            <p:ph idx="1"/>
          </p:nvPr>
        </p:nvSpPr>
        <p:spPr/>
        <p:txBody>
          <a:bodyPr/>
          <a:lstStyle/>
          <a:p>
            <a:r>
              <a:rPr lang="el-GR" dirty="0"/>
              <a:t>Λίγα είναι τα πρωτόζωα που προσβάλλουν τον άνθρωπο προκαλώντας του σοβαρές ασθένειες. </a:t>
            </a:r>
          </a:p>
          <a:p>
            <a:endParaRPr lang="el-GR" dirty="0"/>
          </a:p>
          <a:p>
            <a:r>
              <a:rPr lang="el-GR" dirty="0"/>
              <a:t>Παράδειγμα ασθένειας οφειλόμενης σε πρωτόζωο</a:t>
            </a:r>
            <a:r>
              <a:rPr lang="en-US" dirty="0"/>
              <a:t>: </a:t>
            </a:r>
            <a:r>
              <a:rPr lang="el-GR" dirty="0"/>
              <a:t>ελονοσία</a:t>
            </a:r>
          </a:p>
        </p:txBody>
      </p:sp>
      <p:pic>
        <p:nvPicPr>
          <p:cNvPr id="6" name="Εικόνα 5">
            <a:extLst>
              <a:ext uri="{FF2B5EF4-FFF2-40B4-BE49-F238E27FC236}">
                <a16:creationId xmlns:a16="http://schemas.microsoft.com/office/drawing/2014/main" id="{EFD8E651-CE86-4522-9CD5-08DF508214E7}"/>
              </a:ext>
            </a:extLst>
          </p:cNvPr>
          <p:cNvPicPr>
            <a:picLocks noChangeAspect="1"/>
          </p:cNvPicPr>
          <p:nvPr/>
        </p:nvPicPr>
        <p:blipFill>
          <a:blip r:embed="rId2"/>
          <a:stretch>
            <a:fillRect/>
          </a:stretch>
        </p:blipFill>
        <p:spPr>
          <a:xfrm>
            <a:off x="3351600" y="3907577"/>
            <a:ext cx="3537575" cy="2645623"/>
          </a:xfrm>
          <a:prstGeom prst="rect">
            <a:avLst/>
          </a:prstGeom>
        </p:spPr>
      </p:pic>
    </p:spTree>
    <p:extLst>
      <p:ext uri="{BB962C8B-B14F-4D97-AF65-F5344CB8AC3E}">
        <p14:creationId xmlns:p14="http://schemas.microsoft.com/office/powerpoint/2010/main" val="2864026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84DE02-CE35-4B5F-AD9F-E97ACF91225F}"/>
              </a:ext>
            </a:extLst>
          </p:cNvPr>
          <p:cNvSpPr>
            <a:spLocks noGrp="1"/>
          </p:cNvSpPr>
          <p:nvPr>
            <p:ph type="title"/>
          </p:nvPr>
        </p:nvSpPr>
        <p:spPr>
          <a:xfrm>
            <a:off x="677334" y="609600"/>
            <a:ext cx="8596668" cy="896471"/>
          </a:xfrm>
        </p:spPr>
        <p:txBody>
          <a:bodyPr/>
          <a:lstStyle/>
          <a:p>
            <a:r>
              <a:rPr lang="el-GR" dirty="0"/>
              <a:t>ΜΙΚΡΟΟΡΓΑΝΙΣΜΟΙ ΚΑΙ ΤΡΟΦΙΜΑ</a:t>
            </a:r>
          </a:p>
        </p:txBody>
      </p:sp>
      <p:sp>
        <p:nvSpPr>
          <p:cNvPr id="3" name="Θέση περιεχομένου 2">
            <a:extLst>
              <a:ext uri="{FF2B5EF4-FFF2-40B4-BE49-F238E27FC236}">
                <a16:creationId xmlns:a16="http://schemas.microsoft.com/office/drawing/2014/main" id="{48221C2A-5BED-4F43-BFE8-33A2B92F5021}"/>
              </a:ext>
            </a:extLst>
          </p:cNvPr>
          <p:cNvSpPr>
            <a:spLocks noGrp="1"/>
          </p:cNvSpPr>
          <p:nvPr>
            <p:ph idx="1"/>
          </p:nvPr>
        </p:nvSpPr>
        <p:spPr/>
        <p:txBody>
          <a:bodyPr>
            <a:normAutofit lnSpcReduction="10000"/>
          </a:bodyPr>
          <a:lstStyle/>
          <a:p>
            <a:r>
              <a:rPr lang="el-GR" dirty="0"/>
              <a:t>Το βακτήριο της σαλμονέλας ζει στο έντερο μερικών ζώων χωρίς να τους προκαλεί πρόβλημα.</a:t>
            </a:r>
          </a:p>
          <a:p>
            <a:endParaRPr lang="el-GR" dirty="0"/>
          </a:p>
          <a:p>
            <a:r>
              <a:rPr lang="el-GR" dirty="0"/>
              <a:t>Όταν ο άνθρωπος καταναλώσει κρέας ή γαλακτοκομικά προϊόντα μολυσμένα με σαλμονέλα τότε μπορεί να εκδηλώσει σαλμονέλωση(τροφική δηλητηρίαση με συμπτώματα</a:t>
            </a:r>
            <a:r>
              <a:rPr lang="en-US" dirty="0"/>
              <a:t>:</a:t>
            </a:r>
            <a:r>
              <a:rPr lang="el-GR" dirty="0"/>
              <a:t> εμετό, διάρροια, κοιλιακό πόνο κ.ά.)</a:t>
            </a:r>
          </a:p>
          <a:p>
            <a:endParaRPr lang="el-GR" dirty="0"/>
          </a:p>
          <a:p>
            <a:r>
              <a:rPr lang="el-GR" dirty="0"/>
              <a:t>Οι σαλμονέλες καταστρέφονται σε υψηλή θερμοκρασία οπότε</a:t>
            </a:r>
            <a:r>
              <a:rPr lang="en-US" dirty="0"/>
              <a:t>:</a:t>
            </a:r>
            <a:endParaRPr lang="el-GR" dirty="0"/>
          </a:p>
          <a:p>
            <a:pPr>
              <a:buFont typeface="Wingdings" panose="05000000000000000000" pitchFamily="2" charset="2"/>
              <a:buChar char="§"/>
            </a:pPr>
            <a:r>
              <a:rPr lang="el-GR" dirty="0"/>
              <a:t>Ψήνουμε καλά το κρέας</a:t>
            </a:r>
          </a:p>
          <a:p>
            <a:pPr>
              <a:buFont typeface="Wingdings" panose="05000000000000000000" pitchFamily="2" charset="2"/>
              <a:buChar char="§"/>
            </a:pPr>
            <a:r>
              <a:rPr lang="el-GR" dirty="0"/>
              <a:t>Παστεριώνουμε το γάλα</a:t>
            </a:r>
            <a:r>
              <a:rPr lang="en-US" dirty="0"/>
              <a:t> </a:t>
            </a:r>
            <a:r>
              <a:rPr lang="el-GR" dirty="0"/>
              <a:t>και</a:t>
            </a:r>
          </a:p>
          <a:p>
            <a:pPr>
              <a:buFont typeface="Wingdings" panose="05000000000000000000" pitchFamily="2" charset="2"/>
              <a:buChar char="§"/>
            </a:pPr>
            <a:r>
              <a:rPr lang="el-GR" dirty="0"/>
              <a:t>Προσέχουμε κατά τη μεταφορά και τη φύλαξη ωμού κρέατος</a:t>
            </a:r>
          </a:p>
          <a:p>
            <a:endParaRPr lang="el-GR" dirty="0"/>
          </a:p>
          <a:p>
            <a:pPr marL="0" indent="0">
              <a:buNone/>
            </a:pPr>
            <a:endParaRPr lang="el-GR" dirty="0"/>
          </a:p>
        </p:txBody>
      </p:sp>
      <p:pic>
        <p:nvPicPr>
          <p:cNvPr id="4" name="Εικόνα 3">
            <a:extLst>
              <a:ext uri="{FF2B5EF4-FFF2-40B4-BE49-F238E27FC236}">
                <a16:creationId xmlns:a16="http://schemas.microsoft.com/office/drawing/2014/main" id="{37829360-1D29-4599-9225-E0FE31AB1A2C}"/>
              </a:ext>
            </a:extLst>
          </p:cNvPr>
          <p:cNvPicPr>
            <a:picLocks noChangeAspect="1"/>
          </p:cNvPicPr>
          <p:nvPr/>
        </p:nvPicPr>
        <p:blipFill>
          <a:blip r:embed="rId2"/>
          <a:stretch>
            <a:fillRect/>
          </a:stretch>
        </p:blipFill>
        <p:spPr>
          <a:xfrm>
            <a:off x="8387603" y="4207173"/>
            <a:ext cx="3804397" cy="2668756"/>
          </a:xfrm>
          <a:prstGeom prst="rect">
            <a:avLst/>
          </a:prstGeom>
        </p:spPr>
      </p:pic>
    </p:spTree>
    <p:extLst>
      <p:ext uri="{BB962C8B-B14F-4D97-AF65-F5344CB8AC3E}">
        <p14:creationId xmlns:p14="http://schemas.microsoft.com/office/powerpoint/2010/main" val="830426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id="{93EF53C2-774B-4C90-A1B3-0CBE4ACE6EC1}"/>
              </a:ext>
            </a:extLst>
          </p:cNvPr>
          <p:cNvPicPr>
            <a:picLocks noChangeAspect="1"/>
          </p:cNvPicPr>
          <p:nvPr/>
        </p:nvPicPr>
        <p:blipFill>
          <a:blip r:embed="rId2"/>
          <a:stretch>
            <a:fillRect/>
          </a:stretch>
        </p:blipFill>
        <p:spPr>
          <a:xfrm>
            <a:off x="0" y="-1"/>
            <a:ext cx="12192000" cy="6902893"/>
          </a:xfrm>
          <a:prstGeom prst="rect">
            <a:avLst/>
          </a:prstGeom>
        </p:spPr>
      </p:pic>
    </p:spTree>
    <p:extLst>
      <p:ext uri="{BB962C8B-B14F-4D97-AF65-F5344CB8AC3E}">
        <p14:creationId xmlns:p14="http://schemas.microsoft.com/office/powerpoint/2010/main" val="1174060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2CA5CEB-6085-44C9-A881-39DD3FD700C6}"/>
              </a:ext>
            </a:extLst>
          </p:cNvPr>
          <p:cNvSpPr>
            <a:spLocks noGrp="1"/>
          </p:cNvSpPr>
          <p:nvPr>
            <p:ph type="title"/>
          </p:nvPr>
        </p:nvSpPr>
        <p:spPr>
          <a:xfrm>
            <a:off x="677334" y="609600"/>
            <a:ext cx="8596668" cy="1057836"/>
          </a:xfrm>
        </p:spPr>
        <p:txBody>
          <a:bodyPr>
            <a:normAutofit fontScale="90000"/>
          </a:bodyPr>
          <a:lstStyle/>
          <a:p>
            <a:r>
              <a:rPr lang="el-GR" dirty="0"/>
              <a:t>Μολυσματική ασθένεια, Επιδημία, Πανδημία</a:t>
            </a:r>
          </a:p>
        </p:txBody>
      </p:sp>
      <p:sp>
        <p:nvSpPr>
          <p:cNvPr id="3" name="Θέση περιεχομένου 2">
            <a:extLst>
              <a:ext uri="{FF2B5EF4-FFF2-40B4-BE49-F238E27FC236}">
                <a16:creationId xmlns:a16="http://schemas.microsoft.com/office/drawing/2014/main" id="{6EF0BE3E-6E9B-4E16-AF26-84CA5947BDF7}"/>
              </a:ext>
            </a:extLst>
          </p:cNvPr>
          <p:cNvSpPr>
            <a:spLocks noGrp="1"/>
          </p:cNvSpPr>
          <p:nvPr>
            <p:ph idx="1"/>
          </p:nvPr>
        </p:nvSpPr>
        <p:spPr>
          <a:xfrm>
            <a:off x="677333" y="2160589"/>
            <a:ext cx="9721725" cy="4509152"/>
          </a:xfrm>
        </p:spPr>
        <p:txBody>
          <a:bodyPr>
            <a:normAutofit fontScale="40000" lnSpcReduction="20000"/>
          </a:bodyPr>
          <a:lstStyle/>
          <a:p>
            <a:r>
              <a:rPr lang="el-GR" sz="5000" dirty="0"/>
              <a:t>Μολυσματική ασθένεια</a:t>
            </a:r>
            <a:r>
              <a:rPr lang="en-GB" sz="5000" dirty="0"/>
              <a:t>:</a:t>
            </a:r>
            <a:r>
              <a:rPr lang="el-GR" sz="5000" dirty="0"/>
              <a:t> μια ασθένεια που μεταδίδεται από οργανισμό σε οργανισμό λόγω μόλυνσης από κάποιο παθογόνο μικροοργανισμό ή ιό.</a:t>
            </a:r>
          </a:p>
          <a:p>
            <a:pPr marL="0" indent="0">
              <a:buNone/>
            </a:pPr>
            <a:endParaRPr lang="el-GR" sz="5000" dirty="0"/>
          </a:p>
          <a:p>
            <a:r>
              <a:rPr lang="el-GR" sz="5000" dirty="0"/>
              <a:t>Παραδείγματα μολυσματικών ασθενειών</a:t>
            </a:r>
            <a:r>
              <a:rPr lang="en-GB" sz="5000" dirty="0"/>
              <a:t>: </a:t>
            </a:r>
            <a:r>
              <a:rPr lang="el-GR" sz="5000" dirty="0"/>
              <a:t>γρίπη, ανεμοβλογιά, ελονοσία, φυματίωση κ.ά.</a:t>
            </a:r>
          </a:p>
          <a:p>
            <a:endParaRPr lang="el-GR" sz="5000" dirty="0"/>
          </a:p>
          <a:p>
            <a:r>
              <a:rPr lang="el-GR" sz="5000" dirty="0"/>
              <a:t>Επιδημία</a:t>
            </a:r>
            <a:r>
              <a:rPr lang="en-GB" sz="5000" dirty="0"/>
              <a:t>: </a:t>
            </a:r>
            <a:r>
              <a:rPr lang="el-GR" sz="5000" dirty="0"/>
              <a:t>αύξηση στον αριθμό των κρουσμάτων μιας μολυσματικής ασθένειας σε μια συγκεκριμένη χρονική περίοδο</a:t>
            </a:r>
            <a:r>
              <a:rPr lang="en-US" sz="5000" dirty="0"/>
              <a:t> </a:t>
            </a:r>
            <a:r>
              <a:rPr lang="el-GR" sz="5000" dirty="0"/>
              <a:t>σε περιορισμένη γεωγραφική έκταση(ετήσια επιδημία γρίπης)</a:t>
            </a:r>
          </a:p>
          <a:p>
            <a:endParaRPr lang="el-GR" sz="5000" dirty="0"/>
          </a:p>
          <a:p>
            <a:r>
              <a:rPr lang="el-GR" sz="5000" dirty="0"/>
              <a:t>Πανδημία</a:t>
            </a:r>
            <a:r>
              <a:rPr lang="en-GB" sz="5000" dirty="0"/>
              <a:t>:</a:t>
            </a:r>
            <a:r>
              <a:rPr lang="en-US" sz="5000" dirty="0"/>
              <a:t> </a:t>
            </a:r>
            <a:r>
              <a:rPr lang="el-GR" sz="5000" dirty="0"/>
              <a:t>αύξηση στον αριθμό των κρουσμάτων μιας μολυσματικής ασθένειας σε μια συγκεκριμένη χρονική περίοδο σε μεγάλη γεωγραφική έκταση(πανδημία </a:t>
            </a:r>
            <a:r>
              <a:rPr lang="en-GB" sz="5000" dirty="0"/>
              <a:t>Covid-19)</a:t>
            </a:r>
            <a:endParaRPr lang="el-GR" sz="5000" dirty="0"/>
          </a:p>
          <a:p>
            <a:endParaRPr lang="el-GR" sz="2300" dirty="0"/>
          </a:p>
          <a:p>
            <a:endParaRPr lang="el-GR" dirty="0"/>
          </a:p>
        </p:txBody>
      </p:sp>
    </p:spTree>
    <p:extLst>
      <p:ext uri="{BB962C8B-B14F-4D97-AF65-F5344CB8AC3E}">
        <p14:creationId xmlns:p14="http://schemas.microsoft.com/office/powerpoint/2010/main" val="1944009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FB1EEF-927A-433B-97F4-561AB5027845}"/>
              </a:ext>
            </a:extLst>
          </p:cNvPr>
          <p:cNvSpPr>
            <a:spLocks noGrp="1"/>
          </p:cNvSpPr>
          <p:nvPr>
            <p:ph type="title"/>
          </p:nvPr>
        </p:nvSpPr>
        <p:spPr>
          <a:xfrm>
            <a:off x="677334" y="609600"/>
            <a:ext cx="8596668" cy="762000"/>
          </a:xfrm>
        </p:spPr>
        <p:txBody>
          <a:bodyPr/>
          <a:lstStyle/>
          <a:p>
            <a:r>
              <a:rPr lang="el-GR" dirty="0"/>
              <a:t>ΤΡΟΠΟΙ ΜΕΤΑΔΟΣΗΣ</a:t>
            </a:r>
          </a:p>
        </p:txBody>
      </p:sp>
      <p:sp>
        <p:nvSpPr>
          <p:cNvPr id="3" name="Θέση περιεχομένου 2">
            <a:extLst>
              <a:ext uri="{FF2B5EF4-FFF2-40B4-BE49-F238E27FC236}">
                <a16:creationId xmlns:a16="http://schemas.microsoft.com/office/drawing/2014/main" id="{BC2D6663-E5E8-43F5-80CB-8C1F49416174}"/>
              </a:ext>
            </a:extLst>
          </p:cNvPr>
          <p:cNvSpPr>
            <a:spLocks noGrp="1"/>
          </p:cNvSpPr>
          <p:nvPr>
            <p:ph idx="1"/>
          </p:nvPr>
        </p:nvSpPr>
        <p:spPr>
          <a:xfrm>
            <a:off x="677334" y="1559859"/>
            <a:ext cx="8596668" cy="5056094"/>
          </a:xfrm>
        </p:spPr>
        <p:txBody>
          <a:bodyPr>
            <a:normAutofit lnSpcReduction="10000"/>
          </a:bodyPr>
          <a:lstStyle/>
          <a:p>
            <a:r>
              <a:rPr lang="el-GR" sz="2000" b="1" dirty="0"/>
              <a:t>Με σταγονίδια</a:t>
            </a:r>
            <a:r>
              <a:rPr lang="en-US" sz="2000" b="1" dirty="0"/>
              <a:t>: </a:t>
            </a:r>
            <a:r>
              <a:rPr lang="el-GR" sz="2000" dirty="0"/>
              <a:t>όταν κάποιος βήχει ή φταρνίζεται</a:t>
            </a:r>
          </a:p>
          <a:p>
            <a:r>
              <a:rPr lang="el-GR" sz="2000" b="1" dirty="0"/>
              <a:t>Με τη σκόνη</a:t>
            </a:r>
            <a:r>
              <a:rPr lang="en-GB" sz="2000" b="1" dirty="0"/>
              <a:t>:</a:t>
            </a:r>
            <a:r>
              <a:rPr lang="el-GR" sz="2000" b="1" dirty="0"/>
              <a:t> </a:t>
            </a:r>
            <a:r>
              <a:rPr lang="el-GR" sz="2000" dirty="0"/>
              <a:t>η σκόνη περιέχει κάποιους μικροοργανισμούς και τους μεταφέρει πολύ μακριά</a:t>
            </a:r>
          </a:p>
          <a:p>
            <a:r>
              <a:rPr lang="el-GR" sz="2000" b="1" dirty="0"/>
              <a:t>Με την επαφή με μολυσμένα αντικείμενα</a:t>
            </a:r>
            <a:r>
              <a:rPr lang="en-US" sz="2000" dirty="0"/>
              <a:t>(</a:t>
            </a:r>
            <a:r>
              <a:rPr lang="el-GR" sz="2000" dirty="0"/>
              <a:t>π.χ. χρησιμοποιημένες πετσέτες ή οδοντόβουρτσες</a:t>
            </a:r>
            <a:r>
              <a:rPr lang="en-US" sz="2000" dirty="0"/>
              <a:t>)</a:t>
            </a:r>
            <a:endParaRPr lang="el-GR" sz="2000" dirty="0"/>
          </a:p>
          <a:p>
            <a:r>
              <a:rPr lang="el-GR" sz="2000" b="1" dirty="0"/>
              <a:t>Με τα κόπρανα</a:t>
            </a:r>
            <a:r>
              <a:rPr lang="en-GB" sz="2000" b="1" dirty="0"/>
              <a:t>: </a:t>
            </a:r>
            <a:r>
              <a:rPr lang="el-GR" sz="2000" dirty="0"/>
              <a:t>όταν τα μικρόβια που υπάρχουν σε αυτά περάσουν στο πόσιμο νερό ή στην τροφή</a:t>
            </a:r>
          </a:p>
          <a:p>
            <a:r>
              <a:rPr lang="el-GR" sz="2000" b="1" dirty="0"/>
              <a:t>Με τα ζώα</a:t>
            </a:r>
            <a:r>
              <a:rPr lang="en-GB" sz="2000" b="1" dirty="0"/>
              <a:t>:</a:t>
            </a:r>
            <a:r>
              <a:rPr lang="el-GR" sz="2000" b="1" dirty="0"/>
              <a:t> </a:t>
            </a:r>
            <a:r>
              <a:rPr lang="el-GR" sz="2000" dirty="0"/>
              <a:t>Για παράδειγμα</a:t>
            </a:r>
            <a:r>
              <a:rPr lang="en-US" sz="2000" dirty="0"/>
              <a:t>,</a:t>
            </a:r>
            <a:r>
              <a:rPr lang="el-GR" sz="2000" dirty="0"/>
              <a:t> οι μύγες, μπορούν να μεταφέρουν παθογόνους μικροοργανισμούς σε ένα τρόφιμο που κατά τα άλλα είναι απαλλαγμένο από μικρόβια. Επίσης, τα κουνούπια ρουφούν αίμα και μεταφέρουν έτσι μικρόβια από το ένα άτομο στο άλλο.</a:t>
            </a:r>
          </a:p>
          <a:p>
            <a:r>
              <a:rPr lang="el-GR" sz="2000" b="1" dirty="0"/>
              <a:t>Με το αίμα</a:t>
            </a:r>
            <a:r>
              <a:rPr lang="en-GB" sz="2000" b="1" dirty="0"/>
              <a:t>:</a:t>
            </a:r>
            <a:r>
              <a:rPr lang="el-GR" sz="2000" b="1" dirty="0"/>
              <a:t> </a:t>
            </a:r>
            <a:r>
              <a:rPr lang="el-GR" sz="2000" dirty="0"/>
              <a:t>Σε περίπτωση που το αίμα ενός μολυσμένου ατόμου έρθει σε επαφή με το αίμα ενός υγιούς(π.χ. με μετάγγιση αίματος)</a:t>
            </a:r>
            <a:r>
              <a:rPr lang="en-US" sz="2000" dirty="0"/>
              <a:t> </a:t>
            </a:r>
            <a:r>
              <a:rPr lang="el-GR" sz="2000" dirty="0"/>
              <a:t>είναι δυνατόν να προκληθεί μόλυνση του υγιούς ατόμου.</a:t>
            </a:r>
          </a:p>
          <a:p>
            <a:r>
              <a:rPr lang="el-GR" sz="2000" b="1" dirty="0"/>
              <a:t>Με τη σεξουαλική επαφή με μολυσμένο άτομο</a:t>
            </a:r>
            <a:r>
              <a:rPr lang="el-GR" sz="2000" dirty="0"/>
              <a:t>(ΣΞΝ)</a:t>
            </a:r>
          </a:p>
          <a:p>
            <a:pPr marL="0" indent="0">
              <a:buNone/>
            </a:pPr>
            <a:endParaRPr lang="el-GR" dirty="0"/>
          </a:p>
        </p:txBody>
      </p:sp>
    </p:spTree>
    <p:extLst>
      <p:ext uri="{BB962C8B-B14F-4D97-AF65-F5344CB8AC3E}">
        <p14:creationId xmlns:p14="http://schemas.microsoft.com/office/powerpoint/2010/main" val="2059579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BDF3FC-C061-4B18-98C5-82C6A3CD2103}"/>
              </a:ext>
            </a:extLst>
          </p:cNvPr>
          <p:cNvSpPr>
            <a:spLocks noGrp="1"/>
          </p:cNvSpPr>
          <p:nvPr>
            <p:ph type="title"/>
          </p:nvPr>
        </p:nvSpPr>
        <p:spPr>
          <a:xfrm>
            <a:off x="677334" y="609600"/>
            <a:ext cx="8596668" cy="699247"/>
          </a:xfrm>
        </p:spPr>
        <p:txBody>
          <a:bodyPr>
            <a:normAutofit fontScale="90000"/>
          </a:bodyPr>
          <a:lstStyle/>
          <a:p>
            <a:r>
              <a:rPr lang="el-GR" dirty="0"/>
              <a:t>Παραδείγματα τρόπων μετάδοσης ασθενειών</a:t>
            </a:r>
          </a:p>
        </p:txBody>
      </p:sp>
      <p:graphicFrame>
        <p:nvGraphicFramePr>
          <p:cNvPr id="4" name="Θέση περιεχομένου 3">
            <a:extLst>
              <a:ext uri="{FF2B5EF4-FFF2-40B4-BE49-F238E27FC236}">
                <a16:creationId xmlns:a16="http://schemas.microsoft.com/office/drawing/2014/main" id="{8A30745B-9373-4E5A-B1AE-C16B14037D0F}"/>
              </a:ext>
            </a:extLst>
          </p:cNvPr>
          <p:cNvGraphicFramePr>
            <a:graphicFrameLocks noGrp="1"/>
          </p:cNvGraphicFramePr>
          <p:nvPr>
            <p:ph idx="1"/>
            <p:extLst>
              <p:ext uri="{D42A27DB-BD31-4B8C-83A1-F6EECF244321}">
                <p14:modId xmlns:p14="http://schemas.microsoft.com/office/powerpoint/2010/main" val="3685704296"/>
              </p:ext>
            </p:extLst>
          </p:nvPr>
        </p:nvGraphicFramePr>
        <p:xfrm>
          <a:off x="969025" y="1497259"/>
          <a:ext cx="8013988" cy="4571508"/>
        </p:xfrm>
        <a:graphic>
          <a:graphicData uri="http://schemas.openxmlformats.org/drawingml/2006/table">
            <a:tbl>
              <a:tblPr/>
              <a:tblGrid>
                <a:gridCol w="4006994">
                  <a:extLst>
                    <a:ext uri="{9D8B030D-6E8A-4147-A177-3AD203B41FA5}">
                      <a16:colId xmlns:a16="http://schemas.microsoft.com/office/drawing/2014/main" val="660451479"/>
                    </a:ext>
                  </a:extLst>
                </a:gridCol>
                <a:gridCol w="4006994">
                  <a:extLst>
                    <a:ext uri="{9D8B030D-6E8A-4147-A177-3AD203B41FA5}">
                      <a16:colId xmlns:a16="http://schemas.microsoft.com/office/drawing/2014/main" val="3445327930"/>
                    </a:ext>
                  </a:extLst>
                </a:gridCol>
              </a:tblGrid>
              <a:tr h="326775">
                <a:tc>
                  <a:txBody>
                    <a:bodyPr/>
                    <a:lstStyle/>
                    <a:p>
                      <a:pPr fontAlgn="t"/>
                      <a:r>
                        <a:rPr lang="el-GR" sz="1700" dirty="0">
                          <a:effectLst/>
                        </a:rPr>
                        <a:t>σταγονίδια</a:t>
                      </a:r>
                    </a:p>
                  </a:txBody>
                  <a:tcPr marL="213114" marR="35519" marT="35519" marB="35519">
                    <a:lnL>
                      <a:noFill/>
                    </a:lnL>
                    <a:lnR>
                      <a:noFill/>
                    </a:lnR>
                    <a:lnT>
                      <a:noFill/>
                    </a:lnT>
                    <a:lnB>
                      <a:noFill/>
                    </a:lnB>
                  </a:tcPr>
                </a:tc>
                <a:tc>
                  <a:txBody>
                    <a:bodyPr/>
                    <a:lstStyle/>
                    <a:p>
                      <a:pPr fontAlgn="t"/>
                      <a:r>
                        <a:rPr lang="el-GR" sz="1700">
                          <a:effectLst/>
                        </a:rPr>
                        <a:t>γρίπη, συνάχι, στρεπτόκοκκος</a:t>
                      </a:r>
                    </a:p>
                  </a:txBody>
                  <a:tcPr marL="213114" marR="35519" marT="35519" marB="35519">
                    <a:lnL>
                      <a:noFill/>
                    </a:lnL>
                    <a:lnR>
                      <a:noFill/>
                    </a:lnR>
                    <a:lnT>
                      <a:noFill/>
                    </a:lnT>
                    <a:lnB>
                      <a:noFill/>
                    </a:lnB>
                  </a:tcPr>
                </a:tc>
                <a:extLst>
                  <a:ext uri="{0D108BD9-81ED-4DB2-BD59-A6C34878D82A}">
                    <a16:rowId xmlns:a16="http://schemas.microsoft.com/office/drawing/2014/main" val="3231489886"/>
                  </a:ext>
                </a:extLst>
              </a:tr>
              <a:tr h="326775">
                <a:tc>
                  <a:txBody>
                    <a:bodyPr/>
                    <a:lstStyle/>
                    <a:p>
                      <a:pPr fontAlgn="t"/>
                      <a:r>
                        <a:rPr lang="el-GR" sz="1700">
                          <a:effectLst/>
                        </a:rPr>
                        <a:t>σκόνη</a:t>
                      </a:r>
                    </a:p>
                  </a:txBody>
                  <a:tcPr marL="213114" marR="35519" marT="35519" marB="35519">
                    <a:lnL>
                      <a:noFill/>
                    </a:lnL>
                    <a:lnR>
                      <a:noFill/>
                    </a:lnR>
                    <a:lnT>
                      <a:noFill/>
                    </a:lnT>
                    <a:lnB>
                      <a:noFill/>
                    </a:lnB>
                  </a:tcPr>
                </a:tc>
                <a:tc>
                  <a:txBody>
                    <a:bodyPr/>
                    <a:lstStyle/>
                    <a:p>
                      <a:pPr fontAlgn="t"/>
                      <a:r>
                        <a:rPr lang="el-GR" sz="1700">
                          <a:effectLst/>
                        </a:rPr>
                        <a:t>φυματίωση</a:t>
                      </a:r>
                    </a:p>
                  </a:txBody>
                  <a:tcPr marL="213114" marR="35519" marT="35519" marB="35519">
                    <a:lnL>
                      <a:noFill/>
                    </a:lnL>
                    <a:lnR>
                      <a:noFill/>
                    </a:lnR>
                    <a:lnT>
                      <a:noFill/>
                    </a:lnT>
                    <a:lnB>
                      <a:noFill/>
                    </a:lnB>
                  </a:tcPr>
                </a:tc>
                <a:extLst>
                  <a:ext uri="{0D108BD9-81ED-4DB2-BD59-A6C34878D82A}">
                    <a16:rowId xmlns:a16="http://schemas.microsoft.com/office/drawing/2014/main" val="1196906701"/>
                  </a:ext>
                </a:extLst>
              </a:tr>
              <a:tr h="1861199">
                <a:tc>
                  <a:txBody>
                    <a:bodyPr/>
                    <a:lstStyle/>
                    <a:p>
                      <a:pPr fontAlgn="t"/>
                      <a:r>
                        <a:rPr lang="el-GR" sz="1700" dirty="0">
                          <a:effectLst/>
                        </a:rPr>
                        <a:t>Επαφή και σεξουαλική επαφή</a:t>
                      </a:r>
                    </a:p>
                  </a:txBody>
                  <a:tcPr marL="213114" marR="35519" marT="35519" marB="35519">
                    <a:lnL>
                      <a:noFill/>
                    </a:lnL>
                    <a:lnR>
                      <a:noFill/>
                    </a:lnR>
                    <a:lnT>
                      <a:noFill/>
                    </a:lnT>
                    <a:lnB>
                      <a:noFill/>
                    </a:lnB>
                  </a:tcPr>
                </a:tc>
                <a:tc>
                  <a:txBody>
                    <a:bodyPr/>
                    <a:lstStyle/>
                    <a:p>
                      <a:pPr fontAlgn="t"/>
                      <a:r>
                        <a:rPr lang="el-GR" sz="1700">
                          <a:effectLst/>
                        </a:rPr>
                        <a:t>διάφορες μυκητιάσεις, π.χ. το «πόδι του αθλητή»,</a:t>
                      </a:r>
                      <a:br>
                        <a:rPr lang="el-GR" sz="1700">
                          <a:effectLst/>
                        </a:rPr>
                      </a:br>
                      <a:r>
                        <a:rPr lang="el-GR" sz="1700">
                          <a:effectLst/>
                        </a:rPr>
                        <a:t>δερματικοί σταφυλόκοκκοι, λέπρα, καθώς και σεξουαλικώς</a:t>
                      </a:r>
                      <a:br>
                        <a:rPr lang="el-GR" sz="1700">
                          <a:effectLst/>
                        </a:rPr>
                      </a:br>
                      <a:r>
                        <a:rPr lang="el-GR" sz="1700">
                          <a:effectLst/>
                        </a:rPr>
                        <a:t>μεταδιδόμενα νοσήματα, όπως το AIDS, τα χλαμύδια και</a:t>
                      </a:r>
                      <a:br>
                        <a:rPr lang="el-GR" sz="1700">
                          <a:effectLst/>
                        </a:rPr>
                      </a:br>
                      <a:r>
                        <a:rPr lang="el-GR" sz="1700">
                          <a:effectLst/>
                        </a:rPr>
                        <a:t>ο έρπης των γεννητικών οργάνων</a:t>
                      </a:r>
                    </a:p>
                  </a:txBody>
                  <a:tcPr marL="213114" marR="35519" marT="35519" marB="35519">
                    <a:lnL>
                      <a:noFill/>
                    </a:lnL>
                    <a:lnR>
                      <a:noFill/>
                    </a:lnR>
                    <a:lnT>
                      <a:noFill/>
                    </a:lnT>
                    <a:lnB>
                      <a:noFill/>
                    </a:lnB>
                  </a:tcPr>
                </a:tc>
                <a:extLst>
                  <a:ext uri="{0D108BD9-81ED-4DB2-BD59-A6C34878D82A}">
                    <a16:rowId xmlns:a16="http://schemas.microsoft.com/office/drawing/2014/main" val="1848547793"/>
                  </a:ext>
                </a:extLst>
              </a:tr>
              <a:tr h="326775">
                <a:tc>
                  <a:txBody>
                    <a:bodyPr/>
                    <a:lstStyle/>
                    <a:p>
                      <a:pPr fontAlgn="t"/>
                      <a:r>
                        <a:rPr lang="el-GR" sz="1700">
                          <a:effectLst/>
                        </a:rPr>
                        <a:t>κόπρανα</a:t>
                      </a:r>
                    </a:p>
                  </a:txBody>
                  <a:tcPr marL="213114" marR="35519" marT="35519" marB="35519">
                    <a:lnL>
                      <a:noFill/>
                    </a:lnL>
                    <a:lnR>
                      <a:noFill/>
                    </a:lnR>
                    <a:lnT>
                      <a:noFill/>
                    </a:lnT>
                    <a:lnB>
                      <a:noFill/>
                    </a:lnB>
                  </a:tcPr>
                </a:tc>
                <a:tc>
                  <a:txBody>
                    <a:bodyPr/>
                    <a:lstStyle/>
                    <a:p>
                      <a:pPr fontAlgn="t"/>
                      <a:r>
                        <a:rPr lang="el-GR" sz="1700">
                          <a:effectLst/>
                        </a:rPr>
                        <a:t>χολέρα</a:t>
                      </a:r>
                    </a:p>
                  </a:txBody>
                  <a:tcPr marL="213114" marR="35519" marT="35519" marB="35519">
                    <a:lnL>
                      <a:noFill/>
                    </a:lnL>
                    <a:lnR>
                      <a:noFill/>
                    </a:lnR>
                    <a:lnT>
                      <a:noFill/>
                    </a:lnT>
                    <a:lnB>
                      <a:noFill/>
                    </a:lnB>
                  </a:tcPr>
                </a:tc>
                <a:extLst>
                  <a:ext uri="{0D108BD9-81ED-4DB2-BD59-A6C34878D82A}">
                    <a16:rowId xmlns:a16="http://schemas.microsoft.com/office/drawing/2014/main" val="805096232"/>
                  </a:ext>
                </a:extLst>
              </a:tr>
              <a:tr h="838250">
                <a:tc>
                  <a:txBody>
                    <a:bodyPr/>
                    <a:lstStyle/>
                    <a:p>
                      <a:pPr fontAlgn="t"/>
                      <a:r>
                        <a:rPr lang="el-GR" sz="1700">
                          <a:effectLst/>
                        </a:rPr>
                        <a:t>ζώα</a:t>
                      </a:r>
                    </a:p>
                  </a:txBody>
                  <a:tcPr marL="213114" marR="35519" marT="35519" marB="35519">
                    <a:lnL>
                      <a:noFill/>
                    </a:lnL>
                    <a:lnR>
                      <a:noFill/>
                    </a:lnR>
                    <a:lnT>
                      <a:noFill/>
                    </a:lnT>
                    <a:lnB>
                      <a:noFill/>
                    </a:lnB>
                  </a:tcPr>
                </a:tc>
                <a:tc>
                  <a:txBody>
                    <a:bodyPr/>
                    <a:lstStyle/>
                    <a:p>
                      <a:pPr fontAlgn="t"/>
                      <a:r>
                        <a:rPr lang="el-GR" sz="1700">
                          <a:effectLst/>
                        </a:rPr>
                        <a:t>ελονοσία μέσω του κουνουπιού, νόσος του ύπνου μέσω</a:t>
                      </a:r>
                      <a:br>
                        <a:rPr lang="el-GR" sz="1700">
                          <a:effectLst/>
                        </a:rPr>
                      </a:br>
                      <a:r>
                        <a:rPr lang="el-GR" sz="1700">
                          <a:effectLst/>
                        </a:rPr>
                        <a:t>της μύγας τσε τσε</a:t>
                      </a:r>
                    </a:p>
                  </a:txBody>
                  <a:tcPr marL="213114" marR="35519" marT="35519" marB="35519">
                    <a:lnL>
                      <a:noFill/>
                    </a:lnL>
                    <a:lnR>
                      <a:noFill/>
                    </a:lnR>
                    <a:lnT>
                      <a:noFill/>
                    </a:lnT>
                    <a:lnB>
                      <a:noFill/>
                    </a:lnB>
                  </a:tcPr>
                </a:tc>
                <a:extLst>
                  <a:ext uri="{0D108BD9-81ED-4DB2-BD59-A6C34878D82A}">
                    <a16:rowId xmlns:a16="http://schemas.microsoft.com/office/drawing/2014/main" val="2251729080"/>
                  </a:ext>
                </a:extLst>
              </a:tr>
              <a:tr h="838250">
                <a:tc>
                  <a:txBody>
                    <a:bodyPr/>
                    <a:lstStyle/>
                    <a:p>
                      <a:pPr fontAlgn="t"/>
                      <a:r>
                        <a:rPr lang="el-GR" sz="1700">
                          <a:effectLst/>
                        </a:rPr>
                        <a:t>αίμα</a:t>
                      </a:r>
                    </a:p>
                  </a:txBody>
                  <a:tcPr marL="213114" marR="35519" marT="35519" marB="35519">
                    <a:lnL>
                      <a:noFill/>
                    </a:lnL>
                    <a:lnR>
                      <a:noFill/>
                    </a:lnR>
                    <a:lnT>
                      <a:noFill/>
                    </a:lnT>
                    <a:lnB>
                      <a:noFill/>
                    </a:lnB>
                  </a:tcPr>
                </a:tc>
                <a:tc>
                  <a:txBody>
                    <a:bodyPr/>
                    <a:lstStyle/>
                    <a:p>
                      <a:pPr fontAlgn="t"/>
                      <a:r>
                        <a:rPr lang="el-GR" sz="1700" dirty="0">
                          <a:effectLst/>
                        </a:rPr>
                        <a:t>AIDS (σύνδρομο επίκτητης ανοσολογικής ανεπάρκειας),</a:t>
                      </a:r>
                      <a:br>
                        <a:rPr lang="el-GR" sz="1700" dirty="0">
                          <a:effectLst/>
                        </a:rPr>
                      </a:br>
                      <a:r>
                        <a:rPr lang="el-GR" sz="1700" dirty="0">
                          <a:effectLst/>
                        </a:rPr>
                        <a:t>ηπατίτιδα Β</a:t>
                      </a:r>
                    </a:p>
                  </a:txBody>
                  <a:tcPr marL="213114" marR="35519" marT="35519" marB="35519">
                    <a:lnL>
                      <a:noFill/>
                    </a:lnL>
                    <a:lnR>
                      <a:noFill/>
                    </a:lnR>
                    <a:lnT>
                      <a:noFill/>
                    </a:lnT>
                    <a:lnB>
                      <a:noFill/>
                    </a:lnB>
                  </a:tcPr>
                </a:tc>
                <a:extLst>
                  <a:ext uri="{0D108BD9-81ED-4DB2-BD59-A6C34878D82A}">
                    <a16:rowId xmlns:a16="http://schemas.microsoft.com/office/drawing/2014/main" val="2388315981"/>
                  </a:ext>
                </a:extLst>
              </a:tr>
            </a:tbl>
          </a:graphicData>
        </a:graphic>
      </p:graphicFrame>
    </p:spTree>
    <p:extLst>
      <p:ext uri="{BB962C8B-B14F-4D97-AF65-F5344CB8AC3E}">
        <p14:creationId xmlns:p14="http://schemas.microsoft.com/office/powerpoint/2010/main" val="3812810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B9A3BD06-FE5C-491C-8762-C54CA516BC83}"/>
              </a:ext>
            </a:extLst>
          </p:cNvPr>
          <p:cNvPicPr>
            <a:picLocks noChangeAspect="1"/>
          </p:cNvPicPr>
          <p:nvPr/>
        </p:nvPicPr>
        <p:blipFill>
          <a:blip r:embed="rId2"/>
          <a:stretch>
            <a:fillRect/>
          </a:stretch>
        </p:blipFill>
        <p:spPr>
          <a:xfrm>
            <a:off x="-1" y="0"/>
            <a:ext cx="3818965" cy="2138620"/>
          </a:xfrm>
          <a:prstGeom prst="rect">
            <a:avLst/>
          </a:prstGeom>
        </p:spPr>
      </p:pic>
      <p:pic>
        <p:nvPicPr>
          <p:cNvPr id="5" name="Εικόνα 4">
            <a:extLst>
              <a:ext uri="{FF2B5EF4-FFF2-40B4-BE49-F238E27FC236}">
                <a16:creationId xmlns:a16="http://schemas.microsoft.com/office/drawing/2014/main" id="{64CBE3A9-4F78-439F-95FE-A774CA0D2719}"/>
              </a:ext>
            </a:extLst>
          </p:cNvPr>
          <p:cNvPicPr>
            <a:picLocks noChangeAspect="1"/>
          </p:cNvPicPr>
          <p:nvPr/>
        </p:nvPicPr>
        <p:blipFill>
          <a:blip r:embed="rId3"/>
          <a:stretch>
            <a:fillRect/>
          </a:stretch>
        </p:blipFill>
        <p:spPr>
          <a:xfrm>
            <a:off x="4440344" y="0"/>
            <a:ext cx="3818964" cy="2138620"/>
          </a:xfrm>
          <a:prstGeom prst="rect">
            <a:avLst/>
          </a:prstGeom>
        </p:spPr>
      </p:pic>
      <p:pic>
        <p:nvPicPr>
          <p:cNvPr id="6" name="Εικόνα 5">
            <a:extLst>
              <a:ext uri="{FF2B5EF4-FFF2-40B4-BE49-F238E27FC236}">
                <a16:creationId xmlns:a16="http://schemas.microsoft.com/office/drawing/2014/main" id="{C55AA0A6-F544-4D53-AA4A-F1359B2E6D22}"/>
              </a:ext>
            </a:extLst>
          </p:cNvPr>
          <p:cNvPicPr>
            <a:picLocks noChangeAspect="1"/>
          </p:cNvPicPr>
          <p:nvPr/>
        </p:nvPicPr>
        <p:blipFill>
          <a:blip r:embed="rId4"/>
          <a:stretch>
            <a:fillRect/>
          </a:stretch>
        </p:blipFill>
        <p:spPr>
          <a:xfrm>
            <a:off x="-18598" y="2368815"/>
            <a:ext cx="3818965" cy="2120370"/>
          </a:xfrm>
          <a:prstGeom prst="rect">
            <a:avLst/>
          </a:prstGeom>
        </p:spPr>
      </p:pic>
      <p:pic>
        <p:nvPicPr>
          <p:cNvPr id="7" name="Εικόνα 6">
            <a:extLst>
              <a:ext uri="{FF2B5EF4-FFF2-40B4-BE49-F238E27FC236}">
                <a16:creationId xmlns:a16="http://schemas.microsoft.com/office/drawing/2014/main" id="{828E15F0-2C44-4D74-ADC4-E4CE8C1081D3}"/>
              </a:ext>
            </a:extLst>
          </p:cNvPr>
          <p:cNvPicPr>
            <a:picLocks noChangeAspect="1"/>
          </p:cNvPicPr>
          <p:nvPr/>
        </p:nvPicPr>
        <p:blipFill>
          <a:blip r:embed="rId5"/>
          <a:stretch>
            <a:fillRect/>
          </a:stretch>
        </p:blipFill>
        <p:spPr>
          <a:xfrm>
            <a:off x="3800367" y="2358495"/>
            <a:ext cx="4458941" cy="2120370"/>
          </a:xfrm>
          <a:prstGeom prst="rect">
            <a:avLst/>
          </a:prstGeom>
        </p:spPr>
      </p:pic>
      <p:pic>
        <p:nvPicPr>
          <p:cNvPr id="8" name="Εικόνα 7">
            <a:extLst>
              <a:ext uri="{FF2B5EF4-FFF2-40B4-BE49-F238E27FC236}">
                <a16:creationId xmlns:a16="http://schemas.microsoft.com/office/drawing/2014/main" id="{AA3F12FB-1FD2-4749-9545-CAC76922B522}"/>
              </a:ext>
            </a:extLst>
          </p:cNvPr>
          <p:cNvPicPr>
            <a:picLocks noChangeAspect="1"/>
          </p:cNvPicPr>
          <p:nvPr/>
        </p:nvPicPr>
        <p:blipFill>
          <a:blip r:embed="rId6"/>
          <a:stretch>
            <a:fillRect/>
          </a:stretch>
        </p:blipFill>
        <p:spPr>
          <a:xfrm>
            <a:off x="8693686" y="2358495"/>
            <a:ext cx="2225327" cy="2120370"/>
          </a:xfrm>
          <a:prstGeom prst="rect">
            <a:avLst/>
          </a:prstGeom>
        </p:spPr>
      </p:pic>
      <p:pic>
        <p:nvPicPr>
          <p:cNvPr id="9" name="Εικόνα 8">
            <a:extLst>
              <a:ext uri="{FF2B5EF4-FFF2-40B4-BE49-F238E27FC236}">
                <a16:creationId xmlns:a16="http://schemas.microsoft.com/office/drawing/2014/main" id="{5014E36D-EF0F-4049-9E3B-306B7BE085AB}"/>
              </a:ext>
            </a:extLst>
          </p:cNvPr>
          <p:cNvPicPr>
            <a:picLocks noChangeAspect="1"/>
          </p:cNvPicPr>
          <p:nvPr/>
        </p:nvPicPr>
        <p:blipFill>
          <a:blip r:embed="rId7"/>
          <a:stretch>
            <a:fillRect/>
          </a:stretch>
        </p:blipFill>
        <p:spPr>
          <a:xfrm>
            <a:off x="-1" y="4698740"/>
            <a:ext cx="3341331" cy="2159260"/>
          </a:xfrm>
          <a:prstGeom prst="rect">
            <a:avLst/>
          </a:prstGeom>
        </p:spPr>
      </p:pic>
      <p:pic>
        <p:nvPicPr>
          <p:cNvPr id="10" name="Εικόνα 9">
            <a:extLst>
              <a:ext uri="{FF2B5EF4-FFF2-40B4-BE49-F238E27FC236}">
                <a16:creationId xmlns:a16="http://schemas.microsoft.com/office/drawing/2014/main" id="{221E35CA-9BA1-4004-92D9-D98371BDBA69}"/>
              </a:ext>
            </a:extLst>
          </p:cNvPr>
          <p:cNvPicPr>
            <a:picLocks noChangeAspect="1"/>
          </p:cNvPicPr>
          <p:nvPr/>
        </p:nvPicPr>
        <p:blipFill>
          <a:blip r:embed="rId8"/>
          <a:stretch>
            <a:fillRect/>
          </a:stretch>
        </p:blipFill>
        <p:spPr>
          <a:xfrm>
            <a:off x="3341330" y="4698739"/>
            <a:ext cx="2853693" cy="2137515"/>
          </a:xfrm>
          <a:prstGeom prst="rect">
            <a:avLst/>
          </a:prstGeom>
        </p:spPr>
      </p:pic>
      <p:pic>
        <p:nvPicPr>
          <p:cNvPr id="11" name="Εικόνα 10">
            <a:extLst>
              <a:ext uri="{FF2B5EF4-FFF2-40B4-BE49-F238E27FC236}">
                <a16:creationId xmlns:a16="http://schemas.microsoft.com/office/drawing/2014/main" id="{1622F70C-B882-4942-A873-83959D48CF30}"/>
              </a:ext>
            </a:extLst>
          </p:cNvPr>
          <p:cNvPicPr>
            <a:picLocks noChangeAspect="1"/>
          </p:cNvPicPr>
          <p:nvPr/>
        </p:nvPicPr>
        <p:blipFill>
          <a:blip r:embed="rId9"/>
          <a:stretch>
            <a:fillRect/>
          </a:stretch>
        </p:blipFill>
        <p:spPr>
          <a:xfrm>
            <a:off x="8693686" y="0"/>
            <a:ext cx="2225327" cy="2128210"/>
          </a:xfrm>
          <a:prstGeom prst="rect">
            <a:avLst/>
          </a:prstGeom>
        </p:spPr>
      </p:pic>
      <p:pic>
        <p:nvPicPr>
          <p:cNvPr id="12" name="Εικόνα 11">
            <a:extLst>
              <a:ext uri="{FF2B5EF4-FFF2-40B4-BE49-F238E27FC236}">
                <a16:creationId xmlns:a16="http://schemas.microsoft.com/office/drawing/2014/main" id="{39EC30DC-039A-4F6B-8FB3-08B3AF724458}"/>
              </a:ext>
            </a:extLst>
          </p:cNvPr>
          <p:cNvPicPr>
            <a:picLocks noChangeAspect="1"/>
          </p:cNvPicPr>
          <p:nvPr/>
        </p:nvPicPr>
        <p:blipFill>
          <a:blip r:embed="rId10"/>
          <a:stretch>
            <a:fillRect/>
          </a:stretch>
        </p:blipFill>
        <p:spPr>
          <a:xfrm>
            <a:off x="6893859" y="4698740"/>
            <a:ext cx="4025154" cy="2137516"/>
          </a:xfrm>
          <a:prstGeom prst="rect">
            <a:avLst/>
          </a:prstGeom>
        </p:spPr>
      </p:pic>
    </p:spTree>
    <p:extLst>
      <p:ext uri="{BB962C8B-B14F-4D97-AF65-F5344CB8AC3E}">
        <p14:creationId xmlns:p14="http://schemas.microsoft.com/office/powerpoint/2010/main" val="18121864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16F001-D519-4CB4-A39D-96A67E34AD7C}"/>
              </a:ext>
            </a:extLst>
          </p:cNvPr>
          <p:cNvSpPr>
            <a:spLocks noGrp="1"/>
          </p:cNvSpPr>
          <p:nvPr>
            <p:ph type="title"/>
          </p:nvPr>
        </p:nvSpPr>
        <p:spPr/>
        <p:txBody>
          <a:bodyPr/>
          <a:lstStyle/>
          <a:p>
            <a:r>
              <a:rPr lang="el-GR" dirty="0"/>
              <a:t>Κύκλος ζωής, Πρόληψη, Θεραπεία</a:t>
            </a:r>
          </a:p>
        </p:txBody>
      </p:sp>
      <p:sp>
        <p:nvSpPr>
          <p:cNvPr id="3" name="Θέση περιεχομένου 2">
            <a:extLst>
              <a:ext uri="{FF2B5EF4-FFF2-40B4-BE49-F238E27FC236}">
                <a16:creationId xmlns:a16="http://schemas.microsoft.com/office/drawing/2014/main" id="{7CFE12A7-3881-4E77-AB10-E21FEB9E4799}"/>
              </a:ext>
            </a:extLst>
          </p:cNvPr>
          <p:cNvSpPr>
            <a:spLocks noGrp="1"/>
          </p:cNvSpPr>
          <p:nvPr>
            <p:ph idx="1"/>
          </p:nvPr>
        </p:nvSpPr>
        <p:spPr>
          <a:xfrm>
            <a:off x="677334" y="1488141"/>
            <a:ext cx="8596668" cy="5253318"/>
          </a:xfrm>
        </p:spPr>
        <p:txBody>
          <a:bodyPr>
            <a:normAutofit/>
          </a:bodyPr>
          <a:lstStyle/>
          <a:p>
            <a:r>
              <a:rPr lang="el-GR" sz="2400" b="0" i="0" dirty="0">
                <a:solidFill>
                  <a:srgbClr val="000000"/>
                </a:solidFill>
                <a:effectLst/>
                <a:latin typeface="Tahoma" panose="020B0604030504040204" pitchFamily="34" charset="0"/>
              </a:rPr>
              <a:t>Για να μπορέσουμε να καταπολεμήσουμε τις ασθένειες που προκαλούν οι παθογόνοι μικροοργανισμοί είναι σημαντικό να έχουμε μελετήσει τον </a:t>
            </a:r>
            <a:r>
              <a:rPr lang="el-GR" sz="2400" b="1" i="0" dirty="0">
                <a:solidFill>
                  <a:srgbClr val="000000"/>
                </a:solidFill>
                <a:effectLst/>
                <a:latin typeface="Tahoma" panose="020B0604030504040204" pitchFamily="34" charset="0"/>
              </a:rPr>
              <a:t>κύκλο της ζωής </a:t>
            </a:r>
            <a:r>
              <a:rPr lang="el-GR" sz="2400" b="0" i="0" dirty="0">
                <a:solidFill>
                  <a:srgbClr val="000000"/>
                </a:solidFill>
                <a:effectLst/>
                <a:latin typeface="Tahoma" panose="020B0604030504040204" pitchFamily="34" charset="0"/>
              </a:rPr>
              <a:t>τους. </a:t>
            </a:r>
          </a:p>
          <a:p>
            <a:r>
              <a:rPr lang="el-GR" sz="2400" b="0" i="0" dirty="0">
                <a:solidFill>
                  <a:srgbClr val="000000"/>
                </a:solidFill>
                <a:effectLst/>
                <a:latin typeface="Tahoma" panose="020B0604030504040204" pitchFamily="34" charset="0"/>
              </a:rPr>
              <a:t>Έτσι, μπορούμε να γνωρίζουμε τους </a:t>
            </a:r>
            <a:r>
              <a:rPr lang="el-GR" sz="2400" b="1" i="0" dirty="0">
                <a:solidFill>
                  <a:srgbClr val="000000"/>
                </a:solidFill>
                <a:effectLst/>
                <a:latin typeface="Tahoma" panose="020B0604030504040204" pitchFamily="34" charset="0"/>
              </a:rPr>
              <a:t>τρόπους</a:t>
            </a:r>
            <a:r>
              <a:rPr lang="el-GR" sz="2400" b="0" i="0" dirty="0">
                <a:solidFill>
                  <a:srgbClr val="000000"/>
                </a:solidFill>
                <a:effectLst/>
                <a:latin typeface="Tahoma" panose="020B0604030504040204" pitchFamily="34" charset="0"/>
              </a:rPr>
              <a:t> </a:t>
            </a:r>
            <a:r>
              <a:rPr lang="el-GR" sz="2400" b="1" i="0" dirty="0">
                <a:solidFill>
                  <a:srgbClr val="000000"/>
                </a:solidFill>
                <a:effectLst/>
                <a:latin typeface="Tahoma" panose="020B0604030504040204" pitchFamily="34" charset="0"/>
              </a:rPr>
              <a:t>μετάδοσης</a:t>
            </a:r>
            <a:r>
              <a:rPr lang="el-GR" sz="2400" b="0" i="0" dirty="0">
                <a:solidFill>
                  <a:srgbClr val="000000"/>
                </a:solidFill>
                <a:effectLst/>
                <a:latin typeface="Tahoma" panose="020B0604030504040204" pitchFamily="34" charset="0"/>
              </a:rPr>
              <a:t> στον άνθρωπο και τους </a:t>
            </a:r>
            <a:r>
              <a:rPr lang="el-GR" sz="2400" b="1" i="0" dirty="0">
                <a:solidFill>
                  <a:srgbClr val="000000"/>
                </a:solidFill>
                <a:effectLst/>
                <a:latin typeface="Tahoma" panose="020B0604030504040204" pitchFamily="34" charset="0"/>
              </a:rPr>
              <a:t>μηχανισμούς αναπαραγωγής</a:t>
            </a:r>
            <a:r>
              <a:rPr lang="el-GR" sz="2400" i="0" dirty="0">
                <a:solidFill>
                  <a:srgbClr val="000000"/>
                </a:solidFill>
                <a:effectLst/>
                <a:latin typeface="Tahoma" panose="020B0604030504040204" pitchFamily="34" charset="0"/>
              </a:rPr>
              <a:t>.</a:t>
            </a:r>
            <a:endParaRPr lang="el-GR" sz="2400" b="1" i="0" dirty="0">
              <a:solidFill>
                <a:srgbClr val="000000"/>
              </a:solidFill>
              <a:effectLst/>
              <a:latin typeface="Tahoma" panose="020B0604030504040204" pitchFamily="34" charset="0"/>
            </a:endParaRPr>
          </a:p>
          <a:p>
            <a:r>
              <a:rPr lang="el-GR" sz="2400" b="0" i="0" dirty="0">
                <a:solidFill>
                  <a:srgbClr val="000000"/>
                </a:solidFill>
                <a:effectLst/>
                <a:latin typeface="Tahoma" panose="020B0604030504040204" pitchFamily="34" charset="0"/>
              </a:rPr>
              <a:t>Οι γνώσεις αυτές μας επιτρέπουν όχι μόνο να καταπολεμήσουμε πολλές ασθένειες(</a:t>
            </a:r>
            <a:r>
              <a:rPr lang="el-GR" sz="2400" b="1" i="0" dirty="0">
                <a:solidFill>
                  <a:srgbClr val="000000"/>
                </a:solidFill>
                <a:effectLst/>
                <a:latin typeface="Tahoma" panose="020B0604030504040204" pitchFamily="34" charset="0"/>
              </a:rPr>
              <a:t>θεραπεία</a:t>
            </a:r>
            <a:r>
              <a:rPr lang="el-GR" sz="2400" b="0" i="0" dirty="0">
                <a:solidFill>
                  <a:srgbClr val="000000"/>
                </a:solidFill>
                <a:effectLst/>
                <a:latin typeface="Tahoma" panose="020B0604030504040204" pitchFamily="34" charset="0"/>
              </a:rPr>
              <a:t>) αλλά το κυριότερο να ανακαλύψουμε τρόπους για να τις αποφύγουμε(</a:t>
            </a:r>
            <a:r>
              <a:rPr lang="el-GR" sz="2400" b="1" i="0" dirty="0">
                <a:solidFill>
                  <a:srgbClr val="000000"/>
                </a:solidFill>
                <a:effectLst/>
                <a:latin typeface="Tahoma" panose="020B0604030504040204" pitchFamily="34" charset="0"/>
              </a:rPr>
              <a:t>πρόληψη</a:t>
            </a:r>
            <a:r>
              <a:rPr lang="el-GR" sz="2400" b="0" i="0" dirty="0">
                <a:solidFill>
                  <a:srgbClr val="000000"/>
                </a:solidFill>
                <a:effectLst/>
                <a:latin typeface="Tahoma" panose="020B0604030504040204" pitchFamily="34" charset="0"/>
              </a:rPr>
              <a:t>).</a:t>
            </a:r>
          </a:p>
          <a:p>
            <a:pPr marL="0" indent="0">
              <a:buNone/>
            </a:pPr>
            <a:r>
              <a:rPr lang="el-GR" sz="2400" b="1" dirty="0">
                <a:solidFill>
                  <a:srgbClr val="000000"/>
                </a:solidFill>
                <a:latin typeface="Tahoma" panose="020B0604030504040204" pitchFamily="34" charset="0"/>
              </a:rPr>
              <a:t>            ΚΑΛΥΤΕΡΑ ΠΡΟΛΗΨΗ ΠΑΡΑ ΘΕΡΑΠΕΙΑ!!!</a:t>
            </a:r>
            <a:endParaRPr lang="el-GR" sz="2400" b="1" i="0" dirty="0">
              <a:solidFill>
                <a:srgbClr val="000000"/>
              </a:solidFill>
              <a:effectLst/>
              <a:latin typeface="Tahoma" panose="020B0604030504040204" pitchFamily="34" charset="0"/>
            </a:endParaRPr>
          </a:p>
          <a:p>
            <a:endParaRPr lang="el-GR" sz="2400" dirty="0"/>
          </a:p>
        </p:txBody>
      </p:sp>
    </p:spTree>
    <p:extLst>
      <p:ext uri="{BB962C8B-B14F-4D97-AF65-F5344CB8AC3E}">
        <p14:creationId xmlns:p14="http://schemas.microsoft.com/office/powerpoint/2010/main" val="2715826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57D000-E78C-4B97-B9F2-3A52634556BD}"/>
              </a:ext>
            </a:extLst>
          </p:cNvPr>
          <p:cNvSpPr>
            <a:spLocks noGrp="1"/>
          </p:cNvSpPr>
          <p:nvPr>
            <p:ph type="title"/>
          </p:nvPr>
        </p:nvSpPr>
        <p:spPr/>
        <p:txBody>
          <a:bodyPr/>
          <a:lstStyle/>
          <a:p>
            <a:r>
              <a:rPr lang="el-GR" dirty="0"/>
              <a:t>ΒΑΚΤΗΡΙΑ</a:t>
            </a:r>
          </a:p>
        </p:txBody>
      </p:sp>
      <p:sp>
        <p:nvSpPr>
          <p:cNvPr id="3" name="Θέση περιεχομένου 2">
            <a:extLst>
              <a:ext uri="{FF2B5EF4-FFF2-40B4-BE49-F238E27FC236}">
                <a16:creationId xmlns:a16="http://schemas.microsoft.com/office/drawing/2014/main" id="{90ABE45A-89D9-47BC-9256-7FE2BBBA3FCA}"/>
              </a:ext>
            </a:extLst>
          </p:cNvPr>
          <p:cNvSpPr>
            <a:spLocks noGrp="1"/>
          </p:cNvSpPr>
          <p:nvPr>
            <p:ph idx="1"/>
          </p:nvPr>
        </p:nvSpPr>
        <p:spPr>
          <a:xfrm>
            <a:off x="677334" y="1237129"/>
            <a:ext cx="8596668" cy="4804233"/>
          </a:xfrm>
        </p:spPr>
        <p:txBody>
          <a:bodyPr>
            <a:normAutofit fontScale="92500" lnSpcReduction="10000"/>
          </a:bodyPr>
          <a:lstStyle/>
          <a:p>
            <a:pPr algn="just"/>
            <a:r>
              <a:rPr lang="el-GR" sz="2400" b="0" i="0" dirty="0">
                <a:solidFill>
                  <a:srgbClr val="000000"/>
                </a:solidFill>
                <a:effectLst/>
                <a:latin typeface="Tahoma" panose="020B0604030504040204" pitchFamily="34" charset="0"/>
              </a:rPr>
              <a:t>Σε αντίθεση με τη γενική πεποίθηση</a:t>
            </a:r>
            <a:r>
              <a:rPr lang="el-GR" sz="2400" b="1" i="0" dirty="0">
                <a:solidFill>
                  <a:srgbClr val="000000"/>
                </a:solidFill>
                <a:effectLst/>
                <a:latin typeface="Tahoma" panose="020B0604030504040204" pitchFamily="34" charset="0"/>
              </a:rPr>
              <a:t>, τα περισσότερα βακτήρια είναι είτε χρήσιμα είτε αβλαβή</a:t>
            </a:r>
            <a:r>
              <a:rPr lang="el-GR" sz="2400" b="0" i="0" dirty="0">
                <a:solidFill>
                  <a:srgbClr val="000000"/>
                </a:solidFill>
                <a:effectLst/>
                <a:latin typeface="Tahoma" panose="020B0604030504040204" pitchFamily="34" charset="0"/>
              </a:rPr>
              <a:t> για τον οργανισμό μας. </a:t>
            </a:r>
            <a:r>
              <a:rPr lang="el-GR" sz="2400" b="1" i="0" dirty="0">
                <a:solidFill>
                  <a:srgbClr val="000000"/>
                </a:solidFill>
                <a:effectLst/>
                <a:latin typeface="Tahoma" panose="020B0604030504040204" pitchFamily="34" charset="0"/>
              </a:rPr>
              <a:t>Ορισμένα υπάρχουν φυσιολογικά στο σώμα μας </a:t>
            </a:r>
            <a:r>
              <a:rPr lang="el-GR" sz="2400" b="0" i="0" dirty="0">
                <a:solidFill>
                  <a:srgbClr val="000000"/>
                </a:solidFill>
                <a:effectLst/>
                <a:latin typeface="Tahoma" panose="020B0604030504040204" pitchFamily="34" charset="0"/>
              </a:rPr>
              <a:t>όπως αυτά που φιλοξενούνται στο παχύ έντερο </a:t>
            </a:r>
            <a:r>
              <a:rPr lang="el-GR" sz="2400" dirty="0">
                <a:solidFill>
                  <a:srgbClr val="000000"/>
                </a:solidFill>
                <a:latin typeface="Tahoma" panose="020B0604030504040204" pitchFamily="34" charset="0"/>
              </a:rPr>
              <a:t>και </a:t>
            </a:r>
            <a:r>
              <a:rPr lang="el-GR" sz="2400" b="0" i="0" dirty="0">
                <a:solidFill>
                  <a:srgbClr val="000000"/>
                </a:solidFill>
                <a:effectLst/>
                <a:latin typeface="Tahoma" panose="020B0604030504040204" pitchFamily="34" charset="0"/>
              </a:rPr>
              <a:t>μας είναι απαραίτητα αφού παράγουν τη βιταμίνη K, η οποία βοηθά στην πήξη του αίματος.</a:t>
            </a:r>
            <a:endParaRPr lang="el-GR" sz="2400" b="1" i="0" dirty="0">
              <a:solidFill>
                <a:srgbClr val="000000"/>
              </a:solidFill>
              <a:effectLst/>
              <a:latin typeface="Tahoma" panose="020B0604030504040204" pitchFamily="34" charset="0"/>
            </a:endParaRPr>
          </a:p>
          <a:p>
            <a:pPr algn="just"/>
            <a:r>
              <a:rPr lang="el-GR" sz="2400" b="1" i="0" dirty="0">
                <a:solidFill>
                  <a:srgbClr val="000000"/>
                </a:solidFill>
                <a:effectLst/>
                <a:latin typeface="Tahoma" panose="020B0604030504040204" pitchFamily="34" charset="0"/>
              </a:rPr>
              <a:t>Όσα βακτήρια μας βλάπτουν</a:t>
            </a:r>
            <a:r>
              <a:rPr lang="el-GR" sz="2400" b="0" i="0" dirty="0">
                <a:solidFill>
                  <a:srgbClr val="000000"/>
                </a:solidFill>
                <a:effectLst/>
                <a:latin typeface="Tahoma" panose="020B0604030504040204" pitchFamily="34" charset="0"/>
              </a:rPr>
              <a:t>, το κάνουν ουσιαστικά με </a:t>
            </a:r>
            <a:r>
              <a:rPr lang="el-GR" sz="2400" b="1" i="0" dirty="0">
                <a:solidFill>
                  <a:srgbClr val="000000"/>
                </a:solidFill>
                <a:effectLst/>
                <a:latin typeface="Tahoma" panose="020B0604030504040204" pitchFamily="34" charset="0"/>
              </a:rPr>
              <a:t>δύο τρόπους</a:t>
            </a:r>
            <a:r>
              <a:rPr lang="el-GR" sz="2400" b="0" i="0" dirty="0">
                <a:solidFill>
                  <a:srgbClr val="000000"/>
                </a:solidFill>
                <a:effectLst/>
                <a:latin typeface="Tahoma" panose="020B0604030504040204" pitchFamily="34" charset="0"/>
              </a:rPr>
              <a:t>:</a:t>
            </a:r>
          </a:p>
          <a:p>
            <a:pPr algn="l">
              <a:buFont typeface="Arial" panose="020B0604020202020204" pitchFamily="34" charset="0"/>
              <a:buChar char="•"/>
            </a:pPr>
            <a:r>
              <a:rPr lang="el-GR" sz="2400" b="0" i="0" dirty="0">
                <a:solidFill>
                  <a:srgbClr val="000000"/>
                </a:solidFill>
                <a:effectLst/>
                <a:latin typeface="Tahoma" panose="020B0604030504040204" pitchFamily="34" charset="0"/>
              </a:rPr>
              <a:t>είτε </a:t>
            </a:r>
            <a:r>
              <a:rPr lang="el-GR" sz="2400" b="1" i="0" dirty="0">
                <a:solidFill>
                  <a:srgbClr val="000000"/>
                </a:solidFill>
                <a:effectLst/>
                <a:latin typeface="Tahoma" panose="020B0604030504040204" pitchFamily="34" charset="0"/>
              </a:rPr>
              <a:t>άμεσα</a:t>
            </a:r>
            <a:r>
              <a:rPr lang="el-GR" sz="2400" b="0" i="0" dirty="0">
                <a:solidFill>
                  <a:srgbClr val="000000"/>
                </a:solidFill>
                <a:effectLst/>
                <a:latin typeface="Tahoma" panose="020B0604030504040204" pitchFamily="34" charset="0"/>
              </a:rPr>
              <a:t>, προσβάλλοντας και καταστρέφοντας τους ιστούς μας</a:t>
            </a:r>
          </a:p>
          <a:p>
            <a:pPr algn="l">
              <a:buFont typeface="Arial" panose="020B0604020202020204" pitchFamily="34" charset="0"/>
              <a:buChar char="•"/>
            </a:pPr>
            <a:r>
              <a:rPr lang="el-GR" sz="2400" b="0" i="0" dirty="0">
                <a:solidFill>
                  <a:srgbClr val="000000"/>
                </a:solidFill>
                <a:effectLst/>
                <a:latin typeface="Tahoma" panose="020B0604030504040204" pitchFamily="34" charset="0"/>
              </a:rPr>
              <a:t>είτε </a:t>
            </a:r>
            <a:r>
              <a:rPr lang="el-GR" sz="2400" b="1" i="0" dirty="0">
                <a:solidFill>
                  <a:srgbClr val="000000"/>
                </a:solidFill>
                <a:effectLst/>
                <a:latin typeface="Tahoma" panose="020B0604030504040204" pitchFamily="34" charset="0"/>
              </a:rPr>
              <a:t>έμμεσα</a:t>
            </a:r>
            <a:r>
              <a:rPr lang="el-GR" sz="2400" b="0" i="0" dirty="0">
                <a:solidFill>
                  <a:srgbClr val="000000"/>
                </a:solidFill>
                <a:effectLst/>
                <a:latin typeface="Tahoma" panose="020B0604030504040204" pitchFamily="34" charset="0"/>
              </a:rPr>
              <a:t>, με κάποιες βλαβερές ουσίες που παράγουν, τις </a:t>
            </a:r>
            <a:r>
              <a:rPr lang="el-GR" sz="2400" b="1" i="0" dirty="0">
                <a:solidFill>
                  <a:srgbClr val="000000"/>
                </a:solidFill>
                <a:effectLst/>
                <a:latin typeface="Tahoma" panose="020B0604030504040204" pitchFamily="34" charset="0"/>
              </a:rPr>
              <a:t>τοξίνες</a:t>
            </a:r>
            <a:r>
              <a:rPr lang="el-GR" sz="2400" b="0" i="0" dirty="0">
                <a:solidFill>
                  <a:srgbClr val="000000"/>
                </a:solidFill>
                <a:effectLst/>
                <a:latin typeface="Tahoma" panose="020B0604030504040204" pitchFamily="34" charset="0"/>
              </a:rPr>
              <a:t>.</a:t>
            </a:r>
          </a:p>
          <a:p>
            <a:r>
              <a:rPr lang="el-GR" sz="2400" dirty="0">
                <a:solidFill>
                  <a:srgbClr val="000000"/>
                </a:solidFill>
                <a:latin typeface="Tahoma" panose="020B0604030504040204" pitchFamily="34" charset="0"/>
              </a:rPr>
              <a:t>Παράδειγμα ασθένειας που οφείλεται σε βακτήριο</a:t>
            </a:r>
            <a:r>
              <a:rPr lang="en-GB" sz="2400" dirty="0">
                <a:solidFill>
                  <a:srgbClr val="000000"/>
                </a:solidFill>
                <a:latin typeface="Tahoma" panose="020B0604030504040204" pitchFamily="34" charset="0"/>
              </a:rPr>
              <a:t>:</a:t>
            </a:r>
            <a:r>
              <a:rPr lang="el-GR" sz="2400" dirty="0">
                <a:solidFill>
                  <a:srgbClr val="000000"/>
                </a:solidFill>
                <a:latin typeface="Tahoma" panose="020B0604030504040204" pitchFamily="34" charset="0"/>
              </a:rPr>
              <a:t> τέτανος</a:t>
            </a:r>
            <a:endParaRPr lang="el-GR" sz="2400" dirty="0"/>
          </a:p>
        </p:txBody>
      </p:sp>
    </p:spTree>
    <p:extLst>
      <p:ext uri="{BB962C8B-B14F-4D97-AF65-F5344CB8AC3E}">
        <p14:creationId xmlns:p14="http://schemas.microsoft.com/office/powerpoint/2010/main" val="3358950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ED3FFC-E648-4731-831D-E85B93382EFD}"/>
              </a:ext>
            </a:extLst>
          </p:cNvPr>
          <p:cNvSpPr>
            <a:spLocks noGrp="1"/>
          </p:cNvSpPr>
          <p:nvPr>
            <p:ph type="title"/>
          </p:nvPr>
        </p:nvSpPr>
        <p:spPr/>
        <p:txBody>
          <a:bodyPr/>
          <a:lstStyle/>
          <a:p>
            <a:r>
              <a:rPr lang="el-GR" dirty="0"/>
              <a:t>Τέτανος</a:t>
            </a:r>
          </a:p>
        </p:txBody>
      </p:sp>
      <p:sp>
        <p:nvSpPr>
          <p:cNvPr id="3" name="Θέση περιεχομένου 2">
            <a:extLst>
              <a:ext uri="{FF2B5EF4-FFF2-40B4-BE49-F238E27FC236}">
                <a16:creationId xmlns:a16="http://schemas.microsoft.com/office/drawing/2014/main" id="{6BFECE85-F605-46E9-95C6-2DBC895CE774}"/>
              </a:ext>
            </a:extLst>
          </p:cNvPr>
          <p:cNvSpPr>
            <a:spLocks noGrp="1"/>
          </p:cNvSpPr>
          <p:nvPr>
            <p:ph idx="1"/>
          </p:nvPr>
        </p:nvSpPr>
        <p:spPr>
          <a:xfrm>
            <a:off x="677334" y="1201271"/>
            <a:ext cx="8596668" cy="4840091"/>
          </a:xfrm>
        </p:spPr>
        <p:txBody>
          <a:bodyPr>
            <a:normAutofit/>
          </a:bodyPr>
          <a:lstStyle/>
          <a:p>
            <a:r>
              <a:rPr lang="el-GR" dirty="0"/>
              <a:t>Ο τέτανος είναι λοιμώδης ασθένεια η οποία προκαλείται από το </a:t>
            </a:r>
            <a:r>
              <a:rPr lang="el-GR" b="1" dirty="0"/>
              <a:t>βακτήριο </a:t>
            </a:r>
            <a:r>
              <a:rPr lang="el-GR" b="1" dirty="0" err="1"/>
              <a:t>Κλωστηρίδιο</a:t>
            </a:r>
            <a:r>
              <a:rPr lang="el-GR" b="1" dirty="0"/>
              <a:t> του τετάνου (</a:t>
            </a:r>
            <a:r>
              <a:rPr lang="el-GR" b="1" dirty="0" err="1"/>
              <a:t>Clostridium</a:t>
            </a:r>
            <a:r>
              <a:rPr lang="el-GR" b="1" dirty="0"/>
              <a:t> </a:t>
            </a:r>
            <a:r>
              <a:rPr lang="el-GR" b="1" dirty="0" err="1"/>
              <a:t>tetani</a:t>
            </a:r>
            <a:r>
              <a:rPr lang="el-GR" b="1" dirty="0"/>
              <a:t>). </a:t>
            </a:r>
          </a:p>
          <a:p>
            <a:r>
              <a:rPr lang="el-GR" dirty="0"/>
              <a:t>Το </a:t>
            </a:r>
            <a:r>
              <a:rPr lang="el-GR" dirty="0" err="1"/>
              <a:t>κλωστηρίδιο</a:t>
            </a:r>
            <a:r>
              <a:rPr lang="el-GR" dirty="0"/>
              <a:t>, αφού εισέλθει στον οργανισμό μέσω ενός τραύματος, πολλαπλασιάζεται και παράγει </a:t>
            </a:r>
            <a:r>
              <a:rPr lang="el-GR" b="1" dirty="0"/>
              <a:t>τοξίνες</a:t>
            </a:r>
            <a:r>
              <a:rPr lang="el-GR" dirty="0"/>
              <a:t>, μια εκ των οποίων (η </a:t>
            </a:r>
            <a:r>
              <a:rPr lang="el-GR" dirty="0" err="1"/>
              <a:t>τετανοσπασμίνη</a:t>
            </a:r>
            <a:r>
              <a:rPr lang="el-GR" dirty="0"/>
              <a:t>) </a:t>
            </a:r>
            <a:r>
              <a:rPr lang="el-GR" b="1" dirty="0"/>
              <a:t>επηρεάζει το νευρικό σύστημα</a:t>
            </a:r>
            <a:r>
              <a:rPr lang="el-GR" dirty="0"/>
              <a:t>, με αποτέλεσμα να εκδηλώνονται τοπικοί ή γενικευμένοι </a:t>
            </a:r>
            <a:r>
              <a:rPr lang="el-GR" b="1" dirty="0"/>
              <a:t>σπασμοί</a:t>
            </a:r>
            <a:r>
              <a:rPr lang="el-GR" dirty="0"/>
              <a:t>. </a:t>
            </a:r>
          </a:p>
          <a:p>
            <a:r>
              <a:rPr lang="el-GR" b="1" dirty="0"/>
              <a:t>Η θεραπεία </a:t>
            </a:r>
            <a:r>
              <a:rPr lang="el-GR" dirty="0"/>
              <a:t>του τετάνου συνίσταται στον </a:t>
            </a:r>
            <a:r>
              <a:rPr lang="el-GR" b="1" dirty="0"/>
              <a:t>καθαρισμό του τραύματος</a:t>
            </a:r>
            <a:r>
              <a:rPr lang="el-GR" dirty="0"/>
              <a:t>, </a:t>
            </a:r>
            <a:r>
              <a:rPr lang="el-GR" b="1" dirty="0"/>
              <a:t>αντιβιοτική αγωγή </a:t>
            </a:r>
            <a:r>
              <a:rPr lang="el-GR" dirty="0"/>
              <a:t>και </a:t>
            </a:r>
            <a:r>
              <a:rPr lang="el-GR" b="1" dirty="0"/>
              <a:t>χρήση </a:t>
            </a:r>
            <a:r>
              <a:rPr lang="el-GR" b="1" dirty="0" err="1"/>
              <a:t>βενζοδιαζεπινών</a:t>
            </a:r>
            <a:r>
              <a:rPr lang="el-GR" b="1" dirty="0"/>
              <a:t> </a:t>
            </a:r>
            <a:r>
              <a:rPr lang="el-GR" dirty="0"/>
              <a:t>για αντιμετώπιση των σπασμών. Επίσης, πρέπει να αντιμετωπιστούν τα </a:t>
            </a:r>
            <a:r>
              <a:rPr lang="el-GR" dirty="0" err="1"/>
              <a:t>συνοδά</a:t>
            </a:r>
            <a:r>
              <a:rPr lang="el-GR" dirty="0"/>
              <a:t> καρδιαγγειακά προβλήματα. </a:t>
            </a:r>
          </a:p>
          <a:p>
            <a:r>
              <a:rPr lang="el-GR" dirty="0"/>
              <a:t>Ο τέτανος μπορεί να προληφθεί με </a:t>
            </a:r>
            <a:r>
              <a:rPr lang="el-GR" b="1" dirty="0"/>
              <a:t>εμβολιασμό</a:t>
            </a:r>
            <a:r>
              <a:rPr lang="el-GR" dirty="0"/>
              <a:t> ενώ υπάρχει διαθέσιμος και </a:t>
            </a:r>
            <a:r>
              <a:rPr lang="el-GR" b="1" dirty="0"/>
              <a:t>αντιτετανικός ορός </a:t>
            </a:r>
            <a:r>
              <a:rPr lang="el-GR" dirty="0"/>
              <a:t>σε φαρμακεία και νοσοκομεία.</a:t>
            </a:r>
          </a:p>
          <a:p>
            <a:r>
              <a:rPr lang="el-GR" dirty="0"/>
              <a:t>Ο τέτανος μπορεί να εμφανιστεί </a:t>
            </a:r>
            <a:r>
              <a:rPr lang="el-GR" b="1" dirty="0"/>
              <a:t>σε ενήλικες μετά από τραυματισμό</a:t>
            </a:r>
            <a:r>
              <a:rPr lang="el-GR" dirty="0"/>
              <a:t> </a:t>
            </a:r>
            <a:r>
              <a:rPr lang="el-GR" b="1" dirty="0"/>
              <a:t>ή σε βρέφη, λίγο καιρό (έως ένα μήνα περίπου) μετά τη γέννηση.</a:t>
            </a:r>
            <a:r>
              <a:rPr lang="el-GR" dirty="0"/>
              <a:t> Στην τελευταία περίπτωση ονομάζεται νεογνικός.</a:t>
            </a:r>
          </a:p>
        </p:txBody>
      </p:sp>
      <p:pic>
        <p:nvPicPr>
          <p:cNvPr id="4" name="Εικόνα 3">
            <a:extLst>
              <a:ext uri="{FF2B5EF4-FFF2-40B4-BE49-F238E27FC236}">
                <a16:creationId xmlns:a16="http://schemas.microsoft.com/office/drawing/2014/main" id="{5E3896F6-D0AC-41FB-A98D-DBFBA4F0FBAB}"/>
              </a:ext>
            </a:extLst>
          </p:cNvPr>
          <p:cNvPicPr>
            <a:picLocks noChangeAspect="1"/>
          </p:cNvPicPr>
          <p:nvPr/>
        </p:nvPicPr>
        <p:blipFill>
          <a:blip r:embed="rId2"/>
          <a:stretch>
            <a:fillRect/>
          </a:stretch>
        </p:blipFill>
        <p:spPr>
          <a:xfrm>
            <a:off x="9439835" y="2020047"/>
            <a:ext cx="2752165" cy="2442509"/>
          </a:xfrm>
          <a:prstGeom prst="rect">
            <a:avLst/>
          </a:prstGeom>
        </p:spPr>
      </p:pic>
    </p:spTree>
    <p:extLst>
      <p:ext uri="{BB962C8B-B14F-4D97-AF65-F5344CB8AC3E}">
        <p14:creationId xmlns:p14="http://schemas.microsoft.com/office/powerpoint/2010/main" val="4076575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E18A521-BA80-4036-BEF9-B92C8593F3AD}"/>
              </a:ext>
            </a:extLst>
          </p:cNvPr>
          <p:cNvSpPr>
            <a:spLocks noGrp="1"/>
          </p:cNvSpPr>
          <p:nvPr>
            <p:ph type="title"/>
          </p:nvPr>
        </p:nvSpPr>
        <p:spPr>
          <a:xfrm>
            <a:off x="677334" y="609600"/>
            <a:ext cx="8596668" cy="762000"/>
          </a:xfrm>
        </p:spPr>
        <p:txBody>
          <a:bodyPr/>
          <a:lstStyle/>
          <a:p>
            <a:r>
              <a:rPr lang="el-GR" dirty="0"/>
              <a:t>ΙΟΙ</a:t>
            </a:r>
          </a:p>
        </p:txBody>
      </p:sp>
      <p:sp>
        <p:nvSpPr>
          <p:cNvPr id="3" name="Θέση περιεχομένου 2">
            <a:extLst>
              <a:ext uri="{FF2B5EF4-FFF2-40B4-BE49-F238E27FC236}">
                <a16:creationId xmlns:a16="http://schemas.microsoft.com/office/drawing/2014/main" id="{B2312ABC-84DF-475F-B4FF-7A4892820A30}"/>
              </a:ext>
            </a:extLst>
          </p:cNvPr>
          <p:cNvSpPr>
            <a:spLocks noGrp="1"/>
          </p:cNvSpPr>
          <p:nvPr>
            <p:ph idx="1"/>
          </p:nvPr>
        </p:nvSpPr>
        <p:spPr>
          <a:xfrm>
            <a:off x="677333" y="1497107"/>
            <a:ext cx="9721725" cy="5271246"/>
          </a:xfrm>
        </p:spPr>
        <p:txBody>
          <a:bodyPr>
            <a:normAutofit/>
          </a:bodyPr>
          <a:lstStyle/>
          <a:p>
            <a:r>
              <a:rPr lang="el-GR" b="1" dirty="0">
                <a:solidFill>
                  <a:srgbClr val="000000"/>
                </a:solidFill>
                <a:latin typeface="Tahoma" panose="020B0604030504040204" pitchFamily="34" charset="0"/>
              </a:rPr>
              <a:t>Α</a:t>
            </a:r>
            <a:r>
              <a:rPr lang="el-GR" b="1" i="0" dirty="0">
                <a:solidFill>
                  <a:srgbClr val="000000"/>
                </a:solidFill>
                <a:effectLst/>
                <a:latin typeface="Tahoma" panose="020B0604030504040204" pitchFamily="34" charset="0"/>
              </a:rPr>
              <a:t>συνήθιστη περίπτωση οργάνωσης της έμβιας ύλης, αντικείμενο διαφωνίας μεταξύ των επιστημόνων. </a:t>
            </a:r>
            <a:r>
              <a:rPr lang="el-GR" b="0" i="0" dirty="0">
                <a:solidFill>
                  <a:srgbClr val="000000"/>
                </a:solidFill>
                <a:effectLst/>
                <a:latin typeface="Tahoma" panose="020B0604030504040204" pitchFamily="34" charset="0"/>
              </a:rPr>
              <a:t>Ορισμένοι δεν τους θεωρούν οργανισμούς επειδή οι ιοί </a:t>
            </a:r>
            <a:r>
              <a:rPr lang="el-GR" b="1" i="0" dirty="0">
                <a:solidFill>
                  <a:srgbClr val="000000"/>
                </a:solidFill>
                <a:effectLst/>
                <a:latin typeface="Tahoma" panose="020B0604030504040204" pitchFamily="34" charset="0"/>
              </a:rPr>
              <a:t>δεν εκδηλώνουν αυτόνομα τις λειτουργίες της ζωής </a:t>
            </a:r>
            <a:r>
              <a:rPr lang="el-GR" b="0" i="0" dirty="0">
                <a:solidFill>
                  <a:srgbClr val="000000"/>
                </a:solidFill>
                <a:effectLst/>
                <a:latin typeface="Tahoma" panose="020B0604030504040204" pitchFamily="34" charset="0"/>
              </a:rPr>
              <a:t>(π.χ. αναπαραγωγή, μεταβολισμό κ.ά.) αλλά μόνο όταν παρασιτούν στα κύτταρα άλλου οργανισμού.</a:t>
            </a:r>
          </a:p>
          <a:p>
            <a:r>
              <a:rPr lang="el-GR" b="0" i="0" dirty="0">
                <a:solidFill>
                  <a:srgbClr val="000000"/>
                </a:solidFill>
                <a:effectLst/>
                <a:latin typeface="Tahoma" panose="020B0604030504040204" pitchFamily="34" charset="0"/>
              </a:rPr>
              <a:t> Οι ιοί δηλαδή πολλαπλασιάζονται και συνθέτουν τα συστατικά τους μόνο όταν </a:t>
            </a:r>
            <a:r>
              <a:rPr lang="el-GR" b="1" i="0" dirty="0">
                <a:solidFill>
                  <a:srgbClr val="000000"/>
                </a:solidFill>
                <a:effectLst/>
                <a:latin typeface="Tahoma" panose="020B0604030504040204" pitchFamily="34" charset="0"/>
              </a:rPr>
              <a:t>χρησιμοποιούν τα υλικά και τους μηχανισμούς των κυττάρων του οργανισμού-ξενιστή</a:t>
            </a:r>
            <a:r>
              <a:rPr lang="el-GR" b="0" i="0" dirty="0">
                <a:solidFill>
                  <a:srgbClr val="000000"/>
                </a:solidFill>
                <a:effectLst/>
                <a:latin typeface="Tahoma" panose="020B0604030504040204" pitchFamily="34" charset="0"/>
              </a:rPr>
              <a:t>. Το γεγονός αυτό όμως διαταράσσει την ομαλή λειτουργία των κυττάρων και κατά συνέπεια ολόκληρου του οργανισμού. </a:t>
            </a:r>
          </a:p>
          <a:p>
            <a:r>
              <a:rPr lang="el-GR" b="0" i="0" dirty="0">
                <a:solidFill>
                  <a:srgbClr val="000000"/>
                </a:solidFill>
                <a:effectLst/>
                <a:latin typeface="Tahoma" panose="020B0604030504040204" pitchFamily="34" charset="0"/>
              </a:rPr>
              <a:t>Ένας ιός μπορεί να βρίσκεται σε </a:t>
            </a:r>
            <a:r>
              <a:rPr lang="el-GR" b="1" i="0" u="sng" dirty="0">
                <a:solidFill>
                  <a:srgbClr val="000000"/>
                </a:solidFill>
                <a:effectLst/>
                <a:latin typeface="Tahoma" panose="020B0604030504040204" pitchFamily="34" charset="0"/>
              </a:rPr>
              <a:t>«λανθάνουσα κατάσταση» </a:t>
            </a:r>
            <a:r>
              <a:rPr lang="el-GR" b="0" i="0" dirty="0">
                <a:solidFill>
                  <a:srgbClr val="000000"/>
                </a:solidFill>
                <a:effectLst/>
                <a:latin typeface="Tahoma" panose="020B0604030504040204" pitchFamily="34" charset="0"/>
              </a:rPr>
              <a:t>μέσα στο κύτταρο, </a:t>
            </a:r>
            <a:r>
              <a:rPr lang="el-GR" b="1" i="0" dirty="0">
                <a:solidFill>
                  <a:srgbClr val="000000"/>
                </a:solidFill>
                <a:effectLst/>
                <a:latin typeface="Tahoma" panose="020B0604030504040204" pitchFamily="34" charset="0"/>
              </a:rPr>
              <a:t>δηλαδή δεν παράγονται νέοι ιοί</a:t>
            </a:r>
            <a:r>
              <a:rPr lang="el-GR" b="0" i="0" dirty="0">
                <a:solidFill>
                  <a:srgbClr val="000000"/>
                </a:solidFill>
                <a:effectLst/>
                <a:latin typeface="Tahoma" panose="020B0604030504040204" pitchFamily="34" charset="0"/>
              </a:rPr>
              <a:t>. Τότε ο οργανισμός που έχει προσβληθεί από αυτόν </a:t>
            </a:r>
            <a:r>
              <a:rPr lang="el-GR" b="1" i="0" dirty="0">
                <a:solidFill>
                  <a:srgbClr val="000000"/>
                </a:solidFill>
                <a:effectLst/>
                <a:latin typeface="Tahoma" panose="020B0604030504040204" pitchFamily="34" charset="0"/>
              </a:rPr>
              <a:t>δεν εκδηλώνει κανένα σύμπτωμα</a:t>
            </a:r>
            <a:r>
              <a:rPr lang="el-GR" b="0" i="0" dirty="0">
                <a:solidFill>
                  <a:srgbClr val="000000"/>
                </a:solidFill>
                <a:effectLst/>
                <a:latin typeface="Tahoma" panose="020B0604030504040204" pitchFamily="34" charset="0"/>
              </a:rPr>
              <a:t>. </a:t>
            </a:r>
          </a:p>
          <a:p>
            <a:r>
              <a:rPr lang="el-GR" b="0" i="0" dirty="0">
                <a:solidFill>
                  <a:srgbClr val="000000"/>
                </a:solidFill>
                <a:effectLst/>
                <a:latin typeface="Tahoma" panose="020B0604030504040204" pitchFamily="34" charset="0"/>
              </a:rPr>
              <a:t>Ωστόσο, κάποια στιγμή </a:t>
            </a:r>
            <a:r>
              <a:rPr lang="el-GR" b="1" i="0" u="sng" dirty="0">
                <a:solidFill>
                  <a:srgbClr val="000000"/>
                </a:solidFill>
                <a:effectLst/>
                <a:latin typeface="Tahoma" panose="020B0604030504040204" pitchFamily="34" charset="0"/>
              </a:rPr>
              <a:t>ο ιός μπορεί να ενεργοποιηθεί και να πολλαπλασιαστεί</a:t>
            </a:r>
            <a:r>
              <a:rPr lang="el-GR" b="0" i="0" dirty="0">
                <a:solidFill>
                  <a:srgbClr val="000000"/>
                </a:solidFill>
                <a:effectLst/>
                <a:latin typeface="Tahoma" panose="020B0604030504040204" pitchFamily="34" charset="0"/>
              </a:rPr>
              <a:t>. Οι νέοι ιοί που θα προκύψουν θα προσβάλουν κι άλλα κύτταρα, προκαλώντας συχνά σοβαρές ασθένειες, τις ιώσεις. </a:t>
            </a:r>
          </a:p>
          <a:p>
            <a:r>
              <a:rPr lang="el-GR" dirty="0">
                <a:solidFill>
                  <a:srgbClr val="000000"/>
                </a:solidFill>
                <a:latin typeface="Tahoma" panose="020B0604030504040204" pitchFamily="34" charset="0"/>
              </a:rPr>
              <a:t>Παράδειγμα ασθένειας οφειλόμενης σε ιό</a:t>
            </a:r>
            <a:r>
              <a:rPr lang="en-US" dirty="0">
                <a:solidFill>
                  <a:srgbClr val="000000"/>
                </a:solidFill>
                <a:latin typeface="Tahoma" panose="020B0604030504040204" pitchFamily="34" charset="0"/>
              </a:rPr>
              <a:t>: </a:t>
            </a:r>
            <a:r>
              <a:rPr lang="el-GR" b="0" i="0" dirty="0">
                <a:solidFill>
                  <a:srgbClr val="000000"/>
                </a:solidFill>
                <a:effectLst/>
                <a:latin typeface="Tahoma" panose="020B0604030504040204" pitchFamily="34" charset="0"/>
              </a:rPr>
              <a:t>το κοινό κρυολόγημα</a:t>
            </a:r>
            <a:endParaRPr lang="el-GR" dirty="0"/>
          </a:p>
        </p:txBody>
      </p:sp>
    </p:spTree>
    <p:extLst>
      <p:ext uri="{BB962C8B-B14F-4D97-AF65-F5344CB8AC3E}">
        <p14:creationId xmlns:p14="http://schemas.microsoft.com/office/powerpoint/2010/main" val="2876122207"/>
      </p:ext>
    </p:extLst>
  </p:cSld>
  <p:clrMapOvr>
    <a:masterClrMapping/>
  </p:clrMapOvr>
</p:sld>
</file>

<file path=ppt/theme/theme1.xml><?xml version="1.0" encoding="utf-8"?>
<a:theme xmlns:a="http://schemas.openxmlformats.org/drawingml/2006/main" name="Όψη">
  <a:themeElements>
    <a:clrScheme name="Facet">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docProps/app.xml><?xml version="1.0" encoding="utf-8"?>
<Properties xmlns="http://schemas.openxmlformats.org/officeDocument/2006/extended-properties" xmlns:vt="http://schemas.openxmlformats.org/officeDocument/2006/docPropsVTypes">
  <Template>Facet</Template>
  <TotalTime>93</TotalTime>
  <Words>1225</Words>
  <Application>Microsoft Office PowerPoint</Application>
  <PresentationFormat>Ευρεία οθόνη</PresentationFormat>
  <Paragraphs>94</Paragraphs>
  <Slides>16</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16</vt:i4>
      </vt:variant>
    </vt:vector>
  </HeadingPairs>
  <TitlesOfParts>
    <vt:vector size="22" baseType="lpstr">
      <vt:lpstr>Arial</vt:lpstr>
      <vt:lpstr>Tahoma</vt:lpstr>
      <vt:lpstr>Trebuchet MS</vt:lpstr>
      <vt:lpstr>Wingdings</vt:lpstr>
      <vt:lpstr>Wingdings 3</vt:lpstr>
      <vt:lpstr>Όψη</vt:lpstr>
      <vt:lpstr>4.2. ΑΣΘΕΝΕΙΕΣ ΙΙ</vt:lpstr>
      <vt:lpstr>Μολυσματική ασθένεια, Επιδημία, Πανδημία</vt:lpstr>
      <vt:lpstr>ΤΡΟΠΟΙ ΜΕΤΑΔΟΣΗΣ</vt:lpstr>
      <vt:lpstr>Παραδείγματα τρόπων μετάδοσης ασθενειών</vt:lpstr>
      <vt:lpstr>Παρουσίαση του PowerPoint</vt:lpstr>
      <vt:lpstr>Κύκλος ζωής, Πρόληψη, Θεραπεία</vt:lpstr>
      <vt:lpstr>ΒΑΚΤΗΡΙΑ</vt:lpstr>
      <vt:lpstr>Τέτανος</vt:lpstr>
      <vt:lpstr>ΙΟΙ</vt:lpstr>
      <vt:lpstr>Κατηγορίες ιών</vt:lpstr>
      <vt:lpstr>Ιός γρίπης, ερπητοϊός, κορονοϊός</vt:lpstr>
      <vt:lpstr>Γιατί δεν έχουμε αποτελεσματικά φάρμακα για την καταπολέμηση των ιών;</vt:lpstr>
      <vt:lpstr>ΜΥΚΗΤΕΣ</vt:lpstr>
      <vt:lpstr>ΠΡΩΤΟΖΩΑ</vt:lpstr>
      <vt:lpstr>ΜΙΚΡΟΟΡΓΑΝΙΣΜΟΙ ΚΑΙ ΤΡΟΦΙΜΑ</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4.2. ΑΣΘΕΝΕΙΕΣ ΙΙ</dc:title>
  <dc:creator>30694</dc:creator>
  <cp:lastModifiedBy>30694</cp:lastModifiedBy>
  <cp:revision>1</cp:revision>
  <dcterms:created xsi:type="dcterms:W3CDTF">2022-03-27T08:34:23Z</dcterms:created>
  <dcterms:modified xsi:type="dcterms:W3CDTF">2022-03-27T10:08:06Z</dcterms:modified>
</cp:coreProperties>
</file>