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E0CEEE-8CDC-4647-9547-BE4B7C789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4.2. </a:t>
            </a:r>
            <a:r>
              <a:rPr lang="el-GR" dirty="0"/>
              <a:t>ΑΣΘΕΝΕΙΕΣ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BB610BC-2F80-4AEC-9E63-50AD2C545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ΠΑΘΟΓΟΝΟΙ ΜΙΚΡΟΟΡΓΑΝΙΣΜΟΙ ΚΑΙ ΑΣΘΕΝΕΙΕΣ</a:t>
            </a:r>
          </a:p>
        </p:txBody>
      </p:sp>
    </p:spTree>
    <p:extLst>
      <p:ext uri="{BB962C8B-B14F-4D97-AF65-F5344CB8AC3E}">
        <p14:creationId xmlns:p14="http://schemas.microsoft.com/office/powerpoint/2010/main" val="363809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9AA9E8A-FADA-4D83-8681-6E524B2A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013150" cy="3429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36A1B58-0BDA-4C4E-9246-7F5B3B29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151" y="0"/>
            <a:ext cx="3875790" cy="6858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A57D9B9-3166-47BA-B810-3FF99DF48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29000"/>
            <a:ext cx="4013150" cy="3429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F6F0282-27C8-4139-A6B1-82F111DD3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941" y="-2"/>
            <a:ext cx="4290252" cy="3429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588CE3C-76E5-42B6-BC06-13749F0AF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942" y="3428998"/>
            <a:ext cx="4301058" cy="34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CE3694-A132-42DB-9EC6-5D33CE38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1718"/>
            <a:ext cx="10571998" cy="1345920"/>
          </a:xfrm>
        </p:spPr>
        <p:txBody>
          <a:bodyPr/>
          <a:lstStyle/>
          <a:p>
            <a:r>
              <a:rPr lang="en-GB" dirty="0"/>
              <a:t>AIDS</a:t>
            </a:r>
            <a:r>
              <a:rPr lang="en-US" dirty="0"/>
              <a:t>=</a:t>
            </a:r>
            <a:r>
              <a:rPr lang="el-GR" dirty="0"/>
              <a:t>Σύνδρομο επίκτητης Ανοσολογικής Ανεπάρκειας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15C62D-08C9-4E8F-B78C-E77BC8AA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GB" dirty="0">
              <a:latin typeface="Tahoma" panose="020B0604030504040204" pitchFamily="34" charset="0"/>
            </a:endParaRPr>
          </a:p>
          <a:p>
            <a:pPr algn="just"/>
            <a:r>
              <a:rPr lang="el-GR" b="0" i="0" dirty="0">
                <a:effectLst/>
                <a:latin typeface="Tahoma" panose="020B0604030504040204" pitchFamily="34" charset="0"/>
              </a:rPr>
              <a:t>Προκαλείται από τον </a:t>
            </a:r>
            <a:r>
              <a:rPr lang="el-GR" b="1" i="0" dirty="0">
                <a:effectLst/>
                <a:latin typeface="Tahoma" panose="020B0604030504040204" pitchFamily="34" charset="0"/>
              </a:rPr>
              <a:t>ιό </a:t>
            </a:r>
            <a:r>
              <a:rPr lang="en-GB" b="1" i="0" dirty="0">
                <a:effectLst/>
                <a:latin typeface="Tahoma" panose="020B0604030504040204" pitchFamily="34" charset="0"/>
              </a:rPr>
              <a:t>HIV</a:t>
            </a:r>
            <a:r>
              <a:rPr lang="el-GR" b="1" i="0" dirty="0">
                <a:effectLst/>
                <a:latin typeface="Tahoma" panose="020B0604030504040204" pitchFamily="34" charset="0"/>
              </a:rPr>
              <a:t> </a:t>
            </a:r>
            <a:r>
              <a:rPr lang="el-GR" b="0" i="0" dirty="0">
                <a:effectLst/>
                <a:latin typeface="Tahoma" panose="020B0604030504040204" pitchFamily="34" charset="0"/>
              </a:rPr>
              <a:t>που </a:t>
            </a:r>
            <a:r>
              <a:rPr lang="el-GR" b="1" i="0" dirty="0">
                <a:effectLst/>
                <a:latin typeface="Tahoma" panose="020B0604030504040204" pitchFamily="34" charset="0"/>
              </a:rPr>
              <a:t>προσβάλλει το ανοσοποιητικό σύστημα </a:t>
            </a:r>
            <a:r>
              <a:rPr lang="el-GR" b="0" i="0" dirty="0">
                <a:effectLst/>
                <a:latin typeface="Tahoma" panose="020B0604030504040204" pitchFamily="34" charset="0"/>
              </a:rPr>
              <a:t>του ανθρώπου, καθιστώντας το ανεπαρκές στην καταπολέμηση ακόμα και των πιο απλών σε άλλη περίπτωση ασθενειών. </a:t>
            </a:r>
            <a:endParaRPr lang="en-GB" b="0" i="0" dirty="0">
              <a:effectLst/>
              <a:latin typeface="Tahoma" panose="020B0604030504040204" pitchFamily="34" charset="0"/>
            </a:endParaRPr>
          </a:p>
          <a:p>
            <a:pPr algn="just"/>
            <a:r>
              <a:rPr lang="el-GR" b="1" dirty="0">
                <a:latin typeface="Tahoma" panose="020B0604030504040204" pitchFamily="34" charset="0"/>
              </a:rPr>
              <a:t>Τα πρώτα συμπτώματα </a:t>
            </a:r>
            <a:r>
              <a:rPr lang="el-GR" i="0" dirty="0">
                <a:effectLst/>
                <a:latin typeface="Tahoma" panose="020B0604030504040204" pitchFamily="34" charset="0"/>
              </a:rPr>
              <a:t>της νόσου</a:t>
            </a:r>
            <a:r>
              <a:rPr lang="en-US" i="0" dirty="0">
                <a:effectLst/>
                <a:latin typeface="Tahoma" panose="020B0604030504040204" pitchFamily="34" charset="0"/>
              </a:rPr>
              <a:t> </a:t>
            </a:r>
            <a:r>
              <a:rPr lang="el-GR" b="0" i="0" dirty="0">
                <a:effectLst/>
                <a:latin typeface="Tahoma" panose="020B0604030504040204" pitchFamily="34" charset="0"/>
              </a:rPr>
              <a:t>εμφανίζονται </a:t>
            </a:r>
            <a:r>
              <a:rPr lang="el-GR" b="1" i="0" dirty="0">
                <a:effectLst/>
                <a:latin typeface="Tahoma" panose="020B0604030504040204" pitchFamily="34" charset="0"/>
              </a:rPr>
              <a:t>μήνες ή ακόμα και πολλά χρόνια μετά τη μόλυνσή </a:t>
            </a:r>
            <a:r>
              <a:rPr lang="el-GR" b="0" i="0" dirty="0">
                <a:effectLst/>
                <a:latin typeface="Tahoma" panose="020B0604030504040204" pitchFamily="34" charset="0"/>
              </a:rPr>
              <a:t>του ατόμου! </a:t>
            </a:r>
          </a:p>
          <a:p>
            <a:pPr algn="just"/>
            <a:endParaRPr lang="el-GR" sz="2300" b="0" i="0" dirty="0">
              <a:effectLst/>
              <a:latin typeface="Tahoma" panose="020B0604030504040204" pitchFamily="34" charset="0"/>
            </a:endParaRPr>
          </a:p>
          <a:p>
            <a:pPr algn="just"/>
            <a:r>
              <a:rPr lang="el-GR" sz="2600" b="1" i="0" dirty="0">
                <a:effectLst/>
                <a:latin typeface="Tahoma" panose="020B0604030504040204" pitchFamily="34" charset="0"/>
              </a:rPr>
              <a:t>Οι φορείς μεταδίδουν τον ιό ακόμα και όταν δεν το γνωρίζουν</a:t>
            </a:r>
            <a:r>
              <a:rPr lang="en-GB" sz="2600" b="1" i="0" dirty="0">
                <a:effectLst/>
                <a:latin typeface="Tahoma" panose="020B0604030504040204" pitchFamily="34" charset="0"/>
              </a:rPr>
              <a:t>!</a:t>
            </a:r>
            <a:endParaRPr lang="el-GR" sz="2600" b="1" i="0" dirty="0">
              <a:effectLst/>
              <a:latin typeface="Tahoma" panose="020B0604030504040204" pitchFamily="34" charset="0"/>
            </a:endParaRPr>
          </a:p>
          <a:p>
            <a:pPr marL="0" indent="0" algn="just">
              <a:buNone/>
            </a:pPr>
            <a:endParaRPr lang="el-GR" sz="2100" b="1" i="0" dirty="0">
              <a:effectLst/>
              <a:latin typeface="Tahoma" panose="020B0604030504040204" pitchFamily="34" charset="0"/>
            </a:endParaRPr>
          </a:p>
          <a:p>
            <a:pPr algn="just"/>
            <a:r>
              <a:rPr lang="el-GR" b="0" i="0" dirty="0">
                <a:effectLst/>
                <a:latin typeface="Tahoma" panose="020B0604030504040204" pitchFamily="34" charset="0"/>
              </a:rPr>
              <a:t>Το άτομο </a:t>
            </a:r>
            <a:r>
              <a:rPr lang="el-GR" b="1" i="0" dirty="0">
                <a:effectLst/>
                <a:latin typeface="Tahoma" panose="020B0604030504040204" pitchFamily="34" charset="0"/>
              </a:rPr>
              <a:t>νοσεί </a:t>
            </a:r>
            <a:r>
              <a:rPr lang="el-GR" b="0" i="0" dirty="0">
                <a:effectLst/>
                <a:latin typeface="Tahoma" panose="020B0604030504040204" pitchFamily="34" charset="0"/>
              </a:rPr>
              <a:t>όταν αρχίσει να εμφανίζει κάποια </a:t>
            </a:r>
            <a:r>
              <a:rPr lang="el-GR" b="1" i="0" dirty="0">
                <a:effectLst/>
                <a:latin typeface="Tahoma" panose="020B0604030504040204" pitchFamily="34" charset="0"/>
              </a:rPr>
              <a:t>συμπτώματα</a:t>
            </a:r>
            <a:r>
              <a:rPr lang="el-GR" b="0" i="0" dirty="0">
                <a:effectLst/>
                <a:latin typeface="Tahoma" panose="020B0604030504040204" pitchFamily="34" charset="0"/>
              </a:rPr>
              <a:t> όπως </a:t>
            </a:r>
            <a:r>
              <a:rPr lang="el-GR" b="1" i="0" dirty="0">
                <a:effectLst/>
                <a:latin typeface="Tahoma" panose="020B0604030504040204" pitchFamily="34" charset="0"/>
              </a:rPr>
              <a:t>πυρετό, έντονες εφιδρώσεις, απώλεια βάρους </a:t>
            </a:r>
            <a:r>
              <a:rPr lang="el-GR" b="0" i="0" dirty="0">
                <a:effectLst/>
                <a:latin typeface="Tahoma" panose="020B0604030504040204" pitchFamily="34" charset="0"/>
              </a:rPr>
              <a:t>κ.ά. </a:t>
            </a:r>
          </a:p>
          <a:p>
            <a:pPr algn="just"/>
            <a:r>
              <a:rPr lang="el-GR" b="0" i="0" dirty="0">
                <a:effectLst/>
                <a:latin typeface="Tahoma" panose="020B0604030504040204" pitchFamily="34" charset="0"/>
              </a:rPr>
              <a:t>Σε αυτή τη φάση το άτομο είναι εξαιρετικά </a:t>
            </a:r>
            <a:r>
              <a:rPr lang="el-GR" b="1" i="0" dirty="0">
                <a:effectLst/>
                <a:latin typeface="Tahoma" panose="020B0604030504040204" pitchFamily="34" charset="0"/>
              </a:rPr>
              <a:t>ευάλωτο σε διάφορες ασθένειες, όπως είναι η πνευμονία ή το σάρκωμα </a:t>
            </a:r>
            <a:r>
              <a:rPr lang="el-GR" b="1" i="0" dirty="0" err="1">
                <a:effectLst/>
                <a:latin typeface="Tahoma" panose="020B0604030504040204" pitchFamily="34" charset="0"/>
              </a:rPr>
              <a:t>Kaposi</a:t>
            </a:r>
            <a:r>
              <a:rPr lang="el-GR" b="1" dirty="0">
                <a:latin typeface="Tahoma" panose="020B0604030504040204" pitchFamily="34" charset="0"/>
              </a:rPr>
              <a:t> </a:t>
            </a:r>
            <a:r>
              <a:rPr lang="el-GR" i="0" dirty="0">
                <a:effectLst/>
                <a:latin typeface="Tahoma" panose="020B0604030504040204" pitchFamily="34" charset="0"/>
              </a:rPr>
              <a:t>(ένα </a:t>
            </a:r>
            <a:r>
              <a:rPr lang="el-GR" b="0" i="0" dirty="0">
                <a:effectLst/>
                <a:latin typeface="Tahoma" panose="020B0604030504040204" pitchFamily="34" charset="0"/>
              </a:rPr>
              <a:t>είδος καρκίνου του δέρματος). </a:t>
            </a:r>
          </a:p>
          <a:p>
            <a:pPr algn="just"/>
            <a:endParaRPr lang="el-GR" sz="2600" b="1" i="0" dirty="0">
              <a:effectLst/>
              <a:latin typeface="Tahoma" panose="020B0604030504040204" pitchFamily="34" charset="0"/>
            </a:endParaRPr>
          </a:p>
          <a:p>
            <a:pPr algn="just"/>
            <a:r>
              <a:rPr lang="el-GR" sz="2600" b="1" dirty="0">
                <a:latin typeface="Tahoma" panose="020B0604030504040204" pitchFamily="34" charset="0"/>
              </a:rPr>
              <a:t>Ο</a:t>
            </a:r>
            <a:r>
              <a:rPr lang="el-GR" sz="2600" b="1" i="0" dirty="0">
                <a:effectLst/>
                <a:latin typeface="Tahoma" panose="020B0604030504040204" pitchFamily="34" charset="0"/>
              </a:rPr>
              <a:t>ι ασθενείς από AIDS δεν πεθαίνουν από τον ίδιο τον ιό HIV!</a:t>
            </a:r>
          </a:p>
          <a:p>
            <a:pPr algn="just"/>
            <a:endParaRPr lang="el-GR" sz="2600" b="1" i="0" dirty="0">
              <a:effectLst/>
              <a:latin typeface="Tahoma" panose="020B0604030504040204" pitchFamily="34" charset="0"/>
            </a:endParaRPr>
          </a:p>
          <a:p>
            <a:pPr algn="just"/>
            <a:r>
              <a:rPr lang="el-GR" b="0" i="0" dirty="0">
                <a:effectLst/>
                <a:latin typeface="Tahoma" panose="020B0604030504040204" pitchFamily="34" charset="0"/>
              </a:rPr>
              <a:t>Τρόποι μετάδοσης</a:t>
            </a:r>
            <a:r>
              <a:rPr lang="en-GB" b="0" i="0" dirty="0">
                <a:effectLst/>
                <a:latin typeface="Tahoma" panose="020B0604030504040204" pitchFamily="34" charset="0"/>
              </a:rPr>
              <a:t>: </a:t>
            </a:r>
            <a:r>
              <a:rPr lang="el-GR" b="0" i="0" dirty="0">
                <a:effectLst/>
                <a:latin typeface="Tahoma" panose="020B0604030504040204" pitchFamily="34" charset="0"/>
              </a:rPr>
              <a:t>με το αίμα, το σπέρμα και τα κολπικά υγρά</a:t>
            </a:r>
            <a:r>
              <a:rPr lang="en-GB" b="0" i="0" dirty="0">
                <a:effectLst/>
                <a:latin typeface="Tahoma" panose="020B0604030504040204" pitchFamily="34" charset="0"/>
              </a:rPr>
              <a:t> </a:t>
            </a:r>
            <a:r>
              <a:rPr lang="el-GR" dirty="0">
                <a:latin typeface="Tahoma" panose="020B0604030504040204" pitchFamily="34" charset="0"/>
              </a:rPr>
              <a:t>και από τη μητέρα στο έμβρυο μέσω του πλακούντα!</a:t>
            </a:r>
            <a:endParaRPr lang="en-GB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957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B244E54-52BF-4FE8-ACBC-95927F11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35" y="159993"/>
            <a:ext cx="5415523" cy="65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153F427-A9A5-475C-8DC0-D7398F28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71500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A77D657-3EA2-48BC-B1C6-EBCB8E41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65" y="542365"/>
            <a:ext cx="5809129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F3BBE8-B349-4D68-878D-DBF2F26D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" y="447188"/>
            <a:ext cx="11851341" cy="970450"/>
          </a:xfrm>
        </p:spPr>
        <p:txBody>
          <a:bodyPr/>
          <a:lstStyle/>
          <a:p>
            <a:r>
              <a:rPr lang="el-GR" dirty="0"/>
              <a:t>ΟΜΟΙΟΣΤΑΣΗ ΚΑΙ ΔΙΑΤΑΡΑΧΗ ΟΜΟΙΟΣΤΑΣΗΣ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0FC8FB-4B8C-4412-81D9-3C28F0B6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lnSpcReduction="10000"/>
          </a:bodyPr>
          <a:lstStyle/>
          <a:p>
            <a:r>
              <a:rPr lang="el-GR" sz="2400" b="1" dirty="0"/>
              <a:t>Ομοιόσταση</a:t>
            </a:r>
            <a:r>
              <a:rPr lang="en-GB" sz="2400" b="1" dirty="0"/>
              <a:t>:</a:t>
            </a:r>
            <a:r>
              <a:rPr lang="en-US" sz="2400" b="1" dirty="0"/>
              <a:t> </a:t>
            </a:r>
            <a:r>
              <a:rPr lang="el-GR" sz="2400" dirty="0"/>
              <a:t>η ικανότητα ενός ζωντανού οργανισμού να διατηρεί </a:t>
            </a:r>
            <a:r>
              <a:rPr lang="el-GR" sz="2400" b="1" dirty="0"/>
              <a:t>σταθερές τις συνθήκες στο εσωτερικό του περιβάλλον</a:t>
            </a:r>
            <a:r>
              <a:rPr lang="el-GR" sz="2400" dirty="0"/>
              <a:t> ανεξάρτητα με τις συνθήκες ή τις αλλαγές στις συνθήκες στο εξωτερικό του περιβάλλον</a:t>
            </a:r>
          </a:p>
          <a:p>
            <a:endParaRPr lang="el-GR" sz="2400" dirty="0"/>
          </a:p>
          <a:p>
            <a:r>
              <a:rPr lang="el-GR" sz="2400" dirty="0"/>
              <a:t>Για να γίνει αυτό, απαιτείται </a:t>
            </a:r>
            <a:r>
              <a:rPr lang="el-GR" sz="2400" b="1" dirty="0"/>
              <a:t>ενέργεια</a:t>
            </a:r>
            <a:r>
              <a:rPr lang="el-GR" sz="2400" dirty="0"/>
              <a:t> και </a:t>
            </a:r>
            <a:r>
              <a:rPr lang="el-GR" sz="2400" b="1" dirty="0"/>
              <a:t>συνεργασία μεταξύ των διαφόρων συστημάτων</a:t>
            </a:r>
            <a:r>
              <a:rPr lang="el-GR" sz="2400" dirty="0"/>
              <a:t>.</a:t>
            </a:r>
          </a:p>
          <a:p>
            <a:endParaRPr lang="el-GR" sz="2400" dirty="0"/>
          </a:p>
          <a:p>
            <a:r>
              <a:rPr lang="el-GR" sz="2400" dirty="0"/>
              <a:t>Αν η ομοιόσταση </a:t>
            </a:r>
            <a:r>
              <a:rPr lang="el-GR" sz="2400" b="1" dirty="0"/>
              <a:t>διαταραχθεί για μεγάλο χρονικό διάστημα </a:t>
            </a:r>
            <a:r>
              <a:rPr lang="el-GR" sz="2400" dirty="0"/>
              <a:t>τότε ο οργανισμός </a:t>
            </a:r>
            <a:r>
              <a:rPr lang="el-GR" sz="2400" b="1" dirty="0"/>
              <a:t>ασθενεί</a:t>
            </a:r>
            <a:r>
              <a:rPr lang="el-GR" sz="2400" dirty="0"/>
              <a:t>! Αν η κατάσταση συνεχιστεί, μπορεί να οδηγήσει στο </a:t>
            </a:r>
            <a:r>
              <a:rPr lang="el-GR" sz="2400" b="1" dirty="0"/>
              <a:t>θάνατο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90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6F31B4-062A-4715-8302-50215E2D0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3788"/>
            <a:ext cx="5997389" cy="339762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777DC1-02B5-4660-9EBC-44289B55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89" y="0"/>
            <a:ext cx="6194612" cy="334383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3A21D44-3738-473B-8521-67642BF01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343835"/>
            <a:ext cx="5997389" cy="35141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9EEC0F3-1244-4DFF-9F4B-6B9305E4C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388" y="3343834"/>
            <a:ext cx="6194612" cy="35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8465A2-97DE-4E79-981A-5259177B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1" y="447188"/>
            <a:ext cx="11211923" cy="970450"/>
          </a:xfrm>
        </p:spPr>
        <p:txBody>
          <a:bodyPr/>
          <a:lstStyle/>
          <a:p>
            <a:r>
              <a:rPr lang="el-GR" sz="3200" dirty="0"/>
              <a:t>ΠΑΡΑΓΟΝΤΕΣ ΠΟΥ ΔΙΑΤΑΡΑΣΟΥΝ ΤΗΝ ΟΜΟΙΟΣΤΑΣΗ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DA4CD8-16BD-4F93-A5DD-4B0E6536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30913"/>
          </a:xfrm>
        </p:spPr>
        <p:txBody>
          <a:bodyPr/>
          <a:lstStyle/>
          <a:p>
            <a:r>
              <a:rPr lang="el-GR" sz="2400" dirty="0"/>
              <a:t>ΠΕΡΙΒΑΛΛΟΝΤΙΚΟΙ </a:t>
            </a:r>
            <a:r>
              <a:rPr lang="el-GR" sz="2400" dirty="0">
                <a:sym typeface="Wingdings" panose="05000000000000000000" pitchFamily="2" charset="2"/>
              </a:rPr>
              <a:t>ακτινοβολίες, ακραίες μεταβολές θερμοκρασίας</a:t>
            </a:r>
          </a:p>
          <a:p>
            <a:r>
              <a:rPr lang="el-GR" sz="2400" dirty="0">
                <a:sym typeface="Wingdings" panose="05000000000000000000" pitchFamily="2" charset="2"/>
              </a:rPr>
              <a:t>ΠΑΘΟΓΟΝΟΙ ΜΙΚΡΟΟΡΓΑΝΙΣΜΟΙ 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l-GR" sz="2400" dirty="0">
                <a:sym typeface="Wingdings" panose="05000000000000000000" pitchFamily="2" charset="2"/>
              </a:rPr>
              <a:t>ιοί και μερικά βακτήρια, μερικοί μύκητες, μερικά πρωτόζωα</a:t>
            </a:r>
          </a:p>
          <a:p>
            <a:r>
              <a:rPr lang="el-GR" sz="2400" dirty="0">
                <a:sym typeface="Wingdings" panose="05000000000000000000" pitchFamily="2" charset="2"/>
              </a:rPr>
              <a:t>ΨΥΧΟΛΟΓΙΚΕΣ ΔΙΑΤΑΡΑΧΕΣ  άγχος</a:t>
            </a:r>
          </a:p>
          <a:p>
            <a:r>
              <a:rPr lang="el-GR" sz="2400" dirty="0">
                <a:sym typeface="Wingdings" panose="05000000000000000000" pitchFamily="2" charset="2"/>
              </a:rPr>
              <a:t>ΚΛΗΡΟΝΟΜΙΚΕΣ ΔΥΣΛΕΙΤΟΥΡΓΙΕΣ/ΓΕΝΕΤΙΚΕΣ ΑΣΘΕΝΕΙΕΣ γονίδια που έχουν υποστεί βλάβη με αποτέλεσμα να παράγονται πρωτεΐνες με βλάβη</a:t>
            </a:r>
          </a:p>
          <a:p>
            <a:r>
              <a:rPr lang="el-GR" sz="2400" dirty="0">
                <a:sym typeface="Wingdings" panose="05000000000000000000" pitchFamily="2" charset="2"/>
              </a:rPr>
              <a:t>ΤΡΟΠΟΣ ΖΩΗΣ/ΣΥΜΠΕΡΙΦΟΡΑΣ κάπνισμα, κατανάλωση αλκοολούχων ποτών, μη ισορροπημένη διατροφή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1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AD0579-78ED-4406-BB1D-125D1719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ΠΑΘΟΓΟΝΟΙ ΜΙΚΡΟΟΡΓΑΝΙΣΜΟΙ ΚΑΙ ΑΣΘΕΝΕΙΕΣ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4E8D95-CF4F-408A-ADB0-9DA25431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02631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Τέλη 19</a:t>
            </a:r>
            <a:r>
              <a:rPr lang="el-GR" baseline="30000" dirty="0"/>
              <a:t>ου</a:t>
            </a:r>
            <a:r>
              <a:rPr lang="el-GR" dirty="0"/>
              <a:t> αιώνα </a:t>
            </a:r>
            <a:r>
              <a:rPr lang="el-GR" dirty="0">
                <a:sym typeface="Wingdings" panose="05000000000000000000" pitchFamily="2" charset="2"/>
              </a:rPr>
              <a:t> ανακάλυψη μικροσκοπίου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Louis Pasteur(</a:t>
            </a:r>
            <a:r>
              <a:rPr lang="el-GR" dirty="0">
                <a:sym typeface="Wingdings" panose="05000000000000000000" pitchFamily="2" charset="2"/>
              </a:rPr>
              <a:t>Παστέρ)</a:t>
            </a:r>
            <a:r>
              <a:rPr lang="en-GB" dirty="0">
                <a:sym typeface="Wingdings" panose="05000000000000000000" pitchFamily="2" charset="2"/>
              </a:rPr>
              <a:t>, Robert Koch</a:t>
            </a:r>
            <a:r>
              <a:rPr lang="el-GR" dirty="0">
                <a:sym typeface="Wingdings" panose="05000000000000000000" pitchFamily="2" charset="2"/>
              </a:rPr>
              <a:t>(Κοχ)  </a:t>
            </a:r>
            <a:r>
              <a:rPr lang="el-GR" dirty="0"/>
              <a:t>Μερικές ασθένειες οφείλονται σε μικροοργανισμούς!</a:t>
            </a:r>
          </a:p>
          <a:p>
            <a:endParaRPr lang="el-GR" dirty="0"/>
          </a:p>
          <a:p>
            <a:r>
              <a:rPr lang="el-GR" dirty="0"/>
              <a:t>Όμως, υπάρχουν μικροοργανισμοί που ΔΕΝ προκαλούν ασθένειες ή/ και μας είναι χρήσιμοι!</a:t>
            </a:r>
          </a:p>
        </p:txBody>
      </p:sp>
    </p:spTree>
    <p:extLst>
      <p:ext uri="{BB962C8B-B14F-4D97-AF65-F5344CB8AC3E}">
        <p14:creationId xmlns:p14="http://schemas.microsoft.com/office/powerpoint/2010/main" val="403449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C8E9191-281D-4A36-83E2-D35D8E4B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ΜΙΚΡΟΟΡΓΑΝΙΣΜΟΙ</a:t>
            </a:r>
            <a:r>
              <a:rPr lang="en-GB" sz="2800" dirty="0"/>
              <a:t>:</a:t>
            </a:r>
            <a:r>
              <a:rPr lang="el-GR" sz="2800" dirty="0"/>
              <a:t> </a:t>
            </a:r>
            <a:br>
              <a:rPr lang="el-GR" sz="2800" dirty="0"/>
            </a:br>
            <a:r>
              <a:rPr lang="el-GR" sz="2800" dirty="0"/>
              <a:t>ΥΠΑΡΧΟΥΝ ΚΑΙ ‘’ΚΑΛΟΙ’’ ΚΑΙ ‘’ΚΑΚΟΙ’’ ΓΙΑ ΤΟΝ ΑΝΘΡΩΠΟ!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4DA7DD-E421-4FE7-AB73-9F834B37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18" y="2045594"/>
            <a:ext cx="5411163" cy="46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495B54B-B2B8-48F7-888C-BA347553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και ορισμοί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408578-899C-4FC4-8AF2-5A77CDE6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626659"/>
            <a:ext cx="10554574" cy="4231340"/>
          </a:xfrm>
        </p:spPr>
        <p:txBody>
          <a:bodyPr>
            <a:normAutofit fontScale="92500" lnSpcReduction="20000"/>
          </a:bodyPr>
          <a:lstStyle/>
          <a:p>
            <a:r>
              <a:rPr lang="el-GR" sz="2400" b="1" dirty="0"/>
              <a:t>Παθογόνος μικροοργανισμός</a:t>
            </a:r>
            <a:r>
              <a:rPr lang="en-GB" sz="2400" b="1" dirty="0"/>
              <a:t>:</a:t>
            </a:r>
            <a:r>
              <a:rPr lang="en-US" sz="2400" b="1" dirty="0"/>
              <a:t> </a:t>
            </a:r>
            <a:r>
              <a:rPr lang="el-GR" sz="2400" dirty="0"/>
              <a:t>μικροοργανισμός που εισέρχεται στον άνθρωπο(αλλά και σε ζώα και φυτά) και προκαλεί ασθένεια</a:t>
            </a:r>
          </a:p>
          <a:p>
            <a:r>
              <a:rPr lang="el-GR" sz="2400" b="1" dirty="0"/>
              <a:t>Ξενιστής</a:t>
            </a:r>
            <a:r>
              <a:rPr lang="en-GB" sz="2400" b="1" dirty="0"/>
              <a:t>:</a:t>
            </a:r>
            <a:r>
              <a:rPr lang="el-GR" sz="2400" b="1" dirty="0"/>
              <a:t> </a:t>
            </a:r>
            <a:r>
              <a:rPr lang="el-GR" sz="2400" dirty="0"/>
              <a:t>άνθρωπος(αλλά και ζώο, φυτό) που προσβάλλεται από τον μικροοργανισμό</a:t>
            </a:r>
          </a:p>
          <a:p>
            <a:r>
              <a:rPr lang="el-GR" sz="2400" b="1" dirty="0"/>
              <a:t>Μόλυνση</a:t>
            </a:r>
            <a:r>
              <a:rPr lang="en-GB" sz="2400" b="1" dirty="0"/>
              <a:t>: </a:t>
            </a:r>
            <a:r>
              <a:rPr lang="el-GR" sz="2400" dirty="0"/>
              <a:t>είσοδος του μικροοργανισμού στον ξενιστή</a:t>
            </a:r>
          </a:p>
          <a:p>
            <a:r>
              <a:rPr lang="el-GR" sz="2400" b="1" dirty="0"/>
              <a:t>Μολυσματική ασθένεια</a:t>
            </a:r>
            <a:r>
              <a:rPr lang="en-GB" sz="2400" b="1" dirty="0"/>
              <a:t>: </a:t>
            </a:r>
            <a:r>
              <a:rPr lang="el-GR" sz="2400" dirty="0"/>
              <a:t>ασθένεια που μπορεί να μεταδοθεί από έναν άνθρωπο σε έναν άλλον (και γενικότερα από έναν οργανισμό σε έναν άλλο)</a:t>
            </a:r>
          </a:p>
          <a:p>
            <a:r>
              <a:rPr lang="el-GR" sz="2400" b="1" dirty="0"/>
              <a:t>Συμπτώματα της ασθένειας</a:t>
            </a:r>
            <a:r>
              <a:rPr lang="en-GB" sz="2400" b="1" dirty="0"/>
              <a:t>:</a:t>
            </a:r>
            <a:r>
              <a:rPr lang="en-US" sz="2400" b="1" dirty="0"/>
              <a:t> </a:t>
            </a:r>
            <a:r>
              <a:rPr lang="el-GR" sz="2400" dirty="0"/>
              <a:t>εμφανίζονται όταν κάποιος ασθενεί, είναι ποικίλα π.χ. διάρροια, πυρετός, βήχας κ.ά.</a:t>
            </a:r>
          </a:p>
          <a:p>
            <a:r>
              <a:rPr lang="el-GR" sz="2400" b="1" dirty="0"/>
              <a:t>Διάγνωση</a:t>
            </a:r>
            <a:r>
              <a:rPr lang="en-GB" sz="2400" b="1" dirty="0"/>
              <a:t>:</a:t>
            </a:r>
            <a:r>
              <a:rPr lang="en-GB" sz="2400" dirty="0"/>
              <a:t> </a:t>
            </a:r>
            <a:r>
              <a:rPr lang="el-GR" sz="2400" dirty="0"/>
              <a:t>αναγνώριση της ασθένειας μετά από την εξέταση των συμπτωμάτων, γίνεται από το γιατρό</a:t>
            </a:r>
            <a:endParaRPr lang="el-GR" sz="2400" b="1" dirty="0"/>
          </a:p>
          <a:p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843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97CA1-21A9-4E60-91FF-9F1540CF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Περίοδος επώασης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07A492-16CD-4F72-AA88-BAE3868C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τη στιγμή που μας προσβάλλει ένας μικροοργανισμός μέχρι να εμφανιστούν τα πρώτα συμπτώματα μεσολαβούν ώρες, μέρες, ακόμα και μήνες (ή σπανιότερα, χρόνια)!</a:t>
            </a:r>
          </a:p>
          <a:p>
            <a:endParaRPr lang="el-GR" dirty="0"/>
          </a:p>
          <a:p>
            <a:r>
              <a:rPr lang="el-GR" b="1" dirty="0"/>
              <a:t>Περίοδος επώασης </a:t>
            </a:r>
            <a:r>
              <a:rPr lang="el-GR" dirty="0"/>
              <a:t>ονομάζεται </a:t>
            </a:r>
            <a:r>
              <a:rPr lang="el-GR" b="1" dirty="0"/>
              <a:t>το χρονικό διάστημα μεταξύ της μόλυνσης και της εμφάνισης των πρώτων συμπτωμάτων </a:t>
            </a:r>
            <a:r>
              <a:rPr lang="el-GR" dirty="0"/>
              <a:t>της ασθένειας.</a:t>
            </a:r>
          </a:p>
        </p:txBody>
      </p:sp>
    </p:spTree>
    <p:extLst>
      <p:ext uri="{BB962C8B-B14F-4D97-AF65-F5344CB8AC3E}">
        <p14:creationId xmlns:p14="http://schemas.microsoft.com/office/powerpoint/2010/main" val="333612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83DAA2-D78B-48AE-AB53-0F84F6C1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‘’ΧΡΗΣΙΜΟΙ’’ ΜΙΚΡΟΟΡΓΑΝΙΣΜΟΙ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8DFD6C-DB8F-403D-A1A4-DA666A1F8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172017" cy="418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Εδώ και πάρα πολλά χρόνια ο άνθρωπος έχει ανακαλύψει πολλούς τρόπους να χρησιμοποιεί τα μικρόβια σε διάφορες εφαρμογές, όπως:</a:t>
            </a:r>
          </a:p>
          <a:p>
            <a:endParaRPr lang="el-GR" dirty="0"/>
          </a:p>
          <a:p>
            <a:r>
              <a:rPr lang="el-GR" dirty="0"/>
              <a:t>στην </a:t>
            </a:r>
            <a:r>
              <a:rPr lang="el-GR" b="1" dirty="0"/>
              <a:t>παραγωγή αλκοολούχων ποτών</a:t>
            </a:r>
            <a:r>
              <a:rPr lang="el-GR" dirty="0"/>
              <a:t>, π.χ. στην παραγωγή μπίρας και κρασιού</a:t>
            </a:r>
          </a:p>
          <a:p>
            <a:r>
              <a:rPr lang="el-GR" dirty="0"/>
              <a:t>στην </a:t>
            </a:r>
            <a:r>
              <a:rPr lang="el-GR" b="1" dirty="0"/>
              <a:t>επεξεργασία των λυμάτων</a:t>
            </a:r>
            <a:r>
              <a:rPr lang="el-GR" dirty="0"/>
              <a:t>, π.χ. στους βιολογικούς καθαρισμούς</a:t>
            </a:r>
          </a:p>
          <a:p>
            <a:r>
              <a:rPr lang="el-GR" dirty="0"/>
              <a:t>στη </a:t>
            </a:r>
            <a:r>
              <a:rPr lang="el-GR" b="1" dirty="0"/>
              <a:t>βιομηχανία τροφίμων</a:t>
            </a:r>
            <a:r>
              <a:rPr lang="el-GR" dirty="0"/>
              <a:t>, π.χ. στην παραγωγή γιαουρτιού και τυριού</a:t>
            </a:r>
          </a:p>
          <a:p>
            <a:r>
              <a:rPr lang="el-GR" dirty="0"/>
              <a:t>στη </a:t>
            </a:r>
            <a:r>
              <a:rPr lang="el-GR" b="1" dirty="0"/>
              <a:t>φαρμακοβιομηχανία</a:t>
            </a:r>
            <a:r>
              <a:rPr lang="el-GR" dirty="0"/>
              <a:t>, π.χ. στην παραγωγή αντιβιοτικών και άλλων φαρμακευτικών προϊόντων, όπως η ινσουλίνη.</a:t>
            </a:r>
          </a:p>
        </p:txBody>
      </p:sp>
    </p:spTree>
    <p:extLst>
      <p:ext uri="{BB962C8B-B14F-4D97-AF65-F5344CB8AC3E}">
        <p14:creationId xmlns:p14="http://schemas.microsoft.com/office/powerpoint/2010/main" val="2517577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Αξιομνημόνευτο</Template>
  <TotalTime>62</TotalTime>
  <Words>586</Words>
  <Application>Microsoft Office PowerPoint</Application>
  <PresentationFormat>Ευρεία οθόνη</PresentationFormat>
  <Paragraphs>53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Century Gothic</vt:lpstr>
      <vt:lpstr>Tahoma</vt:lpstr>
      <vt:lpstr>Wingdings 2</vt:lpstr>
      <vt:lpstr>Αξιομνημόνευτο</vt:lpstr>
      <vt:lpstr>4.2. ΑΣΘΕΝΕΙΕΣ</vt:lpstr>
      <vt:lpstr>ΟΜΟΙΟΣΤΑΣΗ ΚΑΙ ΔΙΑΤΑΡΑΧΗ ΟΜΟΙΟΣΤΑΣΗΣ</vt:lpstr>
      <vt:lpstr>Παρουσίαση του PowerPoint</vt:lpstr>
      <vt:lpstr>ΠΑΡΑΓΟΝΤΕΣ ΠΟΥ ΔΙΑΤΑΡΑΣΟΥΝ ΤΗΝ ΟΜΟΙΟΣΤΑΣΗ</vt:lpstr>
      <vt:lpstr>ΠΑΘΟΓΟΝΟΙ ΜΙΚΡΟΟΡΓΑΝΙΣΜΟΙ ΚΑΙ ΑΣΘΕΝΕΙΕΣ</vt:lpstr>
      <vt:lpstr>ΜΙΚΡΟΟΡΓΑΝΙΣΜΟΙ:  ΥΠΑΡΧΟΥΝ ΚΑΙ ‘’ΚΑΛΟΙ’’ ΚΑΙ ‘’ΚΑΚΟΙ’’ ΓΙΑ ΤΟΝ ΑΝΘΡΩΠΟ!</vt:lpstr>
      <vt:lpstr>Έννοιες και ορισμοί</vt:lpstr>
      <vt:lpstr>Περίοδος επώασης</vt:lpstr>
      <vt:lpstr>‘’ΧΡΗΣΙΜΟΙ’’ ΜΙΚΡΟΟΡΓΑΝΙΣΜΟΙ </vt:lpstr>
      <vt:lpstr>Παρουσίαση του PowerPoint</vt:lpstr>
      <vt:lpstr>AIDS=Σύνδρομο επίκτητης Ανοσολογικής Ανεπάρκειας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4.2. ΑΣΘΕΝΕΙΕΣ</dc:title>
  <dc:creator>30694</dc:creator>
  <cp:lastModifiedBy>30694</cp:lastModifiedBy>
  <cp:revision>1</cp:revision>
  <dcterms:created xsi:type="dcterms:W3CDTF">2022-03-10T14:52:20Z</dcterms:created>
  <dcterms:modified xsi:type="dcterms:W3CDTF">2022-03-10T15:54:52Z</dcterms:modified>
</cp:coreProperties>
</file>