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424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13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24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30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20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384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510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11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44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99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50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91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5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53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33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86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84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278FE0-4079-4C3F-B4DA-F073C84E056D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2C19BA-306F-4113-8118-02A7FBB90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230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65A543-223C-4ECA-99F4-CAA6D7FDC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5.3 </a:t>
            </a:r>
            <a:r>
              <a:rPr lang="el-GR" dirty="0" err="1"/>
              <a:t>κινηση</a:t>
            </a:r>
            <a:r>
              <a:rPr lang="el-GR" dirty="0"/>
              <a:t> και </a:t>
            </a:r>
            <a:r>
              <a:rPr lang="el-GR" dirty="0" err="1"/>
              <a:t>στηριξη</a:t>
            </a:r>
            <a:r>
              <a:rPr lang="el-GR" dirty="0"/>
              <a:t> στα </a:t>
            </a:r>
            <a:r>
              <a:rPr lang="el-GR" dirty="0" err="1"/>
              <a:t>ζωα-Σπονδυλωτα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7FFDE0A-E3D2-4B13-8859-450C91F5C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02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2E36A5-C8A3-4759-9976-CA5F6457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1257301"/>
          </a:xfrm>
        </p:spPr>
        <p:txBody>
          <a:bodyPr/>
          <a:lstStyle/>
          <a:p>
            <a:r>
              <a:rPr lang="el-GR" dirty="0"/>
              <a:t>ΕΡΠΕΤΑ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BA20B4D-FCE5-4C86-86C7-B3083256B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1619251"/>
            <a:ext cx="12058650" cy="1543050"/>
          </a:xfrm>
        </p:spPr>
        <p:txBody>
          <a:bodyPr>
            <a:normAutofit/>
          </a:bodyPr>
          <a:lstStyle/>
          <a:p>
            <a:r>
              <a:rPr lang="el-GR" dirty="0"/>
              <a:t>Τα φίδια δεν έχουν άκρα.</a:t>
            </a:r>
          </a:p>
          <a:p>
            <a:r>
              <a:rPr lang="el-GR" dirty="0"/>
              <a:t>Κινούνται με </a:t>
            </a:r>
            <a:r>
              <a:rPr lang="el-GR" dirty="0">
                <a:solidFill>
                  <a:srgbClr val="FF0000"/>
                </a:solidFill>
              </a:rPr>
              <a:t>πλευρικούς κυματισμούς </a:t>
            </a:r>
            <a:r>
              <a:rPr lang="el-GR" dirty="0"/>
              <a:t>του σώματός τους (</a:t>
            </a:r>
            <a:r>
              <a:rPr lang="el-GR" dirty="0">
                <a:solidFill>
                  <a:srgbClr val="FF0000"/>
                </a:solidFill>
              </a:rPr>
              <a:t>οφιοειδής κίνηση</a:t>
            </a:r>
            <a:r>
              <a:rPr lang="el-GR" dirty="0"/>
              <a:t>). </a:t>
            </a:r>
          </a:p>
          <a:p>
            <a:r>
              <a:rPr lang="el-GR" dirty="0"/>
              <a:t>Σε αυτό τα βοηθά </a:t>
            </a:r>
            <a:r>
              <a:rPr lang="el-GR" dirty="0">
                <a:solidFill>
                  <a:srgbClr val="FF0000"/>
                </a:solidFill>
              </a:rPr>
              <a:t>η σπονδυλική τους στήλη</a:t>
            </a:r>
            <a:r>
              <a:rPr lang="el-GR" dirty="0"/>
              <a:t>, που αποτελείται </a:t>
            </a:r>
            <a:r>
              <a:rPr lang="el-GR" dirty="0">
                <a:solidFill>
                  <a:srgbClr val="FF0000"/>
                </a:solidFill>
              </a:rPr>
              <a:t>από πολλούς σπονδύλους </a:t>
            </a:r>
            <a:r>
              <a:rPr lang="el-GR" dirty="0"/>
              <a:t>(περισσότερους από 200).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EDBC3C-0F29-4F51-B6A7-8B2413F49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91" y="3600450"/>
            <a:ext cx="9282434" cy="29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A26F5B-0455-4ED5-A715-871F1D65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42975"/>
          </a:xfrm>
        </p:spPr>
        <p:txBody>
          <a:bodyPr/>
          <a:lstStyle/>
          <a:p>
            <a:r>
              <a:rPr lang="el-GR" dirty="0"/>
              <a:t>ΠΤΗΝΑ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1D0965-9484-442E-8159-38660ADB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28725"/>
            <a:ext cx="10131425" cy="2447925"/>
          </a:xfrm>
        </p:spPr>
        <p:txBody>
          <a:bodyPr/>
          <a:lstStyle/>
          <a:p>
            <a:r>
              <a:rPr lang="el-GR" dirty="0"/>
              <a:t>Στα πτηνά τα </a:t>
            </a:r>
            <a:r>
              <a:rPr lang="el-GR" dirty="0">
                <a:solidFill>
                  <a:srgbClr val="FF0000"/>
                </a:solidFill>
              </a:rPr>
              <a:t>μπροστινά άκρα </a:t>
            </a:r>
            <a:r>
              <a:rPr lang="el-GR" dirty="0"/>
              <a:t>είναι διαμορφωμένα σε </a:t>
            </a:r>
            <a:r>
              <a:rPr lang="el-GR" dirty="0">
                <a:solidFill>
                  <a:srgbClr val="FF0000"/>
                </a:solidFill>
              </a:rPr>
              <a:t>πτέρυγες</a:t>
            </a:r>
            <a:r>
              <a:rPr lang="el-GR" dirty="0"/>
              <a:t>. </a:t>
            </a:r>
          </a:p>
          <a:p>
            <a:r>
              <a:rPr lang="el-GR" dirty="0">
                <a:solidFill>
                  <a:srgbClr val="FF0000"/>
                </a:solidFill>
              </a:rPr>
              <a:t>Ο σκελετός είναι ελαφρύς</a:t>
            </a:r>
            <a:r>
              <a:rPr lang="el-GR" dirty="0"/>
              <a:t>, επειδή τα περισσότερα οστά είναι κοίλα (κούφια) και γεμάτα αέρα.</a:t>
            </a:r>
          </a:p>
          <a:p>
            <a:r>
              <a:rPr lang="el-GR" dirty="0">
                <a:solidFill>
                  <a:srgbClr val="FF0000"/>
                </a:solidFill>
              </a:rPr>
              <a:t>Στο στέρνο </a:t>
            </a:r>
            <a:r>
              <a:rPr lang="el-GR" dirty="0" err="1"/>
              <a:t>προσφύονται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ισχυροί μύες </a:t>
            </a:r>
            <a:r>
              <a:rPr lang="el-GR" dirty="0"/>
              <a:t>που εξυπηρετούν τις απαραίτητες για την πτήση κινήσεις.</a:t>
            </a:r>
          </a:p>
          <a:p>
            <a:r>
              <a:rPr lang="el-GR" dirty="0">
                <a:solidFill>
                  <a:srgbClr val="FF0000"/>
                </a:solidFill>
              </a:rPr>
              <a:t> Οι αεροφόροι σάκοι </a:t>
            </a:r>
            <a:r>
              <a:rPr lang="el-GR" dirty="0"/>
              <a:t>που διαθέτουν κάνουν </a:t>
            </a:r>
            <a:r>
              <a:rPr lang="el-GR" dirty="0">
                <a:solidFill>
                  <a:srgbClr val="FF0000"/>
                </a:solidFill>
              </a:rPr>
              <a:t>το σώμα τους ελαφρύ </a:t>
            </a:r>
            <a:r>
              <a:rPr lang="el-GR" dirty="0"/>
              <a:t>σε σχέση με τον όγκο τους.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3DD138F-0E6B-4F3D-A661-4F67AD75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11" y="3676650"/>
            <a:ext cx="6781800" cy="318135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55A43FD-1871-47D7-9A3F-B96F1747A1E0}"/>
              </a:ext>
            </a:extLst>
          </p:cNvPr>
          <p:cNvSpPr/>
          <p:nvPr/>
        </p:nvSpPr>
        <p:spPr>
          <a:xfrm>
            <a:off x="9620528" y="3743325"/>
            <a:ext cx="3743325" cy="3114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92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A98F32-27DD-4858-87F4-72FC392C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ΘΗΛΑΣΤΙΚΑ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4B7CD8-1235-4C4C-99A0-270CA823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04951"/>
            <a:ext cx="10131425" cy="2543174"/>
          </a:xfrm>
        </p:spPr>
        <p:txBody>
          <a:bodyPr/>
          <a:lstStyle/>
          <a:p>
            <a:r>
              <a:rPr lang="el-GR" dirty="0"/>
              <a:t>Τα θηλαστικά έχουν </a:t>
            </a:r>
            <a:r>
              <a:rPr lang="el-GR" dirty="0">
                <a:solidFill>
                  <a:srgbClr val="FF0000"/>
                </a:solidFill>
              </a:rPr>
              <a:t>οστέινο σκελετό </a:t>
            </a:r>
            <a:r>
              <a:rPr lang="el-GR" dirty="0"/>
              <a:t>με τέσσερα άκρα και </a:t>
            </a:r>
            <a:r>
              <a:rPr lang="el-GR" dirty="0">
                <a:solidFill>
                  <a:srgbClr val="FF0000"/>
                </a:solidFill>
              </a:rPr>
              <a:t>πολύπλοκο μυϊκό σύστημα</a:t>
            </a:r>
            <a:r>
              <a:rPr lang="el-GR" dirty="0"/>
              <a:t>. </a:t>
            </a:r>
          </a:p>
          <a:p>
            <a:r>
              <a:rPr lang="el-GR" dirty="0">
                <a:solidFill>
                  <a:srgbClr val="FF0000"/>
                </a:solidFill>
              </a:rPr>
              <a:t>Οι μύες έχουν την ικανότητα να συστέλλονται και να χαλαρώνουν</a:t>
            </a:r>
            <a:r>
              <a:rPr lang="el-GR" dirty="0"/>
              <a:t>, μεταβάλλοντας το μήκος τους. </a:t>
            </a:r>
          </a:p>
          <a:p>
            <a:r>
              <a:rPr lang="el-GR" dirty="0"/>
              <a:t>Με τη συστολή και τη χαλάρωση των μυών </a:t>
            </a:r>
            <a:r>
              <a:rPr lang="el-GR" dirty="0">
                <a:solidFill>
                  <a:srgbClr val="FF0000"/>
                </a:solidFill>
              </a:rPr>
              <a:t>επιτυγχάνεται η κίνηση</a:t>
            </a:r>
            <a:r>
              <a:rPr lang="el-GR" dirty="0"/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707CF4F-BDA1-4931-B358-0C2AF863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650"/>
            <a:ext cx="6819900" cy="31813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105402F-9C7A-418A-BE56-74059A00748E}"/>
              </a:ext>
            </a:extLst>
          </p:cNvPr>
          <p:cNvSpPr/>
          <p:nvPr/>
        </p:nvSpPr>
        <p:spPr>
          <a:xfrm>
            <a:off x="0" y="3803904"/>
            <a:ext cx="2743200" cy="305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70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B49CBB-09E3-42D0-9060-3FF0ABFF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39B83D-1621-43D1-82B5-F12688AB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67287" cy="455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Ποια ζώα είναι Ασπόνδυλα και ποια Σπονδυλωτά</a:t>
            </a:r>
            <a:r>
              <a:rPr lang="en-GB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Ποια από τα Ασπόνδυλα έχουν </a:t>
            </a:r>
            <a:r>
              <a:rPr lang="el-GR" dirty="0" err="1">
                <a:solidFill>
                  <a:srgbClr val="FF0000"/>
                </a:solidFill>
              </a:rPr>
              <a:t>εξωσκελετό</a:t>
            </a:r>
            <a:r>
              <a:rPr lang="el-GR" dirty="0">
                <a:solidFill>
                  <a:srgbClr val="FF0000"/>
                </a:solidFill>
              </a:rPr>
              <a:t> και ποια υδροστατικό σκελετό</a:t>
            </a:r>
            <a:r>
              <a:rPr lang="en-GB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dirty="0"/>
              <a:t>Χταπόδι    Μύγα    Σκύλος   Τσούχτρα   Καβούρι   Παπαγάλος    Ύδρα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Σαλιγκάρι   Οχιά  </a:t>
            </a:r>
            <a:r>
              <a:rPr lang="el-GR" dirty="0" err="1"/>
              <a:t>Γεωσκώληκας</a:t>
            </a:r>
            <a:r>
              <a:rPr lang="el-GR" dirty="0"/>
              <a:t>   Μύδι      Αστακός  Πέστροφα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Πίθηκος  Σαρανταποδαρούσα   Βάτραχος             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24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25C05C-7301-44FE-BB0F-3C7A684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420339-377F-425D-A46D-76B2D4C8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>
                <a:solidFill>
                  <a:srgbClr val="FF0000"/>
                </a:solidFill>
              </a:rPr>
              <a:t>ΕΥΧΑΡΙΣΤΩ ΓΙΑ ΤΗΝ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57166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6B88F2-34FF-4AB1-85D2-F4D3C396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Σπονδυλωτα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4891BA-4B08-49A0-89B2-18382922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Τα ζώα που έχουν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u="sng" dirty="0" err="1">
                <a:solidFill>
                  <a:srgbClr val="FF0000"/>
                </a:solidFill>
              </a:rPr>
              <a:t>ενδοσκελετό</a:t>
            </a:r>
            <a:r>
              <a:rPr lang="el-GR" sz="3200" dirty="0"/>
              <a:t> δηλαδή </a:t>
            </a:r>
            <a:r>
              <a:rPr lang="el-GR" sz="3200" dirty="0">
                <a:solidFill>
                  <a:srgbClr val="FF0000"/>
                </a:solidFill>
              </a:rPr>
              <a:t>σπονδυλική στήλη και σκελετό </a:t>
            </a:r>
            <a:r>
              <a:rPr lang="el-GR" sz="3200" dirty="0"/>
              <a:t>μέσα στο σώμα τους.</a:t>
            </a:r>
          </a:p>
        </p:txBody>
      </p:sp>
    </p:spTree>
    <p:extLst>
      <p:ext uri="{BB962C8B-B14F-4D97-AF65-F5344CB8AC3E}">
        <p14:creationId xmlns:p14="http://schemas.microsoft.com/office/powerpoint/2010/main" val="407689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90649F-9497-415C-80A5-3DF5D941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3998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5B60C1A-B3C0-44F9-9908-C6EAED5A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BBB81A-D287-49F0-AC60-2EEDF864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86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B34395-5C9D-4F30-9BD1-4D89CB7E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Διαφοροποιησεις</a:t>
            </a:r>
            <a:r>
              <a:rPr lang="el-GR" dirty="0"/>
              <a:t> του </a:t>
            </a:r>
            <a:r>
              <a:rPr lang="el-GR" dirty="0" err="1"/>
              <a:t>σκελετου</a:t>
            </a:r>
            <a:r>
              <a:rPr lang="el-GR" dirty="0"/>
              <a:t>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2AEFD8-719E-4D25-A540-503A0ECF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704513"/>
            <a:ext cx="11390051" cy="4802819"/>
          </a:xfrm>
        </p:spPr>
        <p:txBody>
          <a:bodyPr>
            <a:noAutofit/>
          </a:bodyPr>
          <a:lstStyle/>
          <a:p>
            <a:r>
              <a:rPr lang="el-GR" sz="2800" dirty="0"/>
              <a:t>Όλα τα Σπονδυλωτά έχουν </a:t>
            </a:r>
            <a:r>
              <a:rPr lang="el-GR" sz="2800" dirty="0" err="1">
                <a:solidFill>
                  <a:srgbClr val="FF0000"/>
                </a:solidFill>
              </a:rPr>
              <a:t>ενδοσκελετό</a:t>
            </a:r>
            <a:r>
              <a:rPr lang="el-GR" sz="2800" dirty="0"/>
              <a:t>!</a:t>
            </a:r>
          </a:p>
          <a:p>
            <a:r>
              <a:rPr lang="el-GR" sz="2800" dirty="0"/>
              <a:t>Η </a:t>
            </a:r>
            <a:r>
              <a:rPr lang="el-GR" sz="2800" dirty="0">
                <a:solidFill>
                  <a:srgbClr val="FF0000"/>
                </a:solidFill>
              </a:rPr>
              <a:t>σπονδυλική στήλη </a:t>
            </a:r>
            <a:r>
              <a:rPr lang="el-GR" sz="2800" dirty="0"/>
              <a:t>είναι μέρος του </a:t>
            </a:r>
            <a:r>
              <a:rPr lang="el-GR" sz="2800" dirty="0" err="1"/>
              <a:t>ενδοσκελετού</a:t>
            </a:r>
            <a:r>
              <a:rPr lang="el-GR" sz="2800" dirty="0"/>
              <a:t> τους!</a:t>
            </a:r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/>
              <a:t>Ανάλογα με το που ζουν τα Σπονδυλωτά, </a:t>
            </a:r>
            <a:r>
              <a:rPr lang="el-GR" sz="2800" dirty="0">
                <a:solidFill>
                  <a:srgbClr val="FF0000"/>
                </a:solidFill>
              </a:rPr>
              <a:t>ο σκελετός τους διαφοροποιείται</a:t>
            </a:r>
            <a:r>
              <a:rPr lang="en-GB" sz="2800" dirty="0"/>
              <a:t>: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u="sng" dirty="0">
                <a:solidFill>
                  <a:srgbClr val="FF0000"/>
                </a:solidFill>
              </a:rPr>
              <a:t>Στον αέρα</a:t>
            </a:r>
            <a:r>
              <a:rPr lang="el-GR" sz="2800" dirty="0"/>
              <a:t>, η μετακίνηση(=πτήση) γίνεται με τα </a:t>
            </a:r>
            <a:r>
              <a:rPr lang="el-GR" sz="2800" dirty="0">
                <a:solidFill>
                  <a:srgbClr val="FF0000"/>
                </a:solidFill>
              </a:rPr>
              <a:t>μπροστινά άκρα, τις πτέρυγες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   Οι πτέρυγες έχουν </a:t>
            </a:r>
            <a:r>
              <a:rPr lang="el-GR" sz="2800" dirty="0">
                <a:solidFill>
                  <a:srgbClr val="FF0000"/>
                </a:solidFill>
              </a:rPr>
              <a:t>φτερά</a:t>
            </a:r>
            <a:r>
              <a:rPr lang="el-GR" sz="2800" dirty="0"/>
              <a:t> τα οποία είναι ελαφριά.</a:t>
            </a:r>
          </a:p>
          <a:p>
            <a:pPr marL="0" indent="0">
              <a:buNone/>
            </a:pPr>
            <a:r>
              <a:rPr lang="el-GR" sz="2800" dirty="0"/>
              <a:t>   Το σώμα των πτηνών έχει </a:t>
            </a:r>
            <a:r>
              <a:rPr lang="el-GR" sz="2800" dirty="0">
                <a:solidFill>
                  <a:srgbClr val="FF0000"/>
                </a:solidFill>
              </a:rPr>
              <a:t>αεροδυναμικό σχήμα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81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A8ED75-EA9B-4FBE-923B-A12A8FD2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777143" cy="1456267"/>
          </a:xfrm>
        </p:spPr>
        <p:txBody>
          <a:bodyPr/>
          <a:lstStyle/>
          <a:p>
            <a:r>
              <a:rPr lang="el-GR" dirty="0" err="1"/>
              <a:t>Διαφοροποιησεις</a:t>
            </a:r>
            <a:r>
              <a:rPr lang="el-GR" dirty="0"/>
              <a:t> του </a:t>
            </a:r>
            <a:r>
              <a:rPr lang="el-GR" dirty="0" err="1"/>
              <a:t>σκελετου</a:t>
            </a:r>
            <a:r>
              <a:rPr lang="el-GR" dirty="0"/>
              <a:t> (2)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3443D1B-6D0F-4647-84E4-5070CAE3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485" y="2278931"/>
            <a:ext cx="4403216" cy="440321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6CD016-7AE8-40B2-A011-B56DAD860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203" y="0"/>
            <a:ext cx="492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9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08C116-25F3-4D58-B1A3-8EC0B1B7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98486"/>
            <a:ext cx="10131425" cy="12961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800" u="sng" dirty="0">
                <a:solidFill>
                  <a:srgbClr val="FF0000"/>
                </a:solidFill>
              </a:rPr>
              <a:t>Στο νερό</a:t>
            </a:r>
            <a:r>
              <a:rPr lang="el-GR" sz="2800" dirty="0"/>
              <a:t>, η μετακίνηση(=κολύμβηση) γίνεται χάρη στα </a:t>
            </a:r>
            <a:r>
              <a:rPr lang="el-GR" sz="2800" dirty="0">
                <a:solidFill>
                  <a:srgbClr val="FF0000"/>
                </a:solidFill>
              </a:rPr>
              <a:t>πτερύγια</a:t>
            </a:r>
            <a:r>
              <a:rPr lang="el-GR" sz="2800" dirty="0"/>
              <a:t> και στα </a:t>
            </a:r>
            <a:r>
              <a:rPr lang="el-GR" sz="2800" dirty="0">
                <a:solidFill>
                  <a:srgbClr val="FF0000"/>
                </a:solidFill>
              </a:rPr>
              <a:t>λέπια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    Το σώμα των ιχθύων έχει </a:t>
            </a:r>
            <a:r>
              <a:rPr lang="el-GR" sz="2800" dirty="0">
                <a:solidFill>
                  <a:srgbClr val="FF0000"/>
                </a:solidFill>
              </a:rPr>
              <a:t>υδροδυναμικό σχήμα</a:t>
            </a:r>
            <a:r>
              <a:rPr lang="el-GR" sz="2800" dirty="0"/>
              <a:t>!</a:t>
            </a:r>
          </a:p>
        </p:txBody>
      </p:sp>
      <p:sp>
        <p:nvSpPr>
          <p:cNvPr id="5" name="AutoShape 4" descr="Πτηνά - Βικιπαίδεια">
            <a:extLst>
              <a:ext uri="{FF2B5EF4-FFF2-40B4-BE49-F238E27FC236}">
                <a16:creationId xmlns:a16="http://schemas.microsoft.com/office/drawing/2014/main" id="{61A4FF04-BAB5-4392-819C-7581C84E7A37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err="1"/>
              <a:t>Διαφοροποιησεις</a:t>
            </a:r>
            <a:r>
              <a:rPr lang="el-GR" dirty="0"/>
              <a:t> του </a:t>
            </a:r>
            <a:r>
              <a:rPr lang="el-GR" dirty="0" err="1"/>
              <a:t>σκελετου</a:t>
            </a:r>
            <a:r>
              <a:rPr lang="el-GR" dirty="0"/>
              <a:t> (3)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EA7381C-0C55-404F-9C31-89A3BBC1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39" y="2628899"/>
            <a:ext cx="6906774" cy="38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C46D636-57CC-43CC-93C1-07068089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Διαφοροποιησεις</a:t>
            </a:r>
            <a:r>
              <a:rPr lang="el-GR" dirty="0"/>
              <a:t> του </a:t>
            </a:r>
            <a:r>
              <a:rPr lang="el-GR" dirty="0" err="1"/>
              <a:t>σκελετου</a:t>
            </a:r>
            <a:r>
              <a:rPr lang="el-GR" dirty="0"/>
              <a:t> (4)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4C67980-D5CD-4BC9-9890-7A6D658D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71349"/>
            <a:ext cx="10131425" cy="145626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u="sng" dirty="0">
                <a:solidFill>
                  <a:srgbClr val="FF0000"/>
                </a:solidFill>
              </a:rPr>
              <a:t>Στη ξηρά</a:t>
            </a:r>
            <a:r>
              <a:rPr lang="el-GR" sz="2400" dirty="0"/>
              <a:t>, η μετακίνηση(=βάδιση) γίνεται χάρη στα </a:t>
            </a:r>
            <a:r>
              <a:rPr lang="el-GR" sz="2400" dirty="0">
                <a:solidFill>
                  <a:srgbClr val="FF0000"/>
                </a:solidFill>
              </a:rPr>
              <a:t>μπροστινά άκρα </a:t>
            </a:r>
            <a:r>
              <a:rPr lang="el-GR" sz="2400" dirty="0"/>
              <a:t>τα οποία είναι </a:t>
            </a:r>
            <a:r>
              <a:rPr lang="el-GR" sz="2400" dirty="0">
                <a:solidFill>
                  <a:srgbClr val="FF0000"/>
                </a:solidFill>
              </a:rPr>
              <a:t>κάθετα στο έδαφος</a:t>
            </a:r>
            <a:r>
              <a:rPr lang="el-GR" sz="2400" dirty="0"/>
              <a:t> ώστε τα ζώα να βαδίζουν με ευκολία και να τρέχουν γρήγορα.</a:t>
            </a:r>
          </a:p>
          <a:p>
            <a:pPr marL="0" indent="0">
              <a:buNone/>
            </a:pPr>
            <a:r>
              <a:rPr lang="el-GR" sz="2400" dirty="0"/>
              <a:t>Όμως, υπάρχουν και </a:t>
            </a:r>
            <a:r>
              <a:rPr lang="el-GR" sz="2400" dirty="0">
                <a:solidFill>
                  <a:srgbClr val="FF0000"/>
                </a:solidFill>
              </a:rPr>
              <a:t>Σπονδυλωτά χωρίς άκρα που έρπουν  </a:t>
            </a:r>
            <a:r>
              <a:rPr lang="el-GR" sz="2400" dirty="0"/>
              <a:t>π.χ. τα φίδια.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E69EC0F-406A-4CF7-9E45-8BDA0A50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424560" cy="295746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7EBAE6-F9DB-40DA-A375-45215913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45" y="3441527"/>
            <a:ext cx="4114735" cy="295746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D9A30F9-F85F-4B59-A58A-0803ECCDF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732" y="3447952"/>
            <a:ext cx="4114735" cy="29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8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A16C17-F868-445E-B2ED-8BA9AB59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ΑΜφιβια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1D24D7F-76DE-4EC2-A1EB-39EF3ABA8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5636"/>
            <a:ext cx="10131425" cy="1624614"/>
          </a:xfrm>
        </p:spPr>
        <p:txBody>
          <a:bodyPr/>
          <a:lstStyle/>
          <a:p>
            <a:r>
              <a:rPr lang="el-GR" dirty="0"/>
              <a:t>Τα άκρα του βατράχου βοηθούν στη </a:t>
            </a:r>
            <a:r>
              <a:rPr lang="el-GR" dirty="0">
                <a:solidFill>
                  <a:srgbClr val="FF0000"/>
                </a:solidFill>
              </a:rPr>
              <a:t>μετακίνησή του τόσο στο νερό όσο και στην ξηρά</a:t>
            </a:r>
            <a:r>
              <a:rPr lang="el-GR" dirty="0"/>
              <a:t>. </a:t>
            </a:r>
          </a:p>
          <a:p>
            <a:r>
              <a:rPr lang="el-GR" dirty="0"/>
              <a:t>Τα μπροστινά πόδια του έχουν τέσσερα δάχτυλα και τα πίσω πέντε. </a:t>
            </a:r>
          </a:p>
          <a:p>
            <a:r>
              <a:rPr lang="el-GR" dirty="0"/>
              <a:t>Τα </a:t>
            </a:r>
            <a:r>
              <a:rPr lang="el-GR" dirty="0">
                <a:solidFill>
                  <a:srgbClr val="FF0000"/>
                </a:solidFill>
              </a:rPr>
              <a:t>δάχτυλα των πίσω ποδιών </a:t>
            </a:r>
            <a:r>
              <a:rPr lang="el-GR" dirty="0"/>
              <a:t>ενώνονται μεταξύ τους </a:t>
            </a:r>
            <a:r>
              <a:rPr lang="el-GR" dirty="0">
                <a:solidFill>
                  <a:srgbClr val="FF0000"/>
                </a:solidFill>
              </a:rPr>
              <a:t>με μεμβράνη </a:t>
            </a:r>
            <a:r>
              <a:rPr lang="el-GR" dirty="0"/>
              <a:t>και αυτό τον βοηθά να </a:t>
            </a:r>
            <a:r>
              <a:rPr lang="el-GR" dirty="0">
                <a:solidFill>
                  <a:srgbClr val="FF0000"/>
                </a:solidFill>
              </a:rPr>
              <a:t>κολυμπάει</a:t>
            </a:r>
            <a:r>
              <a:rPr lang="el-GR" dirty="0"/>
              <a:t>. </a:t>
            </a:r>
          </a:p>
          <a:p>
            <a:r>
              <a:rPr lang="el-GR" dirty="0"/>
              <a:t>Τα </a:t>
            </a:r>
            <a:r>
              <a:rPr lang="el-GR" dirty="0">
                <a:solidFill>
                  <a:srgbClr val="FF0000"/>
                </a:solidFill>
              </a:rPr>
              <a:t>πίσω πόδια είναι μεγαλύτερα από τα μπροστινά </a:t>
            </a:r>
            <a:r>
              <a:rPr lang="el-GR" dirty="0"/>
              <a:t>και αυτό τον βοηθά να </a:t>
            </a:r>
            <a:r>
              <a:rPr lang="el-GR" dirty="0">
                <a:solidFill>
                  <a:srgbClr val="FF0000"/>
                </a:solidFill>
              </a:rPr>
              <a:t>πηδάει</a:t>
            </a:r>
            <a:r>
              <a:rPr lang="el-GR" dirty="0"/>
              <a:t>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57E99E-4579-4AF4-A4D5-6450CCF7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73752"/>
            <a:ext cx="4421079" cy="31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586C4B-2DFD-49CA-AC5C-9AA170AA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ΙΧΘΥΕς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D15C2D1-B141-4920-B521-B507D9F6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399"/>
            <a:ext cx="10925174" cy="1590675"/>
          </a:xfrm>
        </p:spPr>
        <p:txBody>
          <a:bodyPr>
            <a:normAutofit/>
          </a:bodyPr>
          <a:lstStyle/>
          <a:p>
            <a:r>
              <a:rPr lang="el-GR" dirty="0"/>
              <a:t>Τα ψάρια έχουν </a:t>
            </a:r>
            <a:r>
              <a:rPr lang="el-GR" dirty="0">
                <a:solidFill>
                  <a:srgbClr val="FF0000"/>
                </a:solidFill>
              </a:rPr>
              <a:t>εσωτερικό οστέινο σκελετό </a:t>
            </a:r>
            <a:r>
              <a:rPr lang="el-GR" dirty="0"/>
              <a:t>(ή χόνδρινο, όπως ο καρχαρίας). </a:t>
            </a:r>
          </a:p>
          <a:p>
            <a:r>
              <a:rPr lang="el-GR" dirty="0"/>
              <a:t>Ο σκελετός αποτελείται από </a:t>
            </a:r>
            <a:r>
              <a:rPr lang="el-GR" dirty="0">
                <a:solidFill>
                  <a:srgbClr val="FF0000"/>
                </a:solidFill>
              </a:rPr>
              <a:t>τη σπονδυλική στήλη και τα μικρά οστά του κεφαλιού</a:t>
            </a:r>
            <a:r>
              <a:rPr lang="el-GR" dirty="0"/>
              <a:t>. </a:t>
            </a:r>
          </a:p>
          <a:p>
            <a:r>
              <a:rPr lang="el-GR" dirty="0">
                <a:solidFill>
                  <a:srgbClr val="FF0000"/>
                </a:solidFill>
              </a:rPr>
              <a:t>Στα πτερύγια, </a:t>
            </a:r>
            <a:r>
              <a:rPr lang="el-GR" dirty="0"/>
              <a:t>υπάρχουν μικρές </a:t>
            </a:r>
            <a:r>
              <a:rPr lang="el-GR" dirty="0">
                <a:solidFill>
                  <a:srgbClr val="FF0000"/>
                </a:solidFill>
              </a:rPr>
              <a:t>οστέινες ακτίνες</a:t>
            </a:r>
            <a:r>
              <a:rPr lang="el-GR" dirty="0"/>
              <a:t>. </a:t>
            </a:r>
          </a:p>
          <a:p>
            <a:r>
              <a:rPr lang="el-GR" dirty="0"/>
              <a:t>Κινούνται με </a:t>
            </a:r>
            <a:r>
              <a:rPr lang="el-GR" dirty="0">
                <a:solidFill>
                  <a:srgbClr val="FF0000"/>
                </a:solidFill>
              </a:rPr>
              <a:t>πλευρικούς κυματισμούς </a:t>
            </a:r>
            <a:r>
              <a:rPr lang="el-GR" dirty="0"/>
              <a:t>του κορμού και της ουράς.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B03D4B5-E177-422B-BB9E-6060DC25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4" y="3886200"/>
            <a:ext cx="8048625" cy="2619934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B10E023-5E52-4638-88B4-A74FBC10C50A}"/>
              </a:ext>
            </a:extLst>
          </p:cNvPr>
          <p:cNvSpPr/>
          <p:nvPr/>
        </p:nvSpPr>
        <p:spPr>
          <a:xfrm>
            <a:off x="6724650" y="3924300"/>
            <a:ext cx="3390900" cy="2524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501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TM03457452[[fn=Ουράνιο]]</Template>
  <TotalTime>65</TotalTime>
  <Words>472</Words>
  <Application>Microsoft Office PowerPoint</Application>
  <PresentationFormat>Ευρεία οθόνη</PresentationFormat>
  <Paragraphs>52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Ουράνιο</vt:lpstr>
      <vt:lpstr>5.3 κινηση και στηριξη στα ζωα-Σπονδυλωτα</vt:lpstr>
      <vt:lpstr>Σπονδυλωτα</vt:lpstr>
      <vt:lpstr>Παρουσίαση του PowerPoint</vt:lpstr>
      <vt:lpstr>Διαφοροποιησεις του σκελετου (1)</vt:lpstr>
      <vt:lpstr>Διαφοροποιησεις του σκελετου (2)</vt:lpstr>
      <vt:lpstr>Διαφοροποιησεις του σκελετου (3)</vt:lpstr>
      <vt:lpstr>Διαφοροποιησεις του σκελετου (4)</vt:lpstr>
      <vt:lpstr>ΑΜφιβια</vt:lpstr>
      <vt:lpstr>ΙΧΘΥΕς</vt:lpstr>
      <vt:lpstr>ΕΡΠΕΤΑ </vt:lpstr>
      <vt:lpstr>ΠΤΗΝΑ</vt:lpstr>
      <vt:lpstr>ΘΗΛΑΣΤΙΚΑ</vt:lpstr>
      <vt:lpstr>ΑΣΚΗΣΗ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 κινηση και στηριξη στα ζωα-Σπονδυλωτα</dc:title>
  <dc:creator>30694</dc:creator>
  <cp:lastModifiedBy>30694</cp:lastModifiedBy>
  <cp:revision>2</cp:revision>
  <dcterms:created xsi:type="dcterms:W3CDTF">2021-10-10T06:01:14Z</dcterms:created>
  <dcterms:modified xsi:type="dcterms:W3CDTF">2021-10-10T07:08:15Z</dcterms:modified>
</cp:coreProperties>
</file>