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  <p:sldId id="260" r:id="rId6"/>
    <p:sldId id="265" r:id="rId7"/>
    <p:sldId id="261" r:id="rId8"/>
    <p:sldId id="264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704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9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8013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251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6286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889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755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133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020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402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103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956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431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681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2C32D89-9C7A-4198-B884-BD355EAA712F}" type="datetimeFigureOut">
              <a:rPr lang="el-GR" smtClean="0"/>
              <a:t>24/9/2021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4984882-0F24-4000-893F-984B909DAA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038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507788" cy="2971801"/>
          </a:xfrm>
        </p:spPr>
        <p:txBody>
          <a:bodyPr/>
          <a:lstStyle/>
          <a:p>
            <a:r>
              <a:rPr lang="el-GR" dirty="0" smtClean="0"/>
              <a:t>5.3. Κίνηση και στήριξη στους ζωικούς οργανισμούς </a:t>
            </a:r>
            <a:br>
              <a:rPr lang="el-GR" dirty="0" smtClean="0"/>
            </a:br>
            <a:r>
              <a:rPr lang="el-GR" dirty="0" smtClean="0"/>
              <a:t>(Μάθημα 1</a:t>
            </a:r>
            <a:r>
              <a:rPr lang="el-GR" baseline="30000" dirty="0" smtClean="0"/>
              <a:t>ο</a:t>
            </a:r>
            <a:r>
              <a:rPr lang="el-GR" dirty="0"/>
              <a:t>)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6676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Υδροστατικός σκελετός 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2780787"/>
          </a:xfrm>
        </p:spPr>
        <p:txBody>
          <a:bodyPr/>
          <a:lstStyle/>
          <a:p>
            <a:r>
              <a:rPr lang="el-GR" sz="2400" dirty="0" smtClean="0"/>
              <a:t>Η </a:t>
            </a:r>
            <a:r>
              <a:rPr lang="el-GR" sz="2400" b="1" dirty="0" err="1" smtClean="0">
                <a:solidFill>
                  <a:srgbClr val="FF0000"/>
                </a:solidFill>
              </a:rPr>
              <a:t>ύδρα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μένει προσκολλημένη στο βυθό και κουνά τις </a:t>
            </a:r>
            <a:r>
              <a:rPr lang="el-GR" sz="2400" dirty="0" smtClean="0">
                <a:solidFill>
                  <a:srgbClr val="FF0000"/>
                </a:solidFill>
              </a:rPr>
              <a:t>κεραίες</a:t>
            </a:r>
            <a:r>
              <a:rPr lang="el-GR" sz="2400" dirty="0" smtClean="0"/>
              <a:t> της για να προσλάβει τη τροφή της!</a:t>
            </a:r>
          </a:p>
          <a:p>
            <a:r>
              <a:rPr lang="el-GR" sz="2400" dirty="0" smtClean="0"/>
              <a:t>Ο </a:t>
            </a:r>
            <a:r>
              <a:rPr lang="el-GR" sz="2400" b="1" dirty="0" err="1" smtClean="0">
                <a:solidFill>
                  <a:srgbClr val="FF0000"/>
                </a:solidFill>
              </a:rPr>
              <a:t>γεωσκώληκας</a:t>
            </a:r>
            <a:r>
              <a:rPr lang="el-GR" sz="2400" dirty="0" smtClean="0"/>
              <a:t> κινείται με τη βοήθεια </a:t>
            </a:r>
            <a:r>
              <a:rPr lang="el-GR" sz="2400" dirty="0" err="1" smtClean="0">
                <a:solidFill>
                  <a:srgbClr val="FF0000"/>
                </a:solidFill>
              </a:rPr>
              <a:t>τριχιδίων</a:t>
            </a:r>
            <a:r>
              <a:rPr lang="el-GR" sz="2400" dirty="0" smtClean="0">
                <a:solidFill>
                  <a:srgbClr val="FF0000"/>
                </a:solidFill>
              </a:rPr>
              <a:t> και ινών </a:t>
            </a:r>
            <a:r>
              <a:rPr lang="el-GR" sz="2400" dirty="0" smtClean="0"/>
              <a:t>που διατάσσονται σε δύο στρώματα!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302" y="4297679"/>
            <a:ext cx="6248400" cy="242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35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 smtClean="0">
                <a:solidFill>
                  <a:srgbClr val="FF0000"/>
                </a:solidFill>
              </a:rPr>
              <a:t>ΕΥΧΑΡΙΣΤΩ ΠΟΛΥ ΓΙΑ ΤΗΝ ΠΡΟΣΟΧΗ ΣΑΣ!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64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Όργανα στήριξης και κίνησης στον άνθρωπο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Στον άνθρωπο, η </a:t>
            </a:r>
            <a:r>
              <a:rPr lang="el-GR" sz="2400" b="1" dirty="0" smtClean="0">
                <a:solidFill>
                  <a:srgbClr val="FF0000"/>
                </a:solidFill>
              </a:rPr>
              <a:t>στήριξη και η κίνηση </a:t>
            </a:r>
            <a:r>
              <a:rPr lang="el-GR" sz="2400" dirty="0" smtClean="0"/>
              <a:t>του ανθρώπινου σώματος επιτυγχάνεται </a:t>
            </a:r>
            <a:r>
              <a:rPr lang="el-GR" sz="2400" b="1" dirty="0" smtClean="0">
                <a:solidFill>
                  <a:srgbClr val="FF0000"/>
                </a:solidFill>
              </a:rPr>
              <a:t>χάρη στον σκελετό και στους </a:t>
            </a:r>
            <a:r>
              <a:rPr lang="el-GR" sz="2400" b="1" dirty="0" err="1" smtClean="0">
                <a:solidFill>
                  <a:srgbClr val="FF0000"/>
                </a:solidFill>
              </a:rPr>
              <a:t>μύς</a:t>
            </a:r>
            <a:r>
              <a:rPr lang="el-GR" sz="2400" dirty="0" smtClean="0"/>
              <a:t>!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79953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πολλαπλός ρόλος του σκελετού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Στήριξη</a:t>
            </a:r>
          </a:p>
          <a:p>
            <a:r>
              <a:rPr lang="el-GR" sz="2400" dirty="0" smtClean="0"/>
              <a:t>Κίνηση</a:t>
            </a:r>
          </a:p>
          <a:p>
            <a:r>
              <a:rPr lang="el-GR" sz="2400" dirty="0" smtClean="0"/>
              <a:t>Προστασία</a:t>
            </a:r>
          </a:p>
          <a:p>
            <a:r>
              <a:rPr lang="el-GR" sz="2400" dirty="0" smtClean="0"/>
              <a:t>Υποστήριξη </a:t>
            </a:r>
          </a:p>
          <a:p>
            <a:r>
              <a:rPr lang="el-GR" sz="2400" dirty="0" smtClean="0"/>
              <a:t>Διατήρηση του σχήματος του σώματος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719029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Ζώα που έχουν σκελετό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830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Τα ζώα που έχουν σκελετό χωρίζονται σε </a:t>
            </a:r>
            <a:r>
              <a:rPr lang="el-GR" sz="2400" dirty="0" smtClean="0">
                <a:solidFill>
                  <a:srgbClr val="FF0000"/>
                </a:solidFill>
              </a:rPr>
              <a:t>δύο</a:t>
            </a:r>
            <a:r>
              <a:rPr lang="el-GR" sz="2400" dirty="0" smtClean="0"/>
              <a:t> κατηγορίες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+mj-lt"/>
              <a:buAutoNum type="arabicPeriod"/>
            </a:pPr>
            <a:r>
              <a:rPr lang="el-GR" sz="2400" dirty="0" smtClean="0"/>
              <a:t>Σε αυτά που έχουν εσωτερικό σκελετό (</a:t>
            </a:r>
            <a:r>
              <a:rPr lang="el-GR" sz="2400" b="1" dirty="0" err="1" smtClean="0">
                <a:solidFill>
                  <a:srgbClr val="FF0000"/>
                </a:solidFill>
              </a:rPr>
              <a:t>ενδοσκελετό</a:t>
            </a:r>
            <a:r>
              <a:rPr lang="el-GR" sz="2400" dirty="0" smtClean="0"/>
              <a:t>) </a:t>
            </a:r>
          </a:p>
          <a:p>
            <a:pPr>
              <a:buFont typeface="+mj-lt"/>
              <a:buAutoNum type="arabicPeriod"/>
            </a:pPr>
            <a:r>
              <a:rPr lang="el-GR" sz="2400" dirty="0" smtClean="0"/>
              <a:t>Σε αυτά που έχουν εξωτερικό σκελετό (</a:t>
            </a:r>
            <a:r>
              <a:rPr lang="el-GR" sz="2400" b="1" dirty="0" err="1" smtClean="0">
                <a:solidFill>
                  <a:srgbClr val="FF0000"/>
                </a:solidFill>
              </a:rPr>
              <a:t>εξωσκελετό</a:t>
            </a:r>
            <a:r>
              <a:rPr lang="el-GR" sz="2400" dirty="0" smtClean="0"/>
              <a:t>) </a:t>
            </a:r>
          </a:p>
          <a:p>
            <a:pPr marL="0" indent="0">
              <a:buNone/>
            </a:pPr>
            <a:endParaRPr lang="el-GR" sz="2400" dirty="0" smtClean="0"/>
          </a:p>
          <a:p>
            <a:pPr>
              <a:buFont typeface="+mj-lt"/>
              <a:buAutoNum type="arabicPeriod"/>
            </a:pPr>
            <a:endParaRPr lang="el-GR" sz="2400" dirty="0" smtClean="0"/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dirty="0" smtClean="0"/>
          </a:p>
          <a:p>
            <a:pPr>
              <a:buFont typeface="+mj-lt"/>
              <a:buAutoNum type="arabicPeriod"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6081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Σκελετός στα Ασπόνδυλα Ζώα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Α</a:t>
            </a:r>
            <a:r>
              <a:rPr lang="el-GR" sz="2400" b="1" dirty="0" smtClean="0">
                <a:solidFill>
                  <a:srgbClr val="FF0000"/>
                </a:solidFill>
              </a:rPr>
              <a:t>σπόνδυλα ζώα </a:t>
            </a:r>
            <a:r>
              <a:rPr lang="el-GR" sz="2400" dirty="0" smtClean="0"/>
              <a:t>ονομάζονται  γενικά τα ζώα που </a:t>
            </a:r>
            <a:r>
              <a:rPr lang="el-GR" sz="2400" b="1" dirty="0" smtClean="0">
                <a:solidFill>
                  <a:srgbClr val="FF0000"/>
                </a:solidFill>
              </a:rPr>
              <a:t>δε διαθέτουν σπονδύλους</a:t>
            </a:r>
            <a:r>
              <a:rPr lang="el-GR" sz="2400" dirty="0" smtClean="0"/>
              <a:t>!</a:t>
            </a:r>
          </a:p>
          <a:p>
            <a:endParaRPr lang="el-GR" sz="2400" dirty="0" smtClean="0"/>
          </a:p>
          <a:p>
            <a:r>
              <a:rPr lang="el-GR" sz="2400" dirty="0" smtClean="0"/>
              <a:t>Διαθέτουν </a:t>
            </a:r>
            <a:r>
              <a:rPr lang="el-GR" sz="2400" b="1" dirty="0" smtClean="0">
                <a:solidFill>
                  <a:srgbClr val="FF0000"/>
                </a:solidFill>
              </a:rPr>
              <a:t>συχνά </a:t>
            </a:r>
            <a:r>
              <a:rPr lang="el-GR" sz="2400" b="1" dirty="0" err="1" smtClean="0">
                <a:solidFill>
                  <a:srgbClr val="FF0000"/>
                </a:solidFill>
              </a:rPr>
              <a:t>εξωσκελετό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b="1" dirty="0" smtClean="0"/>
              <a:t>ΑΛΛΑ</a:t>
            </a:r>
            <a:r>
              <a:rPr lang="el-GR" sz="2400" b="1" dirty="0" smtClean="0">
                <a:solidFill>
                  <a:srgbClr val="FF0000"/>
                </a:solidFill>
              </a:rPr>
              <a:t> μερικά Ασπόνδυλα</a:t>
            </a:r>
            <a:r>
              <a:rPr lang="el-GR" sz="2400" dirty="0" smtClean="0"/>
              <a:t> διαθέτουν </a:t>
            </a:r>
            <a:r>
              <a:rPr lang="el-GR" sz="2400" b="1" dirty="0" smtClean="0">
                <a:solidFill>
                  <a:srgbClr val="FF0000"/>
                </a:solidFill>
              </a:rPr>
              <a:t>υδροστατικό σκελετό</a:t>
            </a:r>
            <a:r>
              <a:rPr lang="el-GR" sz="2400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484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Εξωσκελετός</a:t>
            </a:r>
            <a:r>
              <a:rPr lang="el-GR" dirty="0" smtClean="0"/>
              <a:t>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2400" dirty="0"/>
          </a:p>
          <a:p>
            <a:r>
              <a:rPr lang="el-GR" sz="2400" dirty="0"/>
              <a:t>Ο </a:t>
            </a:r>
            <a:r>
              <a:rPr lang="el-GR" sz="2400" dirty="0" err="1"/>
              <a:t>εξωσκελετός</a:t>
            </a:r>
            <a:r>
              <a:rPr lang="el-GR" sz="2400" dirty="0"/>
              <a:t> </a:t>
            </a:r>
            <a:r>
              <a:rPr lang="el-GR" sz="2400" dirty="0" smtClean="0"/>
              <a:t>στα Ασπόνδυλα </a:t>
            </a:r>
            <a:r>
              <a:rPr lang="el-GR" sz="2400" b="1" dirty="0" smtClean="0">
                <a:solidFill>
                  <a:srgbClr val="FF0000"/>
                </a:solidFill>
              </a:rPr>
              <a:t>βοηθά </a:t>
            </a:r>
            <a:r>
              <a:rPr lang="el-GR" sz="2400" b="1" dirty="0">
                <a:solidFill>
                  <a:srgbClr val="FF0000"/>
                </a:solidFill>
              </a:rPr>
              <a:t>και στη διατήρηση της υγρασίας </a:t>
            </a:r>
            <a:r>
              <a:rPr lang="el-GR" sz="2400" dirty="0"/>
              <a:t>του </a:t>
            </a:r>
            <a:r>
              <a:rPr lang="el-GR" sz="2400" dirty="0" smtClean="0"/>
              <a:t>σώματός!</a:t>
            </a:r>
            <a:endParaRPr lang="el-GR" sz="2400" dirty="0"/>
          </a:p>
          <a:p>
            <a:endParaRPr lang="el-GR" sz="2400" dirty="0"/>
          </a:p>
          <a:p>
            <a:r>
              <a:rPr lang="el-GR" sz="2400" b="1" dirty="0">
                <a:solidFill>
                  <a:srgbClr val="FF0000"/>
                </a:solidFill>
              </a:rPr>
              <a:t>Στα Αρθρόποδα</a:t>
            </a:r>
            <a:r>
              <a:rPr lang="el-GR" sz="2400" dirty="0"/>
              <a:t>, που αποτελούν μια μεγάλη ομάδα των Ασπόνδυλων, </a:t>
            </a:r>
            <a:r>
              <a:rPr lang="el-GR" sz="2400" b="1" dirty="0">
                <a:solidFill>
                  <a:srgbClr val="FF0000"/>
                </a:solidFill>
              </a:rPr>
              <a:t>ο </a:t>
            </a:r>
            <a:r>
              <a:rPr lang="el-GR" sz="2400" b="1" dirty="0" err="1">
                <a:solidFill>
                  <a:srgbClr val="FF0000"/>
                </a:solidFill>
              </a:rPr>
              <a:t>εξωσκελετός</a:t>
            </a:r>
            <a:r>
              <a:rPr lang="el-GR" sz="2400" b="1" dirty="0">
                <a:solidFill>
                  <a:srgbClr val="FF0000"/>
                </a:solidFill>
              </a:rPr>
              <a:t> είναι αρθρωτός</a:t>
            </a:r>
            <a:r>
              <a:rPr lang="el-GR" sz="2400" dirty="0"/>
              <a:t> και έτσι επιτρέπονται οι κινήσεις!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6124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Εξωσκελετός</a:t>
            </a:r>
            <a:r>
              <a:rPr lang="el-GR" dirty="0" smtClean="0"/>
              <a:t> 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1440" y="2222286"/>
            <a:ext cx="5630091" cy="46357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ΑΡΘΡΟΠΟΔΑ ΑΣΠΟΝΔΥΛΑ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l-GR" sz="2400" dirty="0" smtClean="0"/>
              <a:t>Αποτελούν το 80% των ειδών των ζώων!</a:t>
            </a:r>
          </a:p>
          <a:p>
            <a:pPr marL="0" indent="0">
              <a:buNone/>
            </a:pPr>
            <a:endParaRPr lang="el-G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Αρθρωτός </a:t>
            </a:r>
            <a:r>
              <a:rPr lang="el-GR" sz="2400" b="1" dirty="0" err="1" smtClean="0">
                <a:solidFill>
                  <a:srgbClr val="FF0000"/>
                </a:solidFill>
              </a:rPr>
              <a:t>εξωσκελετός</a:t>
            </a:r>
            <a:endParaRPr lang="el-G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 smtClean="0"/>
              <a:t>Διακρίνονται σε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r>
              <a:rPr lang="el-GR" sz="2400" dirty="0" smtClean="0"/>
              <a:t>Καρκινοειδή(αστακός, γαρίδα κ.ά.)</a:t>
            </a:r>
          </a:p>
          <a:p>
            <a:r>
              <a:rPr lang="el-GR" sz="2400" dirty="0" err="1" smtClean="0"/>
              <a:t>Μυριάποδα</a:t>
            </a:r>
            <a:r>
              <a:rPr lang="el-GR" sz="2400" dirty="0" smtClean="0"/>
              <a:t>(σαρανταποδαρούσα κ.ά.)</a:t>
            </a:r>
            <a:endParaRPr lang="en-US" sz="2400" dirty="0" smtClean="0"/>
          </a:p>
          <a:p>
            <a:r>
              <a:rPr lang="el-GR" sz="2400" dirty="0" smtClean="0"/>
              <a:t>Έντομα(μέλισσα, ακρίδα κ.ά.)</a:t>
            </a:r>
          </a:p>
          <a:p>
            <a:r>
              <a:rPr lang="el-GR" sz="2400" dirty="0" smtClean="0"/>
              <a:t>Αραχνοειδή(αράχνη κ.ά.)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4540" y="2041887"/>
            <a:ext cx="2833552" cy="2125164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3598" y="2041888"/>
            <a:ext cx="3026622" cy="2128094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4539" y="4558936"/>
            <a:ext cx="2861261" cy="210451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1792" y="4558935"/>
            <a:ext cx="2978427" cy="210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223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Εξωσκελετός</a:t>
            </a:r>
            <a:r>
              <a:rPr lang="el-GR" dirty="0" smtClean="0"/>
              <a:t>(3)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2069" y="2222287"/>
            <a:ext cx="9313817" cy="3015919"/>
          </a:xfrm>
        </p:spPr>
        <p:txBody>
          <a:bodyPr>
            <a:noAutofit/>
          </a:bodyPr>
          <a:lstStyle/>
          <a:p>
            <a:r>
              <a:rPr lang="el-GR" sz="2400" dirty="0" smtClean="0"/>
              <a:t>Τα </a:t>
            </a:r>
            <a:r>
              <a:rPr lang="el-GR" sz="2400" b="1" dirty="0" smtClean="0">
                <a:solidFill>
                  <a:srgbClr val="FF0000"/>
                </a:solidFill>
              </a:rPr>
              <a:t>δίθυρα</a:t>
            </a:r>
            <a:r>
              <a:rPr lang="el-GR" sz="2400" dirty="0" smtClean="0"/>
              <a:t>(μύδια, στρείδια κ.ά.) προσκολλώνται σε βράχους χάρη σε μια μυϊκή προεκβολή(το</a:t>
            </a:r>
            <a:r>
              <a:rPr lang="el-GR" sz="2400" dirty="0" smtClean="0">
                <a:solidFill>
                  <a:srgbClr val="FF0000"/>
                </a:solidFill>
              </a:rPr>
              <a:t> πόδι</a:t>
            </a:r>
            <a:r>
              <a:rPr lang="el-GR" sz="2400" dirty="0" smtClean="0"/>
              <a:t>) που βοηθά στην κίνηση. Από το πόδι εκκρίνονται ουσίες που σχηματίζουν λεπτές και σκληρές κλωστές (το </a:t>
            </a:r>
            <a:r>
              <a:rPr lang="el-GR" sz="2400" dirty="0" err="1" smtClean="0">
                <a:solidFill>
                  <a:srgbClr val="FF0000"/>
                </a:solidFill>
              </a:rPr>
              <a:t>βύσσο</a:t>
            </a:r>
            <a:r>
              <a:rPr lang="el-GR" sz="2400" dirty="0" smtClean="0"/>
              <a:t>) οι οποίες βοηθούν τη στήριξη τους στα βράχια!</a:t>
            </a:r>
          </a:p>
          <a:p>
            <a:r>
              <a:rPr lang="el-GR" sz="2400" dirty="0" smtClean="0"/>
              <a:t>Το </a:t>
            </a:r>
            <a:r>
              <a:rPr lang="el-GR" sz="2400" b="1" dirty="0" smtClean="0">
                <a:solidFill>
                  <a:srgbClr val="FF0000"/>
                </a:solidFill>
              </a:rPr>
              <a:t>σαλιγκάρι </a:t>
            </a:r>
            <a:r>
              <a:rPr lang="el-GR" sz="2400" dirty="0" smtClean="0"/>
              <a:t>αποτελείται από το κεφάλι, το σπλαχνικό σάκο και το πόδι. Διαθέτει </a:t>
            </a:r>
            <a:r>
              <a:rPr lang="el-GR" sz="2400" dirty="0" smtClean="0">
                <a:solidFill>
                  <a:srgbClr val="FF0000"/>
                </a:solidFill>
              </a:rPr>
              <a:t>σκληρό κέλυφος </a:t>
            </a:r>
            <a:r>
              <a:rPr lang="el-GR" sz="2400" dirty="0" smtClean="0"/>
              <a:t>όπου ζει προφυλαγμένο. Το </a:t>
            </a:r>
            <a:r>
              <a:rPr lang="el-GR" sz="2400" dirty="0" smtClean="0">
                <a:solidFill>
                  <a:srgbClr val="FF0000"/>
                </a:solidFill>
              </a:rPr>
              <a:t>πόδι</a:t>
            </a:r>
            <a:r>
              <a:rPr lang="el-GR" sz="2400" dirty="0" smtClean="0"/>
              <a:t> είναι μυώδες και του επιτρέπει να έρπει.</a:t>
            </a:r>
            <a:endParaRPr lang="el-GR" sz="24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8504" y="2368064"/>
            <a:ext cx="2773408" cy="1714500"/>
          </a:xfrm>
          <a:prstGeom prst="rect">
            <a:avLst/>
          </a:prstGeom>
        </p:spPr>
      </p:pic>
      <p:pic>
        <p:nvPicPr>
          <p:cNvPr id="1026" name="Picture 2" descr="Εμφάνιση της εικόνας προέλευση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504" y="5204568"/>
            <a:ext cx="2773407" cy="164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866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Υδροστατικός σκελετός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74766" y="2222287"/>
            <a:ext cx="11129554" cy="2779261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Μερικά Ασπόνδυλα </a:t>
            </a:r>
            <a:r>
              <a:rPr lang="el-GR" sz="2400" dirty="0" smtClean="0"/>
              <a:t>δεν διαθέτουν </a:t>
            </a:r>
            <a:r>
              <a:rPr lang="el-GR" sz="2400" dirty="0" err="1" smtClean="0"/>
              <a:t>ενδοσκελετό</a:t>
            </a:r>
            <a:r>
              <a:rPr lang="el-GR" sz="2400" dirty="0" smtClean="0"/>
              <a:t> αλλά </a:t>
            </a:r>
            <a:r>
              <a:rPr lang="el-GR" sz="2400" b="1" dirty="0" smtClean="0">
                <a:solidFill>
                  <a:srgbClr val="FF0000"/>
                </a:solidFill>
              </a:rPr>
              <a:t>υδροστατικό σκελετό</a:t>
            </a:r>
            <a:r>
              <a:rPr lang="el-GR" sz="2400" dirty="0"/>
              <a:t> </a:t>
            </a:r>
            <a:r>
              <a:rPr lang="el-GR" sz="2400" dirty="0" smtClean="0"/>
              <a:t>δηλαδή τα εσωτερικά υγρά του σώματος στηρίζουν και επιτρέπουν την κίνηση!</a:t>
            </a:r>
          </a:p>
          <a:p>
            <a:endParaRPr lang="el-GR" sz="2400" dirty="0" smtClean="0"/>
          </a:p>
          <a:p>
            <a:r>
              <a:rPr lang="el-GR" sz="2400" dirty="0" smtClean="0"/>
              <a:t>Χαρακτηριστικό παράδειγμα η </a:t>
            </a:r>
            <a:r>
              <a:rPr lang="el-GR" sz="2400" b="1" dirty="0" smtClean="0">
                <a:solidFill>
                  <a:srgbClr val="FF0000"/>
                </a:solidFill>
              </a:rPr>
              <a:t>μέδουσα </a:t>
            </a:r>
            <a:r>
              <a:rPr lang="el-GR" sz="2400" dirty="0" smtClean="0"/>
              <a:t>που κινείται με τη βοήθεια κυκλικών μυϊκών ινών!</a:t>
            </a:r>
            <a:endParaRPr lang="el-GR" sz="24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986" y="4741817"/>
            <a:ext cx="5847803" cy="195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611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ξιομνημόνευτο">
  <a:themeElements>
    <a:clrScheme name="Αξιομνημόνευτο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Αξιομνημόνευτο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Αξιομνημόνευτο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TM03457503[[fn=Αξιομνημόνευτο]]</Template>
  <TotalTime>74</TotalTime>
  <Words>340</Words>
  <Application>Microsoft Office PowerPoint</Application>
  <PresentationFormat>Ευρεία οθόνη</PresentationFormat>
  <Paragraphs>54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2</vt:lpstr>
      <vt:lpstr>Αξιομνημόνευτο</vt:lpstr>
      <vt:lpstr>5.3. Κίνηση και στήριξη στους ζωικούς οργανισμούς  (Μάθημα 1ο)</vt:lpstr>
      <vt:lpstr>Όργανα στήριξης και κίνησης στον άνθρωπο</vt:lpstr>
      <vt:lpstr>Ο πολλαπλός ρόλος του σκελετού</vt:lpstr>
      <vt:lpstr>Ζώα που έχουν σκελετό</vt:lpstr>
      <vt:lpstr>Σκελετός στα Ασπόνδυλα Ζώα</vt:lpstr>
      <vt:lpstr>Εξωσκελετός (1)</vt:lpstr>
      <vt:lpstr>Εξωσκελετός (2)</vt:lpstr>
      <vt:lpstr>Εξωσκελετός(3)</vt:lpstr>
      <vt:lpstr>Υδροστατικός σκελετός (1)</vt:lpstr>
      <vt:lpstr>Υδροστατικός σκελετός (2)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5.3. Κίνηση και στήριξη στους ζωικούς οργανισμούς</dc:title>
  <dc:creator>user</dc:creator>
  <cp:lastModifiedBy>user</cp:lastModifiedBy>
  <cp:revision>9</cp:revision>
  <dcterms:created xsi:type="dcterms:W3CDTF">2021-09-24T19:46:22Z</dcterms:created>
  <dcterms:modified xsi:type="dcterms:W3CDTF">2021-09-24T21:00:26Z</dcterms:modified>
</cp:coreProperties>
</file>