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88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24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890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15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02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9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94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3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602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51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6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2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10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01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04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2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8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3B6103-F21E-440C-BAE0-01466E5FF369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05CF-3C2D-472F-A8CE-685231C4BF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746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9AAD4-DBD1-4250-BBFA-73563684B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5.4. </a:t>
            </a:r>
            <a:r>
              <a:rPr lang="el-GR" dirty="0" err="1"/>
              <a:t>Μυοσκελετικό</a:t>
            </a:r>
            <a:r>
              <a:rPr lang="el-GR" dirty="0"/>
              <a:t> σύστημα στον άνθρωπο 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6C9189E-204C-488F-8C46-432BB0DA9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5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37924A-46F4-4D8B-91D0-433D2329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ΚΙΝΗΣΗ ΣΤΟΝ ΑΝΘΡΩΠΟ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0BA39F-B6C1-411D-9F91-A4E21B94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1550"/>
            <a:ext cx="8946541" cy="4836849"/>
          </a:xfrm>
        </p:spPr>
        <p:txBody>
          <a:bodyPr>
            <a:noAutofit/>
          </a:bodyPr>
          <a:lstStyle/>
          <a:p>
            <a:r>
              <a:rPr lang="el-GR" sz="3600" dirty="0"/>
              <a:t>Η κίνηση στον άνθρωπο γίνεται χάρη στον </a:t>
            </a:r>
            <a:r>
              <a:rPr lang="el-GR" sz="3600" dirty="0">
                <a:solidFill>
                  <a:srgbClr val="FF0000"/>
                </a:solidFill>
              </a:rPr>
              <a:t>σκελετό</a:t>
            </a:r>
            <a:r>
              <a:rPr lang="el-GR" sz="3600" dirty="0"/>
              <a:t> και στους </a:t>
            </a:r>
            <a:r>
              <a:rPr lang="el-GR" sz="3600" dirty="0">
                <a:solidFill>
                  <a:srgbClr val="FF0000"/>
                </a:solidFill>
              </a:rPr>
              <a:t>μύες</a:t>
            </a:r>
            <a:r>
              <a:rPr lang="el-GR" sz="3600" dirty="0"/>
              <a:t>!</a:t>
            </a:r>
          </a:p>
          <a:p>
            <a:endParaRPr lang="el-GR" sz="3600" dirty="0"/>
          </a:p>
          <a:p>
            <a:r>
              <a:rPr lang="el-GR" sz="3600" dirty="0"/>
              <a:t>Υπάρχουν όμως </a:t>
            </a:r>
            <a:r>
              <a:rPr lang="el-GR" sz="3600" dirty="0">
                <a:solidFill>
                  <a:srgbClr val="FF0000"/>
                </a:solidFill>
              </a:rPr>
              <a:t>και άλλα συστήματα που βοηθούν στην κίνηση </a:t>
            </a:r>
            <a:r>
              <a:rPr lang="el-GR" sz="3600" dirty="0"/>
              <a:t>όπως το </a:t>
            </a:r>
            <a:r>
              <a:rPr lang="el-GR" sz="3600" dirty="0">
                <a:solidFill>
                  <a:srgbClr val="FF0000"/>
                </a:solidFill>
              </a:rPr>
              <a:t>αναπνευστικό</a:t>
            </a:r>
            <a:r>
              <a:rPr lang="el-GR" sz="3600" dirty="0"/>
              <a:t> σύστημα, το </a:t>
            </a:r>
            <a:r>
              <a:rPr lang="el-GR" sz="3600" dirty="0">
                <a:solidFill>
                  <a:srgbClr val="FF0000"/>
                </a:solidFill>
              </a:rPr>
              <a:t>κυκλοφορικό</a:t>
            </a:r>
            <a:r>
              <a:rPr lang="el-GR" sz="3600" dirty="0"/>
              <a:t> σύστημα και το </a:t>
            </a:r>
            <a:r>
              <a:rPr lang="el-GR" sz="3600" dirty="0">
                <a:solidFill>
                  <a:srgbClr val="FF0000"/>
                </a:solidFill>
              </a:rPr>
              <a:t>νευρικό</a:t>
            </a:r>
            <a:r>
              <a:rPr lang="el-GR" sz="3600" dirty="0"/>
              <a:t> σύστημα!</a:t>
            </a:r>
          </a:p>
        </p:txBody>
      </p:sp>
    </p:spTree>
    <p:extLst>
      <p:ext uri="{BB962C8B-B14F-4D97-AF65-F5344CB8AC3E}">
        <p14:creationId xmlns:p14="http://schemas.microsoft.com/office/powerpoint/2010/main" val="52220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F3981-9B85-4870-A41D-2762CF29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ΣΚΕΛΕΤΟΣ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62E98E-A8CC-49B3-96AB-3603C5C32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97" y="1189608"/>
            <a:ext cx="4941904" cy="5058791"/>
          </a:xfrm>
        </p:spPr>
        <p:txBody>
          <a:bodyPr/>
          <a:lstStyle/>
          <a:p>
            <a:pPr marL="0" indent="0">
              <a:buNone/>
            </a:pPr>
            <a:r>
              <a:rPr lang="el-GR" sz="3200" dirty="0">
                <a:solidFill>
                  <a:srgbClr val="FF0000"/>
                </a:solidFill>
              </a:rPr>
              <a:t>Ο σκελετός διακρίνεται σε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dirty="0"/>
              <a:t>Σκελετό του </a:t>
            </a:r>
            <a:r>
              <a:rPr lang="el-GR" sz="3200" dirty="0">
                <a:solidFill>
                  <a:srgbClr val="FF0000"/>
                </a:solidFill>
              </a:rPr>
              <a:t>κορμού </a:t>
            </a:r>
            <a:r>
              <a:rPr lang="el-GR" sz="3200" dirty="0"/>
              <a:t>(κρανίο, θώρακας, σπονδυλική στήλη) και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dirty="0"/>
              <a:t>Σκελετό των </a:t>
            </a:r>
            <a:r>
              <a:rPr lang="el-GR" sz="3200" dirty="0">
                <a:solidFill>
                  <a:srgbClr val="FF0000"/>
                </a:solidFill>
              </a:rPr>
              <a:t>άκρων</a:t>
            </a:r>
            <a:r>
              <a:rPr lang="el-GR" sz="3200" dirty="0"/>
              <a:t> (άνω και κάτω άκρα)</a:t>
            </a:r>
          </a:p>
          <a:p>
            <a:pPr marL="457200" indent="-457200">
              <a:buFont typeface="+mj-lt"/>
              <a:buAutoNum type="arabicPeriod"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47B089-C97B-48BC-A6F1-57991B737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76" y="0"/>
            <a:ext cx="590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6DD4CC-90E3-4EF8-A068-33411513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Σπονδυλική στήλη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0EA0AE-746F-4AA8-A5CD-1974F904B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518082"/>
            <a:ext cx="9836789" cy="5204577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σπονδυλική στήλη αποτελείται από </a:t>
            </a:r>
            <a:r>
              <a:rPr lang="el-GR" dirty="0">
                <a:solidFill>
                  <a:srgbClr val="FF0000"/>
                </a:solidFill>
              </a:rPr>
              <a:t>σπονδύλους</a:t>
            </a:r>
            <a:r>
              <a:rPr lang="el-GR" dirty="0"/>
              <a:t>! </a:t>
            </a:r>
          </a:p>
          <a:p>
            <a:endParaRPr lang="el-GR" dirty="0"/>
          </a:p>
          <a:p>
            <a:r>
              <a:rPr lang="el-GR" dirty="0"/>
              <a:t>Ανάμεσα στους σπονδύλους, υπάρχουν ελαστικοί δίσκοι, οι </a:t>
            </a:r>
            <a:r>
              <a:rPr lang="el-GR" dirty="0">
                <a:solidFill>
                  <a:srgbClr val="FF0000"/>
                </a:solidFill>
              </a:rPr>
              <a:t>μεσοσπονδύλιοι δίσκοι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/>
              <a:t>Οι σπόνδυλοι τοποθετούνται ο ένας πάνω στον άλλον και σχηματίζουν το </a:t>
            </a:r>
            <a:r>
              <a:rPr lang="el-GR" dirty="0">
                <a:solidFill>
                  <a:srgbClr val="FF0000"/>
                </a:solidFill>
              </a:rPr>
              <a:t>σπονδυλικό σωλήνα </a:t>
            </a:r>
            <a:r>
              <a:rPr lang="el-GR" dirty="0"/>
              <a:t>όπου μέσα προφυλάσσεται ο </a:t>
            </a:r>
            <a:r>
              <a:rPr lang="el-GR" dirty="0">
                <a:solidFill>
                  <a:srgbClr val="FF0000"/>
                </a:solidFill>
              </a:rPr>
              <a:t>νωτιαίος μυελός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/>
              <a:t>Η σπονδυλική στήλη έχει 4 κυρτώματα(καμπύλες)</a:t>
            </a:r>
            <a:r>
              <a:rPr lang="en-GB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Αυχενικό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Θωρακικό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Οσφυϊκό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Ιερό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ΡΟΛΟΣ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l-GR" dirty="0"/>
              <a:t>Συγκρατεί το βάρος του σώματος και είναι ευλύγιστη!</a:t>
            </a:r>
            <a:br>
              <a:rPr lang="en-US" dirty="0"/>
            </a:b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968C1D-ADB5-41E9-AA26-F7836BA8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45" y="135342"/>
            <a:ext cx="1811043" cy="189230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BB27C9-3349-49A1-B7AB-43932E22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506" y="2957558"/>
            <a:ext cx="2422494" cy="39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CD1FE9-0757-442A-A5E1-0B85F968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των οστών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FBB45B-8FA3-4FD6-A48B-D82B64BD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207364"/>
            <a:ext cx="7022237" cy="5397622"/>
          </a:xfrm>
        </p:spPr>
        <p:txBody>
          <a:bodyPr/>
          <a:lstStyle/>
          <a:p>
            <a:r>
              <a:rPr lang="el-GR" dirty="0"/>
              <a:t>Τα οστά είναι συμπαγή και σκληρά!</a:t>
            </a:r>
          </a:p>
          <a:p>
            <a:endParaRPr lang="el-GR" dirty="0"/>
          </a:p>
          <a:p>
            <a:r>
              <a:rPr lang="el-GR" dirty="0"/>
              <a:t>Αποτελούνται από</a:t>
            </a:r>
            <a:r>
              <a:rPr lang="en-GB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err="1">
                <a:solidFill>
                  <a:srgbClr val="FF0000"/>
                </a:solidFill>
              </a:rPr>
              <a:t>Οστεοκύτταρα</a:t>
            </a:r>
            <a:endParaRPr lang="el-G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FF0000"/>
                </a:solidFill>
              </a:rPr>
              <a:t>Άλατα</a:t>
            </a:r>
            <a:r>
              <a:rPr lang="el-GR" dirty="0"/>
              <a:t> φωσφόρου και άλατα ασβεστίου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FF0000"/>
                </a:solidFill>
              </a:rPr>
              <a:t>Άλλες ουσίες </a:t>
            </a:r>
            <a:r>
              <a:rPr lang="el-GR" dirty="0"/>
              <a:t>που παρέχουν ελαστικότητα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Περιόστεο</a:t>
            </a:r>
            <a:r>
              <a:rPr lang="en-GB" dirty="0"/>
              <a:t>:</a:t>
            </a:r>
            <a:r>
              <a:rPr lang="el-GR" dirty="0"/>
              <a:t> μεμβράνη που καλύπτει εξωτερικά το οστό, βοηθά στην ανάπτυξη και στην επούλωσή του!</a:t>
            </a:r>
          </a:p>
          <a:p>
            <a:endParaRPr lang="el-GR" dirty="0"/>
          </a:p>
          <a:p>
            <a:r>
              <a:rPr lang="el-GR" dirty="0"/>
              <a:t>Υπάρχουν </a:t>
            </a:r>
            <a:r>
              <a:rPr lang="el-GR" dirty="0">
                <a:solidFill>
                  <a:srgbClr val="FF0000"/>
                </a:solidFill>
              </a:rPr>
              <a:t>κοιλότητες</a:t>
            </a:r>
            <a:r>
              <a:rPr lang="el-GR" dirty="0"/>
              <a:t> στο εσωτερικό των οστών όπου υπάρχει ο </a:t>
            </a:r>
            <a:r>
              <a:rPr lang="el-GR" dirty="0">
                <a:solidFill>
                  <a:srgbClr val="FF0000"/>
                </a:solidFill>
              </a:rPr>
              <a:t>ερυθρός μυελός</a:t>
            </a:r>
            <a:r>
              <a:rPr lang="el-GR" dirty="0"/>
              <a:t>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E4319F0-ED28-413A-A457-5090E8A0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42" y="253014"/>
            <a:ext cx="2911875" cy="635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C1F34A-ACC4-4922-8501-659F44EE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Διάκριση των οστών με βάση τη μορφή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324258-63D6-4E89-B4F3-E7462B8D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ΜΑΚΡΑ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ΒΡΑΧΕΑ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ΠΛΑΤΙΑ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041FE23-A74B-472B-A8B6-AA2B88C00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13" y="3070109"/>
            <a:ext cx="2435149" cy="254441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68C365-8B27-4D55-82AC-7638836F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48" y="1331396"/>
            <a:ext cx="1589104" cy="428313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0BD4B4D-2B29-4E39-8945-1FA9E8815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315" y="4598633"/>
            <a:ext cx="3208360" cy="21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2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4AEB4C-F580-424A-ADA4-F830813E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ΑΡΘΡΩΣΕΙΣ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23FB2D-072C-4B6E-B02F-F126B6C6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Τα οστά συνδέονται μεταξύ τους στις αρθρώσεις</a:t>
            </a:r>
            <a:r>
              <a:rPr lang="en-GB" sz="2800" dirty="0"/>
              <a:t>!</a:t>
            </a:r>
          </a:p>
          <a:p>
            <a:endParaRPr lang="en-GB" sz="2800" dirty="0"/>
          </a:p>
          <a:p>
            <a:r>
              <a:rPr lang="el-GR" sz="2800" dirty="0">
                <a:solidFill>
                  <a:srgbClr val="FF0000"/>
                </a:solidFill>
              </a:rPr>
              <a:t>Οι αρθρώσεις διακρίνονται σε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>
                <a:solidFill>
                  <a:srgbClr val="FF0000"/>
                </a:solidFill>
              </a:rPr>
              <a:t>Διαρθρώσεις</a:t>
            </a:r>
            <a:r>
              <a:rPr lang="el-GR" sz="2800" dirty="0"/>
              <a:t> </a:t>
            </a:r>
            <a:r>
              <a:rPr lang="el-GR" sz="2800" dirty="0">
                <a:sym typeface="Wingdings" panose="05000000000000000000" pitchFamily="2" charset="2"/>
              </a:rPr>
              <a:t></a:t>
            </a:r>
            <a:r>
              <a:rPr lang="el-GR" sz="2800" dirty="0">
                <a:solidFill>
                  <a:srgbClr val="FF0000"/>
                </a:solidFill>
                <a:sym typeface="Wingdings" panose="05000000000000000000" pitchFamily="2" charset="2"/>
              </a:rPr>
              <a:t>επιτρέπουν τις κινήσεις των οστών </a:t>
            </a:r>
            <a:r>
              <a:rPr lang="el-GR" sz="2800" dirty="0">
                <a:sym typeface="Wingdings" panose="05000000000000000000" pitchFamily="2" charset="2"/>
              </a:rPr>
              <a:t>που συμμετέχουν σε αυτές π.χ. ο ώμος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>
                <a:solidFill>
                  <a:srgbClr val="FF0000"/>
                </a:solidFill>
                <a:sym typeface="Wingdings" panose="05000000000000000000" pitchFamily="2" charset="2"/>
              </a:rPr>
              <a:t>Συναρθρώσεις</a:t>
            </a:r>
            <a:r>
              <a:rPr lang="el-GR" sz="2800" dirty="0">
                <a:sym typeface="Wingdings" panose="05000000000000000000" pitchFamily="2" charset="2"/>
              </a:rPr>
              <a:t>  </a:t>
            </a:r>
            <a:r>
              <a:rPr lang="el-GR" sz="2800" dirty="0">
                <a:solidFill>
                  <a:srgbClr val="FF0000"/>
                </a:solidFill>
                <a:sym typeface="Wingdings" panose="05000000000000000000" pitchFamily="2" charset="2"/>
              </a:rPr>
              <a:t>ΔΕΝ επιτρέπουν καμιά κίνηση </a:t>
            </a:r>
            <a:r>
              <a:rPr lang="el-GR" sz="2800" dirty="0">
                <a:sym typeface="Wingdings" panose="05000000000000000000" pitchFamily="2" charset="2"/>
              </a:rPr>
              <a:t>π.χ. η λεκάνη </a:t>
            </a:r>
            <a:r>
              <a:rPr lang="el-GR" sz="2800" dirty="0">
                <a:solidFill>
                  <a:srgbClr val="FF0000"/>
                </a:solidFill>
                <a:sym typeface="Wingdings" panose="05000000000000000000" pitchFamily="2" charset="2"/>
              </a:rPr>
              <a:t>ή επιτρέπουν περιορισμένες κινήσεις</a:t>
            </a:r>
            <a:r>
              <a:rPr lang="el-GR" sz="2800" dirty="0">
                <a:sym typeface="Wingdings" panose="05000000000000000000" pitchFamily="2" charset="2"/>
              </a:rPr>
              <a:t> π.χ. η σπονδυλική στήλη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534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D4EE44-D6FB-4D77-A575-1AA4CB28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ΔΙΑΡΘΡΩΣΗ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443B00-E9FB-49F8-8DDE-111F0CE93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384918"/>
            <a:ext cx="8149701" cy="4863482"/>
          </a:xfrm>
        </p:spPr>
        <p:txBody>
          <a:bodyPr/>
          <a:lstStyle/>
          <a:p>
            <a:r>
              <a:rPr lang="el-GR" dirty="0"/>
              <a:t>Στη διάρθρωση τα οστά </a:t>
            </a:r>
            <a:r>
              <a:rPr lang="el-GR" dirty="0">
                <a:solidFill>
                  <a:srgbClr val="FF0000"/>
                </a:solidFill>
              </a:rPr>
              <a:t>συγκρατούνται με τη βοήθεια των συνδέσμων!</a:t>
            </a:r>
          </a:p>
          <a:p>
            <a:endParaRPr lang="el-GR" dirty="0"/>
          </a:p>
          <a:p>
            <a:r>
              <a:rPr lang="el-GR" dirty="0"/>
              <a:t>Τα οστά </a:t>
            </a:r>
            <a:r>
              <a:rPr lang="el-GR" dirty="0">
                <a:solidFill>
                  <a:srgbClr val="FF0000"/>
                </a:solidFill>
              </a:rPr>
              <a:t>περιβάλλονται από </a:t>
            </a:r>
            <a:r>
              <a:rPr lang="el-GR" dirty="0"/>
              <a:t>έναν σάκο, τον </a:t>
            </a:r>
            <a:r>
              <a:rPr lang="el-GR" dirty="0">
                <a:solidFill>
                  <a:srgbClr val="FF0000"/>
                </a:solidFill>
              </a:rPr>
              <a:t>αρθρικό θύλακα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/>
              <a:t>Κινούνται χωρίς τριβή χάρη στο </a:t>
            </a:r>
            <a:r>
              <a:rPr lang="el-GR" dirty="0">
                <a:solidFill>
                  <a:srgbClr val="FF0000"/>
                </a:solidFill>
              </a:rPr>
              <a:t>αρθρικό υγρό </a:t>
            </a:r>
            <a:r>
              <a:rPr lang="el-GR" dirty="0"/>
              <a:t>που δρα σα </a:t>
            </a:r>
            <a:r>
              <a:rPr lang="el-GR" dirty="0">
                <a:solidFill>
                  <a:srgbClr val="FF0000"/>
                </a:solidFill>
              </a:rPr>
              <a:t>λιπαντικό</a:t>
            </a:r>
            <a:r>
              <a:rPr lang="el-GR" dirty="0"/>
              <a:t> στην αρθρική κοιλότητα!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/>
              <a:t>Οι επιφάνειες επαφής καλύπτονται από τον </a:t>
            </a:r>
            <a:r>
              <a:rPr lang="el-GR" dirty="0">
                <a:solidFill>
                  <a:srgbClr val="FF0000"/>
                </a:solidFill>
              </a:rPr>
              <a:t>αρθρικό χόνδρο</a:t>
            </a:r>
            <a:r>
              <a:rPr lang="el-GR" dirty="0"/>
              <a:t>!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3A5516F-3B2C-486F-90A5-478EC36A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605" y="2083109"/>
            <a:ext cx="3731148" cy="29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45EA4-DAD6-4195-B055-1E4C2D54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09796DB-0E67-4766-813C-4169E8BB8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141" y="257452"/>
            <a:ext cx="8852562" cy="64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39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302</Words>
  <Application>Microsoft Office PowerPoint</Application>
  <PresentationFormat>Ευρεία οθόνη</PresentationFormat>
  <Paragraphs>56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Ιόν</vt:lpstr>
      <vt:lpstr>5.4. Μυοσκελετικό σύστημα στον άνθρωπο Ι</vt:lpstr>
      <vt:lpstr>ΚΙΝΗΣΗ ΣΤΟΝ ΑΝΘΡΩΠΟ</vt:lpstr>
      <vt:lpstr>ΣΚΕΛΕΤΟΣ</vt:lpstr>
      <vt:lpstr>Σπονδυλική στήλη</vt:lpstr>
      <vt:lpstr>Δομή των οστών</vt:lpstr>
      <vt:lpstr>Διάκριση των οστών με βάση τη μορφή </vt:lpstr>
      <vt:lpstr>ΑΡΘΡΩΣΕΙΣ</vt:lpstr>
      <vt:lpstr>ΔΙΑΡΘΡΩΣΗ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5.4. Μυοσκελετικό σύστημα στον άνθρωπο Ι</dc:title>
  <dc:creator>30694</dc:creator>
  <cp:lastModifiedBy>30694</cp:lastModifiedBy>
  <cp:revision>1</cp:revision>
  <dcterms:created xsi:type="dcterms:W3CDTF">2021-10-17T13:18:33Z</dcterms:created>
  <dcterms:modified xsi:type="dcterms:W3CDTF">2021-10-17T13:55:10Z</dcterms:modified>
</cp:coreProperties>
</file>