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64" r:id="rId9"/>
    <p:sldId id="266" r:id="rId10"/>
    <p:sldId id="267" r:id="rId11"/>
    <p:sldId id="263" r:id="rId12"/>
    <p:sldId id="268" r:id="rId13"/>
    <p:sldId id="272" r:id="rId14"/>
    <p:sldId id="269" r:id="rId15"/>
    <p:sldId id="270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17AD58-9404-47D0-964C-674CD1CFD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429305"/>
            <a:ext cx="7766936" cy="5033638"/>
          </a:xfrm>
        </p:spPr>
        <p:txBody>
          <a:bodyPr/>
          <a:lstStyle/>
          <a:p>
            <a:pPr algn="l"/>
            <a:r>
              <a:rPr lang="el-GR" sz="4400" dirty="0"/>
              <a:t>ΑΝΑΠΑΡΑΓΩΓΗ</a:t>
            </a:r>
            <a:br>
              <a:rPr lang="el-GR" sz="4400" dirty="0"/>
            </a:br>
            <a:br>
              <a:rPr lang="el-GR" sz="4400" dirty="0"/>
            </a:br>
            <a:r>
              <a:rPr lang="el-GR" sz="4400" dirty="0"/>
              <a:t>Η ΑΝΑΠΑΡΑΓΩΓΗ ΣΤΟΥΣ ΜΟΝΟΚΥΤΤΑΡΟΥΣ ΟΡΓΑΝΙΣΜΟΥΣ</a:t>
            </a:r>
            <a:br>
              <a:rPr lang="el-GR" sz="4400" dirty="0"/>
            </a:br>
            <a:br>
              <a:rPr lang="el-GR" sz="4400" dirty="0"/>
            </a:br>
            <a:r>
              <a:rPr lang="el-GR" sz="4400" dirty="0"/>
              <a:t>Η ΑΝΑΠΑΡΑΓΩΓΗ ΣΤΑ ΦΥΤΑ</a:t>
            </a:r>
          </a:p>
        </p:txBody>
      </p:sp>
    </p:spTree>
    <p:extLst>
      <p:ext uri="{BB962C8B-B14F-4D97-AF65-F5344CB8AC3E}">
        <p14:creationId xmlns:p14="http://schemas.microsoft.com/office/powerpoint/2010/main" val="352481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86805E-6494-4462-A64B-256E48D0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4D9069-D0A2-4A96-8BF8-19FECAC7D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0DD148-4751-4F67-982D-2F40BDAC9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4"/>
            <a:ext cx="12192000" cy="6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7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C25B51-78E7-4901-B1C9-1E0043FB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115410"/>
            <a:ext cx="9185225" cy="110970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Η αμφιγονία είναι καλύτερη από τη μονογονία γιατί αυξάνει τη γενετική ποικιλομορφία!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38A947-7F45-4B3A-89D3-F46BB012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3F2114-051A-40C7-B5C9-950AE2B2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060"/>
            <a:ext cx="12192000" cy="54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1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1FA09BC-6BDB-457C-A15F-7590F5F5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09965"/>
          </a:xfrm>
        </p:spPr>
        <p:txBody>
          <a:bodyPr>
            <a:normAutofit/>
          </a:bodyPr>
          <a:lstStyle/>
          <a:p>
            <a:r>
              <a:rPr lang="el-GR" sz="9600" dirty="0"/>
              <a:t>ΠΑΡΑΔΕΙΓΜΑΤΑ ΑΜΦΙΓΟΝΙΑΣ ΣΤΑ ΦΥΤΑ</a:t>
            </a:r>
          </a:p>
        </p:txBody>
      </p:sp>
    </p:spTree>
    <p:extLst>
      <p:ext uri="{BB962C8B-B14F-4D97-AF65-F5344CB8AC3E}">
        <p14:creationId xmlns:p14="http://schemas.microsoft.com/office/powerpoint/2010/main" val="400383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A46845-18E5-43EB-BD85-F1BA6683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AE2D51-7699-4928-B04E-A396F965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2"/>
            <a:ext cx="12192000" cy="68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6C24D25-76C3-43DB-B957-4ACEAD68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1278384"/>
            <a:ext cx="7812349" cy="5579615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00A8DBB6-6949-4397-8594-A54A2BD5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41221" cy="580008"/>
          </a:xfrm>
        </p:spPr>
        <p:txBody>
          <a:bodyPr>
            <a:normAutofit fontScale="90000"/>
          </a:bodyPr>
          <a:lstStyle/>
          <a:p>
            <a:r>
              <a:rPr lang="el-GR" dirty="0"/>
              <a:t>Τέλειο άνθος</a:t>
            </a:r>
          </a:p>
        </p:txBody>
      </p:sp>
    </p:spTree>
    <p:extLst>
      <p:ext uri="{BB962C8B-B14F-4D97-AF65-F5344CB8AC3E}">
        <p14:creationId xmlns:p14="http://schemas.microsoft.com/office/powerpoint/2010/main" val="381045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B024EC3-4AE2-44FB-9F6D-43A0BBEB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ΕΠΙΚΟΝΙΑΣΗ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E01C6A5-554E-4289-B835-AA18D5517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5031008" cy="5014404"/>
          </a:xfrm>
        </p:spPr>
        <p:txBody>
          <a:bodyPr>
            <a:normAutofit lnSpcReduction="10000"/>
          </a:bodyPr>
          <a:lstStyle/>
          <a:p>
            <a:r>
              <a:rPr lang="el-GR" sz="2400" dirty="0"/>
              <a:t>Για να γίνει η γονιμοποίηση, </a:t>
            </a:r>
            <a:r>
              <a:rPr lang="el-GR" sz="2400" dirty="0">
                <a:solidFill>
                  <a:srgbClr val="FF0000"/>
                </a:solidFill>
              </a:rPr>
              <a:t>πρέπει οι γυρεόκοκκοι</a:t>
            </a:r>
            <a:r>
              <a:rPr lang="el-GR" sz="2400" dirty="0"/>
              <a:t>(περιέχουν τους αρσενικούς γαμέτες) </a:t>
            </a:r>
            <a:r>
              <a:rPr lang="el-GR" sz="2400" dirty="0">
                <a:solidFill>
                  <a:srgbClr val="FF0000"/>
                </a:solidFill>
              </a:rPr>
              <a:t>να μεταφερθούν στο στίγμα του ύπερου</a:t>
            </a:r>
            <a:r>
              <a:rPr lang="el-GR" sz="2400" dirty="0"/>
              <a:t>!</a:t>
            </a:r>
          </a:p>
          <a:p>
            <a:endParaRPr lang="el-GR" sz="2400" dirty="0"/>
          </a:p>
          <a:p>
            <a:r>
              <a:rPr lang="el-GR" sz="2400" b="1" dirty="0"/>
              <a:t>4 τρόποι</a:t>
            </a:r>
            <a:r>
              <a:rPr lang="en-GB" sz="2400" b="1" dirty="0"/>
              <a:t>:</a:t>
            </a:r>
            <a:endParaRPr lang="en-US" sz="2400" b="1" dirty="0"/>
          </a:p>
          <a:p>
            <a:pPr>
              <a:buFont typeface="+mj-lt"/>
              <a:buAutoNum type="arabicPeriod"/>
            </a:pPr>
            <a:r>
              <a:rPr lang="el-GR" sz="2400" dirty="0"/>
              <a:t>Επικονίαση με τον </a:t>
            </a:r>
            <a:r>
              <a:rPr lang="el-GR" sz="2400" dirty="0">
                <a:solidFill>
                  <a:srgbClr val="FF0000"/>
                </a:solidFill>
              </a:rPr>
              <a:t>άνεμο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Επικονίαση με τα </a:t>
            </a:r>
            <a:r>
              <a:rPr lang="el-GR" sz="2400" dirty="0">
                <a:solidFill>
                  <a:srgbClr val="FF0000"/>
                </a:solidFill>
              </a:rPr>
              <a:t>έντομα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Επικονίαση με το </a:t>
            </a:r>
            <a:r>
              <a:rPr lang="el-GR" sz="2400" dirty="0">
                <a:solidFill>
                  <a:srgbClr val="FF0000"/>
                </a:solidFill>
              </a:rPr>
              <a:t>νερό </a:t>
            </a:r>
            <a:r>
              <a:rPr lang="el-GR" sz="2400" dirty="0"/>
              <a:t>και </a:t>
            </a:r>
          </a:p>
          <a:p>
            <a:pPr>
              <a:buFont typeface="+mj-lt"/>
              <a:buAutoNum type="arabicPeriod"/>
            </a:pPr>
            <a:r>
              <a:rPr lang="el-GR" sz="2400" dirty="0"/>
              <a:t>Επικονίαση από τον </a:t>
            </a:r>
            <a:r>
              <a:rPr lang="el-GR" sz="2400" dirty="0">
                <a:solidFill>
                  <a:srgbClr val="FF0000"/>
                </a:solidFill>
              </a:rPr>
              <a:t>άνθρωπο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3D6CA57-D105-47C0-A0D9-CA968A22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380" y="97331"/>
            <a:ext cx="4942750" cy="262811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A5D6155-BC86-4A34-ADDA-DB949ADA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380" y="3036594"/>
            <a:ext cx="4942749" cy="33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76547C-2B4A-404F-8E64-0417C156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Αυτεπικονίαση</a:t>
            </a:r>
            <a:r>
              <a:rPr lang="el-GR" dirty="0"/>
              <a:t> και Σταυρωτή Επικονίαση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6CBF7E-D703-4B80-A9DA-0E5EF942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959"/>
            <a:ext cx="8596668" cy="4514403"/>
          </a:xfrm>
        </p:spPr>
        <p:txBody>
          <a:bodyPr/>
          <a:lstStyle/>
          <a:p>
            <a:r>
              <a:rPr lang="el-GR" b="1" dirty="0" err="1">
                <a:solidFill>
                  <a:srgbClr val="FF0000"/>
                </a:solidFill>
              </a:rPr>
              <a:t>Αυτεπικονίαση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</a:rPr>
              <a:t>γυρεόκοκκοι</a:t>
            </a:r>
            <a:r>
              <a:rPr lang="el-GR" dirty="0"/>
              <a:t> ενός φυτού μεταφέρονται στο </a:t>
            </a:r>
            <a:r>
              <a:rPr lang="el-GR" dirty="0">
                <a:solidFill>
                  <a:srgbClr val="FF0000"/>
                </a:solidFill>
              </a:rPr>
              <a:t>στίγμα</a:t>
            </a:r>
            <a:r>
              <a:rPr lang="el-GR" dirty="0"/>
              <a:t> του υπέρου του </a:t>
            </a:r>
            <a:r>
              <a:rPr lang="el-GR" dirty="0">
                <a:solidFill>
                  <a:srgbClr val="FF0000"/>
                </a:solidFill>
              </a:rPr>
              <a:t>ίδιου φυτού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Σταυρωτή επικονίαση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</a:rPr>
              <a:t>γυρεόκοκκοι</a:t>
            </a:r>
            <a:r>
              <a:rPr lang="el-GR" dirty="0"/>
              <a:t> ενός φυτού μεταφέρονται στο </a:t>
            </a:r>
            <a:r>
              <a:rPr lang="el-GR" dirty="0">
                <a:solidFill>
                  <a:srgbClr val="FF0000"/>
                </a:solidFill>
              </a:rPr>
              <a:t>στίγμα </a:t>
            </a:r>
            <a:r>
              <a:rPr lang="el-GR" dirty="0"/>
              <a:t>του υπέρου </a:t>
            </a:r>
            <a:r>
              <a:rPr lang="el-GR" dirty="0">
                <a:solidFill>
                  <a:srgbClr val="FF0000"/>
                </a:solidFill>
              </a:rPr>
              <a:t>άλλου φυτού</a:t>
            </a:r>
          </a:p>
          <a:p>
            <a:endParaRPr lang="el-GR" dirty="0"/>
          </a:p>
          <a:p>
            <a:r>
              <a:rPr lang="el-GR" sz="2800" b="1" dirty="0">
                <a:solidFill>
                  <a:srgbClr val="FF0000"/>
                </a:solidFill>
              </a:rPr>
              <a:t>Καλύτερη η σταυρωτή επικονίαση γιατί αυξάνεται η γενετική ποικιλομορφία!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Τα φυτά συνήθως επιλέγουν το δεύτερο τρόπο επικονίασης </a:t>
            </a:r>
            <a:r>
              <a:rPr lang="el-GR" dirty="0"/>
              <a:t>ωριμάζοντας σε διαφορετικό χρόνο τους αρσενικούς και τους θηλυκούς γαμέτες τους!</a:t>
            </a:r>
          </a:p>
        </p:txBody>
      </p:sp>
    </p:spTree>
    <p:extLst>
      <p:ext uri="{BB962C8B-B14F-4D97-AF65-F5344CB8AC3E}">
        <p14:creationId xmlns:p14="http://schemas.microsoft.com/office/powerpoint/2010/main" val="2697966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D11AC1-6A2B-4B4C-99B1-F22650DE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173"/>
          </a:xfrm>
        </p:spPr>
        <p:txBody>
          <a:bodyPr/>
          <a:lstStyle/>
          <a:p>
            <a:r>
              <a:rPr lang="el-GR" dirty="0"/>
              <a:t>ΓΟΝΙΜΟΠΟΙΗΣΗ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8FF45F-6BA0-4015-A50E-175FC1B9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304"/>
            <a:ext cx="8596668" cy="5299969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Μόλις </a:t>
            </a:r>
            <a:r>
              <a:rPr lang="el-GR" sz="2400" dirty="0">
                <a:solidFill>
                  <a:srgbClr val="FF0000"/>
                </a:solidFill>
              </a:rPr>
              <a:t>ο γυρεόκοκκος </a:t>
            </a:r>
            <a:r>
              <a:rPr lang="el-GR" sz="2400" dirty="0"/>
              <a:t>φτάσει στο στίγμα του ύπερου, αναπτύσσει μια </a:t>
            </a:r>
            <a:r>
              <a:rPr lang="el-GR" sz="2400" dirty="0">
                <a:solidFill>
                  <a:srgbClr val="FF0000"/>
                </a:solidFill>
              </a:rPr>
              <a:t>προεκβολή ως την ωοθήκη</a:t>
            </a:r>
            <a:r>
              <a:rPr lang="el-GR" sz="2400" dirty="0"/>
              <a:t>.</a:t>
            </a:r>
          </a:p>
          <a:p>
            <a:r>
              <a:rPr lang="el-GR" sz="2400" dirty="0"/>
              <a:t>Μέσα από την προεκβολή </a:t>
            </a:r>
            <a:r>
              <a:rPr lang="el-GR" sz="2400" dirty="0">
                <a:solidFill>
                  <a:srgbClr val="FF0000"/>
                </a:solidFill>
              </a:rPr>
              <a:t>περνά ο αρσενικός γαμέτης στη σπερματική βλάστη </a:t>
            </a:r>
            <a:r>
              <a:rPr lang="el-GR" sz="2400" dirty="0"/>
              <a:t>όπου βρίσκεται και το ωάριο(=θηλυκός γαμέτης).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Γονιμοποίηση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ένωση αρσενικού και θηλυκού γαμέτη </a:t>
            </a:r>
            <a:r>
              <a:rPr lang="el-G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ΖΥΓΩΤΟ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Από το </a:t>
            </a:r>
            <a:r>
              <a:rPr lang="el-GR" sz="2400" dirty="0" err="1">
                <a:solidFill>
                  <a:srgbClr val="FF0000"/>
                </a:solidFill>
              </a:rPr>
              <a:t>ζυγωτό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φτιάχνεται με συνεχείς διαιρέσεις το </a:t>
            </a:r>
            <a:r>
              <a:rPr lang="el-GR" sz="2400" dirty="0">
                <a:solidFill>
                  <a:srgbClr val="FF0000"/>
                </a:solidFill>
              </a:rPr>
              <a:t>φυτικό έμβρυο</a:t>
            </a:r>
            <a:r>
              <a:rPr lang="el-GR" sz="2400" dirty="0"/>
              <a:t>.</a:t>
            </a:r>
          </a:p>
          <a:p>
            <a:r>
              <a:rPr lang="el-GR" sz="2400" b="1" u="sng" dirty="0">
                <a:solidFill>
                  <a:srgbClr val="FF0000"/>
                </a:solidFill>
              </a:rPr>
              <a:t>Στα </a:t>
            </a:r>
            <a:r>
              <a:rPr lang="el-GR" sz="2400" b="1" u="sng" dirty="0" err="1">
                <a:solidFill>
                  <a:srgbClr val="FF0000"/>
                </a:solidFill>
              </a:rPr>
              <a:t>Αγγειόσπερμα</a:t>
            </a:r>
            <a:r>
              <a:rPr lang="el-GR" sz="2400" dirty="0" err="1">
                <a:solidFill>
                  <a:srgbClr val="FF0000"/>
                </a:solidFill>
              </a:rPr>
              <a:t>,η</a:t>
            </a:r>
            <a:r>
              <a:rPr lang="el-GR" sz="2400" dirty="0">
                <a:solidFill>
                  <a:srgbClr val="FF0000"/>
                </a:solidFill>
              </a:rPr>
              <a:t> ωοθήκη </a:t>
            </a:r>
            <a:r>
              <a:rPr lang="el-GR" sz="2400" dirty="0"/>
              <a:t>μεταβάλλεται σχηματίζοντας τον </a:t>
            </a:r>
            <a:r>
              <a:rPr lang="el-GR" sz="2400" dirty="0">
                <a:solidFill>
                  <a:srgbClr val="FF0000"/>
                </a:solidFill>
              </a:rPr>
              <a:t>καρπό</a:t>
            </a:r>
            <a:r>
              <a:rPr lang="el-GR" sz="2400" dirty="0"/>
              <a:t>. </a:t>
            </a:r>
            <a:r>
              <a:rPr lang="el-GR" sz="2400" dirty="0">
                <a:solidFill>
                  <a:srgbClr val="FF0000"/>
                </a:solidFill>
              </a:rPr>
              <a:t>Στον καρπό </a:t>
            </a:r>
            <a:r>
              <a:rPr lang="el-GR" sz="2400" dirty="0"/>
              <a:t>περικλείονται </a:t>
            </a:r>
            <a:r>
              <a:rPr lang="el-GR" sz="2400" dirty="0">
                <a:solidFill>
                  <a:srgbClr val="FF0000"/>
                </a:solidFill>
              </a:rPr>
              <a:t>ένα ή περισσότερα σπέρματα </a:t>
            </a:r>
            <a:r>
              <a:rPr lang="el-GR" sz="2400" dirty="0"/>
              <a:t>και μέσα </a:t>
            </a:r>
            <a:r>
              <a:rPr lang="el-GR" sz="2400" dirty="0">
                <a:solidFill>
                  <a:srgbClr val="FF0000"/>
                </a:solidFill>
              </a:rPr>
              <a:t>σε κάθε σπέρμα υπάρχει ένα φυτικό έμβρυο</a:t>
            </a:r>
            <a:r>
              <a:rPr lang="el-GR" sz="2400" dirty="0"/>
              <a:t> από το οποίο θα αναπτυχθεί ένα νέο φυτό.</a:t>
            </a:r>
          </a:p>
          <a:p>
            <a:r>
              <a:rPr lang="el-GR" sz="2400" b="1" u="sng" dirty="0">
                <a:solidFill>
                  <a:srgbClr val="FF0000"/>
                </a:solidFill>
              </a:rPr>
              <a:t>Στα Γυμνόσπερμα</a:t>
            </a:r>
            <a:r>
              <a:rPr lang="el-GR" sz="2400" dirty="0"/>
              <a:t>, το/τα σπέρματα δεν περιβάλλονται από καρπό!</a:t>
            </a:r>
          </a:p>
        </p:txBody>
      </p:sp>
    </p:spTree>
    <p:extLst>
      <p:ext uri="{BB962C8B-B14F-4D97-AF65-F5344CB8AC3E}">
        <p14:creationId xmlns:p14="http://schemas.microsoft.com/office/powerpoint/2010/main" val="128874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6E529D-A8E3-4D32-8D91-22B3B11B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50" y="154579"/>
            <a:ext cx="3748506" cy="621958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1E8091-1EA8-46C2-BCBC-723FEC7F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41" y="367129"/>
            <a:ext cx="7294855" cy="52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6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Τομέας Γεωπονίας, Τροφίμων &amp;amp; Περιβάλλοντος - ppt κατέβασμα">
            <a:extLst>
              <a:ext uri="{FF2B5EF4-FFF2-40B4-BE49-F238E27FC236}">
                <a16:creationId xmlns:a16="http://schemas.microsoft.com/office/drawing/2014/main" id="{478B6AEC-9F06-4D0C-BC04-E2EBB16B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310FA7-175C-49B1-87FC-4DF20D61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/>
          <a:lstStyle/>
          <a:p>
            <a:r>
              <a:rPr lang="el-GR" dirty="0"/>
              <a:t>ΑΝΑΠΑΡΑΓΩΓΗ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04C838-D494-464C-8236-067E26DA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650"/>
            <a:ext cx="8596668" cy="5344357"/>
          </a:xfrm>
        </p:spPr>
        <p:txBody>
          <a:bodyPr/>
          <a:lstStyle/>
          <a:p>
            <a:r>
              <a:rPr lang="el-GR" dirty="0"/>
              <a:t>Απαραίτητη για τη συνέχιση της ζωής στη Γη!</a:t>
            </a:r>
          </a:p>
          <a:p>
            <a:endParaRPr lang="el-GR" dirty="0"/>
          </a:p>
          <a:p>
            <a:r>
              <a:rPr lang="el-GR" dirty="0"/>
              <a:t>Οι οργανισμοί δημιουργούν απογόνους που τους μοιάζουν αλλά και διαφέρουν!</a:t>
            </a:r>
          </a:p>
          <a:p>
            <a:endParaRPr lang="el-GR" b="1" dirty="0"/>
          </a:p>
          <a:p>
            <a:r>
              <a:rPr lang="el-GR" b="1" dirty="0"/>
              <a:t>Δύο είδη αναπαραγωγής</a:t>
            </a:r>
            <a:r>
              <a:rPr lang="en-GB" b="1" dirty="0"/>
              <a:t>: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FF0000"/>
                </a:solidFill>
              </a:rPr>
              <a:t>Μονογονία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αναπαραγωγή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χωρίς ζευγάρωμα</a:t>
            </a:r>
            <a:r>
              <a:rPr lang="el-GR" dirty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Παραδείγματα</a:t>
            </a:r>
            <a:r>
              <a:rPr lang="en-GB" dirty="0">
                <a:sym typeface="Wingdings" panose="05000000000000000000" pitchFamily="2" charset="2"/>
              </a:rPr>
              <a:t>:</a:t>
            </a:r>
            <a:r>
              <a:rPr lang="el-GR" dirty="0">
                <a:sym typeface="Wingdings" panose="05000000000000000000" pitchFamily="2" charset="2"/>
              </a:rPr>
              <a:t> μονοκύτταροι οργανισμοί-ορισμένα φυτά-ορισμένα ζώα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Αμφιγονία</a:t>
            </a:r>
            <a:r>
              <a:rPr lang="el-GR" dirty="0">
                <a:sym typeface="Wingdings" panose="05000000000000000000" pitchFamily="2" charset="2"/>
              </a:rPr>
              <a:t> αναπαραγωγή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με ζευγάρωμα ατόμων διαφορετικού φύλου </a:t>
            </a:r>
            <a:r>
              <a:rPr lang="el-GR" dirty="0">
                <a:sym typeface="Wingdings" panose="05000000000000000000" pitchFamily="2" charset="2"/>
              </a:rPr>
              <a:t>(αρσενικό + θηλυκό)!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Παραδείγματα</a:t>
            </a:r>
            <a:r>
              <a:rPr lang="en-GB" dirty="0">
                <a:sym typeface="Wingdings" panose="05000000000000000000" pitchFamily="2" charset="2"/>
              </a:rPr>
              <a:t>:</a:t>
            </a:r>
            <a:r>
              <a:rPr lang="el-GR" dirty="0">
                <a:sym typeface="Wingdings" panose="05000000000000000000" pitchFamily="2" charset="2"/>
              </a:rPr>
              <a:t> ορισμένοι μύκητες, φυτά, ζώα και… εμείς!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70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BB8800-DA1C-4D0A-A44C-172AC168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41FA57-BD76-466E-9E0E-EB89DFBF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759B850-6960-4A85-B7AC-DDECE64E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D5AC8A-A933-46B6-A629-A998085F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CC9FC-7F8A-4E1F-873A-8F18BE04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5F21788-AE1A-4B36-8B96-45E83421E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08F2B1-C997-419D-89CC-ECAC7F23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ΑΝΑΠΑΡΑΓΩΓΗ ΣΤΟΥΣ ΜΟΝΟΚΥΤΤΑΡΟΥΣ ΟΡΓΑΝΙΣΜΟΥΣ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991F40-936F-4BF2-A51B-57910698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84274" cy="3880773"/>
          </a:xfrm>
        </p:spPr>
        <p:txBody>
          <a:bodyPr>
            <a:normAutofit/>
          </a:bodyPr>
          <a:lstStyle/>
          <a:p>
            <a:r>
              <a:rPr lang="el-GR" sz="2400" dirty="0"/>
              <a:t>Συνήθως με </a:t>
            </a:r>
            <a:r>
              <a:rPr lang="el-GR" sz="2400" dirty="0">
                <a:solidFill>
                  <a:srgbClr val="FF0000"/>
                </a:solidFill>
              </a:rPr>
              <a:t>ΜΟΝΟΓΟΝΙΑ</a:t>
            </a:r>
            <a:r>
              <a:rPr lang="el-GR" sz="2400" dirty="0"/>
              <a:t>!</a:t>
            </a:r>
          </a:p>
          <a:p>
            <a:r>
              <a:rPr lang="el-GR" sz="2400" dirty="0"/>
              <a:t>Από ένα κύτταρο προκύπτουν δύο!</a:t>
            </a:r>
          </a:p>
          <a:p>
            <a:r>
              <a:rPr lang="el-GR" sz="2400" dirty="0"/>
              <a:t>Αρχικά, </a:t>
            </a:r>
            <a:r>
              <a:rPr lang="el-GR" sz="2400" dirty="0">
                <a:solidFill>
                  <a:srgbClr val="FF0000"/>
                </a:solidFill>
              </a:rPr>
              <a:t>διπλασιάζεται το γενετικό υλικό (</a:t>
            </a:r>
            <a:r>
              <a:rPr lang="en-GB" sz="2400" dirty="0">
                <a:solidFill>
                  <a:srgbClr val="FF0000"/>
                </a:solidFill>
              </a:rPr>
              <a:t>DNA)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και </a:t>
            </a:r>
            <a:r>
              <a:rPr lang="el-GR" sz="2400" dirty="0">
                <a:solidFill>
                  <a:srgbClr val="FF0000"/>
                </a:solidFill>
              </a:rPr>
              <a:t>μεγαλώνει το κύτταρο</a:t>
            </a:r>
            <a:r>
              <a:rPr lang="el-GR" sz="2400" dirty="0"/>
              <a:t>.</a:t>
            </a:r>
          </a:p>
          <a:p>
            <a:r>
              <a:rPr lang="el-GR" sz="2400" dirty="0"/>
              <a:t>Τελικά, το αρχικό κύτταρο </a:t>
            </a:r>
            <a:r>
              <a:rPr lang="el-GR" sz="2400" dirty="0">
                <a:solidFill>
                  <a:srgbClr val="FF0000"/>
                </a:solidFill>
              </a:rPr>
              <a:t>διχοτομείται </a:t>
            </a:r>
            <a:r>
              <a:rPr lang="el-GR" sz="2400" dirty="0"/>
              <a:t>δηλαδή διαιρείται στα δύο.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9B74923-E6EE-472C-AD6D-22E23A11A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99" y="1420920"/>
            <a:ext cx="3258104" cy="49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A9E36C-EEAB-4D28-88F2-BC11561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930829" cy="677662"/>
          </a:xfrm>
        </p:spPr>
        <p:txBody>
          <a:bodyPr/>
          <a:lstStyle/>
          <a:p>
            <a:r>
              <a:rPr lang="el-GR" dirty="0"/>
              <a:t>ΑΝΑΠΑΡΑΓΩΓΗ ΣΤΑ ΦΥΤΑ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FD043B-86DE-4089-B6F2-B900899F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917"/>
            <a:ext cx="8596668" cy="5237825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Με </a:t>
            </a:r>
            <a:r>
              <a:rPr lang="el-GR" sz="2000" dirty="0">
                <a:solidFill>
                  <a:srgbClr val="FF0000"/>
                </a:solidFill>
              </a:rPr>
              <a:t>ΜΟΝΟΓΟΝΙΑ </a:t>
            </a:r>
            <a:r>
              <a:rPr lang="el-GR" sz="2000" dirty="0"/>
              <a:t>ή με </a:t>
            </a:r>
            <a:r>
              <a:rPr lang="el-GR" sz="2000" dirty="0">
                <a:solidFill>
                  <a:srgbClr val="FF0000"/>
                </a:solidFill>
              </a:rPr>
              <a:t>ΑΜΦΙΓΟΝΙΑ</a:t>
            </a:r>
            <a:r>
              <a:rPr lang="el-GR" sz="2000" dirty="0"/>
              <a:t> ή και με </a:t>
            </a:r>
            <a:r>
              <a:rPr lang="el-GR" sz="2000" dirty="0">
                <a:solidFill>
                  <a:srgbClr val="FF0000"/>
                </a:solidFill>
              </a:rPr>
              <a:t>τους δυο τρόπους</a:t>
            </a:r>
            <a:r>
              <a:rPr lang="el-GR" sz="2000" dirty="0"/>
              <a:t>(π.χ. η πατάτα) !</a:t>
            </a:r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Τα</a:t>
            </a:r>
            <a:r>
              <a:rPr lang="el-GR" sz="2000" u="sng" dirty="0"/>
              <a:t> </a:t>
            </a:r>
            <a:r>
              <a:rPr lang="el-GR" sz="2000" b="1" u="sng" dirty="0" err="1">
                <a:solidFill>
                  <a:srgbClr val="FF0000"/>
                </a:solidFill>
              </a:rPr>
              <a:t>Ανθόφυτα</a:t>
            </a:r>
            <a:r>
              <a:rPr lang="el-GR" sz="2000" dirty="0"/>
              <a:t>(τα φυτά που έχουν άνθη) αναπαράγονται με ΑΜΦΙΓΟΝΙΑ.</a:t>
            </a:r>
          </a:p>
          <a:p>
            <a:r>
              <a:rPr lang="el-GR" sz="2000" b="1" u="sng" dirty="0">
                <a:solidFill>
                  <a:srgbClr val="FF0000"/>
                </a:solidFill>
              </a:rPr>
              <a:t>Άνθος</a:t>
            </a:r>
            <a:r>
              <a:rPr lang="en-GB" sz="2000" dirty="0"/>
              <a:t>:</a:t>
            </a:r>
            <a:r>
              <a:rPr lang="el-GR" sz="2000" dirty="0"/>
              <a:t> το </a:t>
            </a:r>
            <a:r>
              <a:rPr lang="el-GR" sz="2000" dirty="0">
                <a:solidFill>
                  <a:srgbClr val="FF0000"/>
                </a:solidFill>
              </a:rPr>
              <a:t>αναπαραγωγικό όργανο </a:t>
            </a:r>
            <a:r>
              <a:rPr lang="el-GR" sz="2000" dirty="0"/>
              <a:t>του φυτού </a:t>
            </a:r>
            <a:r>
              <a:rPr lang="el-GR" sz="2000" dirty="0">
                <a:solidFill>
                  <a:srgbClr val="FF0000"/>
                </a:solidFill>
              </a:rPr>
              <a:t>όπου παράγονται οι γαμέτες</a:t>
            </a:r>
          </a:p>
          <a:p>
            <a:endParaRPr lang="el-GR" sz="2000" dirty="0">
              <a:solidFill>
                <a:srgbClr val="FF0000"/>
              </a:solidFill>
            </a:endParaRPr>
          </a:p>
          <a:p>
            <a:r>
              <a:rPr lang="el-GR" sz="2000" b="1" u="sng" dirty="0">
                <a:solidFill>
                  <a:srgbClr val="FF0000"/>
                </a:solidFill>
              </a:rPr>
              <a:t>3 είδη άνθους</a:t>
            </a:r>
            <a:r>
              <a:rPr lang="en-GB" sz="2000" b="1" u="sng" dirty="0">
                <a:solidFill>
                  <a:srgbClr val="FF0000"/>
                </a:solidFill>
              </a:rPr>
              <a:t>:</a:t>
            </a:r>
            <a:endParaRPr lang="el-GR" sz="2000" b="1" u="sng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l-GR" sz="2000" b="1" dirty="0">
                <a:solidFill>
                  <a:srgbClr val="FF0000"/>
                </a:solidFill>
              </a:rPr>
              <a:t>Αρσενικό</a:t>
            </a:r>
            <a:r>
              <a:rPr lang="el-GR" sz="2000" dirty="0"/>
              <a:t> άνθος</a:t>
            </a:r>
            <a:r>
              <a:rPr lang="en-GB" sz="2000" dirty="0"/>
              <a:t>: </a:t>
            </a:r>
            <a:r>
              <a:rPr lang="el-GR" sz="2000" dirty="0"/>
              <a:t>έχει μόνο </a:t>
            </a:r>
            <a:r>
              <a:rPr lang="el-GR" sz="2000" dirty="0">
                <a:solidFill>
                  <a:srgbClr val="FF0000"/>
                </a:solidFill>
              </a:rPr>
              <a:t>ΣΤΗΜΟΝΕΣ (Στήμονας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l-GR" sz="2000" dirty="0">
                <a:solidFill>
                  <a:srgbClr val="FF0000"/>
                </a:solidFill>
              </a:rPr>
              <a:t> νήμα και ανθήρας</a:t>
            </a:r>
            <a:r>
              <a:rPr lang="el-GR" sz="2000" dirty="0">
                <a:solidFill>
                  <a:srgbClr val="FF0000"/>
                </a:solidFill>
                <a:sym typeface="Wingdings" panose="05000000000000000000" pitchFamily="2" charset="2"/>
              </a:rPr>
              <a:t> γυρεόκοκκοι αρσενικοί γαμέτες)</a:t>
            </a:r>
          </a:p>
          <a:p>
            <a:pPr>
              <a:buFont typeface="+mj-lt"/>
              <a:buAutoNum type="arabicPeriod"/>
            </a:pPr>
            <a:r>
              <a:rPr lang="el-G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Θηλυκό </a:t>
            </a:r>
            <a:r>
              <a:rPr lang="el-GR" sz="2000" dirty="0"/>
              <a:t>άνθος</a:t>
            </a:r>
            <a:r>
              <a:rPr lang="en-GB" sz="2000" dirty="0"/>
              <a:t>: </a:t>
            </a:r>
            <a:r>
              <a:rPr lang="el-GR" sz="2000" dirty="0"/>
              <a:t>έχει μόνο </a:t>
            </a:r>
            <a:r>
              <a:rPr lang="el-GR" sz="2000" dirty="0">
                <a:solidFill>
                  <a:srgbClr val="FF0000"/>
                </a:solidFill>
              </a:rPr>
              <a:t>ΥΠΕΡΟ (Ύπερος</a:t>
            </a:r>
            <a:r>
              <a:rPr lang="en-GB" sz="2000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rgbClr val="FF0000"/>
                </a:solidFill>
              </a:rPr>
              <a:t>στίγμα, στύλος, ωοθήκη </a:t>
            </a:r>
            <a:r>
              <a:rPr lang="el-GR" sz="2000" dirty="0">
                <a:solidFill>
                  <a:srgbClr val="FF0000"/>
                </a:solidFill>
                <a:sym typeface="Wingdings" panose="05000000000000000000" pitchFamily="2" charset="2"/>
              </a:rPr>
              <a:t>σπερματικές </a:t>
            </a:r>
            <a:r>
              <a:rPr lang="el-GR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βλάστες</a:t>
            </a:r>
            <a:r>
              <a:rPr lang="el-GR" sz="2000" dirty="0">
                <a:solidFill>
                  <a:srgbClr val="FF0000"/>
                </a:solidFill>
                <a:sym typeface="Wingdings" panose="05000000000000000000" pitchFamily="2" charset="2"/>
              </a:rPr>
              <a:t>  ωάρια=θηλυκοί γαμέτες)</a:t>
            </a:r>
          </a:p>
          <a:p>
            <a:pPr>
              <a:buFont typeface="+mj-lt"/>
              <a:buAutoNum type="arabicPeriod"/>
            </a:pPr>
            <a:r>
              <a:rPr lang="el-G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Τέλειο</a:t>
            </a:r>
            <a:r>
              <a:rPr lang="el-GR" sz="20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l-GR" sz="2000" dirty="0"/>
              <a:t>άνθος</a:t>
            </a:r>
            <a:r>
              <a:rPr lang="en-GB" sz="2000" dirty="0"/>
              <a:t>: </a:t>
            </a:r>
            <a:r>
              <a:rPr lang="el-GR" sz="2000" dirty="0"/>
              <a:t>έχει </a:t>
            </a:r>
            <a:r>
              <a:rPr lang="el-GR" sz="2000" dirty="0">
                <a:solidFill>
                  <a:srgbClr val="FF0000"/>
                </a:solidFill>
              </a:rPr>
              <a:t>ΣΤΗΜΟΝΕΣ </a:t>
            </a:r>
            <a:r>
              <a:rPr lang="el-GR" sz="2000" dirty="0"/>
              <a:t>και </a:t>
            </a:r>
            <a:r>
              <a:rPr lang="el-GR" sz="2000" dirty="0">
                <a:solidFill>
                  <a:srgbClr val="FF0000"/>
                </a:solidFill>
              </a:rPr>
              <a:t>ΥΠΕΡΟ </a:t>
            </a:r>
            <a:r>
              <a:rPr lang="el-GR" sz="2000" dirty="0"/>
              <a:t>παράγοντας και αρσενικούς και θηλυκούς γαμέτες</a:t>
            </a:r>
          </a:p>
        </p:txBody>
      </p:sp>
    </p:spTree>
    <p:extLst>
      <p:ext uri="{BB962C8B-B14F-4D97-AF65-F5344CB8AC3E}">
        <p14:creationId xmlns:p14="http://schemas.microsoft.com/office/powerpoint/2010/main" val="110008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F3B149EA-FD65-4EC5-83A4-0FEB5AB0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19348"/>
          </a:xfrm>
        </p:spPr>
        <p:txBody>
          <a:bodyPr>
            <a:normAutofit/>
          </a:bodyPr>
          <a:lstStyle/>
          <a:p>
            <a:r>
              <a:rPr lang="el-GR" sz="8800" dirty="0"/>
              <a:t>ΠΑΡΑΔΕΙΓΜΑΤΑ ΜΟΝΟΓΟΝΙΑΣ ΣΤΑ ΦΥΤΑ</a:t>
            </a:r>
          </a:p>
        </p:txBody>
      </p:sp>
    </p:spTree>
    <p:extLst>
      <p:ext uri="{BB962C8B-B14F-4D97-AF65-F5344CB8AC3E}">
        <p14:creationId xmlns:p14="http://schemas.microsoft.com/office/powerpoint/2010/main" val="24148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1888A6-078E-42C1-9F6C-7C73A9F0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F04555-950A-4E2A-84F8-9215C682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C452BE8-DF25-452D-AD4E-452BF680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EBAC81-813F-43B6-A127-540869A8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9CE798-DBC2-4B34-8DB6-F1B96F87F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2E2F98-825D-4E96-825D-F67C73115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0775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452</Words>
  <Application>Microsoft Office PowerPoint</Application>
  <PresentationFormat>Ευρεία οθόνη</PresentationFormat>
  <Paragraphs>57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Όψη</vt:lpstr>
      <vt:lpstr>ΑΝΑΠΑΡΑΓΩΓΗ  Η ΑΝΑΠΑΡΑΓΩΓΗ ΣΤΟΥΣ ΜΟΝΟΚΥΤΤΑΡΟΥΣ ΟΡΓΑΝΙΣΜΟΥΣ  Η ΑΝΑΠΑΡΑΓΩΓΗ ΣΤΑ ΦΥΤΑ</vt:lpstr>
      <vt:lpstr>ΑΝΑΠΑΡΑΓΩΓΗ</vt:lpstr>
      <vt:lpstr>Παρουσίαση του PowerPoint</vt:lpstr>
      <vt:lpstr>Παρουσίαση του PowerPoint</vt:lpstr>
      <vt:lpstr>ΑΝΑΠΑΡΑΓΩΓΗ ΣΤΟΥΣ ΜΟΝΟΚΥΤΤΑΡΟΥΣ ΟΡΓΑΝΙΣΜΟΥΣ </vt:lpstr>
      <vt:lpstr>ΑΝΑΠΑΡΑΓΩΓΗ ΣΤΑ ΦΥΤΑ</vt:lpstr>
      <vt:lpstr>ΠΑΡΑΔΕΙΓΜΑΤΑ ΜΟΝΟΓΟΝΙΑΣ ΣΤΑ ΦΥΤΑ</vt:lpstr>
      <vt:lpstr>Παρουσίαση του PowerPoint</vt:lpstr>
      <vt:lpstr>Παρουσίαση του PowerPoint</vt:lpstr>
      <vt:lpstr>Παρουσίαση του PowerPoint</vt:lpstr>
      <vt:lpstr>Η αμφιγονία είναι καλύτερη από τη μονογονία γιατί αυξάνει τη γενετική ποικιλομορφία!</vt:lpstr>
      <vt:lpstr>ΠΑΡΑΔΕΙΓΜΑΤΑ ΑΜΦΙΓΟΝΙΑΣ ΣΤΑ ΦΥΤΑ</vt:lpstr>
      <vt:lpstr>Παρουσίαση του PowerPoint</vt:lpstr>
      <vt:lpstr>Τέλειο άνθος</vt:lpstr>
      <vt:lpstr>ΕΠΙΚΟΝΙΑΣΗ </vt:lpstr>
      <vt:lpstr>Αυτεπικονίαση και Σταυρωτή Επικονίαση</vt:lpstr>
      <vt:lpstr>ΓΟΝΙΜΟΠΟΙΗΣΗ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ΑΝΑΠΑΡΑΓΩΓΗ  Η ΑΝΑΠΑΡΑΓΩΓΗ ΣΤΟΥΣ ΜΟΝΟΚΥΤΤΑΡΟΥΣ ΟΡΓΑΝΙΣΜΟΥΣ  Η ΑΝΑΠΑΡΑΓΩΓΗ ΣΤΑ ΦΥΤΑ</dc:title>
  <dc:creator>30694</dc:creator>
  <cp:lastModifiedBy>30694</cp:lastModifiedBy>
  <cp:revision>1</cp:revision>
  <dcterms:created xsi:type="dcterms:W3CDTF">2021-11-28T11:52:54Z</dcterms:created>
  <dcterms:modified xsi:type="dcterms:W3CDTF">2021-11-28T13:32:13Z</dcterms:modified>
</cp:coreProperties>
</file>