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D754E6-171F-4E8E-87B3-25181D745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6.3 Η αναπαραγωγή στα ζώα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7D9946-9084-4AA0-A476-E75CBE597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5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BD7764F-6429-4338-8E9A-5A465EEE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6" y="914400"/>
            <a:ext cx="9848180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6D329F-1005-4AF8-B248-4382EED3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Σπονδυλωτά</a:t>
            </a:r>
            <a:r>
              <a:rPr lang="en-GB" dirty="0"/>
              <a:t>:</a:t>
            </a:r>
            <a:br>
              <a:rPr lang="en-US" dirty="0"/>
            </a:br>
            <a:r>
              <a:rPr lang="en-US" dirty="0"/>
              <a:t>E</a:t>
            </a:r>
            <a:r>
              <a:rPr lang="el-GR" dirty="0" err="1"/>
              <a:t>ρπετά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59A44C-E690-4144-BD8B-24D0F2D6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Ερπετά</a:t>
            </a:r>
            <a:r>
              <a:rPr lang="en-GB" b="1" dirty="0"/>
              <a:t>:</a:t>
            </a:r>
          </a:p>
          <a:p>
            <a:r>
              <a:rPr lang="el-GR" dirty="0"/>
              <a:t>Γεννούν </a:t>
            </a:r>
            <a:r>
              <a:rPr lang="el-GR" b="1" dirty="0"/>
              <a:t>αυγά</a:t>
            </a:r>
          </a:p>
          <a:p>
            <a:r>
              <a:rPr lang="el-GR" b="1" dirty="0" err="1"/>
              <a:t>Ωοζωοτοκία</a:t>
            </a:r>
            <a:r>
              <a:rPr lang="en-GB" b="1" dirty="0"/>
              <a:t>: </a:t>
            </a:r>
            <a:r>
              <a:rPr lang="el-GR" dirty="0"/>
              <a:t>Μερικά φίδια π.χ. η οχιά κρατά τα αυγά μέσα της μέχρι να εκκολαφθούν και γεννά μικρά φιδάκια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AA5F914-C4F0-462D-AFD1-5F40C0D5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0" y="3824653"/>
            <a:ext cx="5205259" cy="17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47541-4175-4104-9371-03901CE4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Σπονδυλωτά</a:t>
            </a:r>
            <a:r>
              <a:rPr lang="en-GB" dirty="0"/>
              <a:t>:</a:t>
            </a:r>
            <a:br>
              <a:rPr lang="en-US" dirty="0"/>
            </a:br>
            <a:r>
              <a:rPr lang="el-GR" dirty="0"/>
              <a:t>Πτηνά και Θηλαστικά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7FABDF-529A-4F0F-A51A-652E828FA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Π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τηνά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n-US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Γ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εννούν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αυγά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Μέσα στα γονιμοποιημένα αυγά βρίσκεται το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έμβρυο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Όταν η ανάπτυξη του αυγού ολοκληρωθεί, το μικρό πουλάκι (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νεοσσός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 σπάζει με το</a:t>
            </a:r>
            <a:b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ράμφος του το κέλυφος και βγαίνει από το αυγό. 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Τους νεοσσούς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φροντίζουν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συνήθως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και οι δύο γονείς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endParaRPr lang="el-G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Θηλαστικά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lang="en-US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Εσωτερική γονιμοποίηση</a:t>
            </a:r>
          </a:p>
          <a:p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Ωοτοκία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έμβρυο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αναπτύσσεται μέσα στο σώμα του θηλυκού και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τρέφεται μέσω του πλακούντα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θηλυκά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μετά τη γέννα,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θηλάζουν και φροντίζουν 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μικρά τους.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342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07F1DFD-6D13-4BA5-93D9-E3EC12CD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0" y="1580539"/>
            <a:ext cx="8002826" cy="29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E5D090-EB90-4D50-86E3-44724D32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590"/>
          </a:xfrm>
        </p:spPr>
        <p:txBody>
          <a:bodyPr/>
          <a:lstStyle/>
          <a:p>
            <a:r>
              <a:rPr lang="el-GR" dirty="0"/>
              <a:t>Θηλαστικά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μητέρα και παιδί!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61CE7EA-ED24-4D91-8D96-45F2E769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09699"/>
            <a:ext cx="3944327" cy="220882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516CA4-A6AD-483C-A3F3-E00A9228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47" y="1409699"/>
            <a:ext cx="3750653" cy="220882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47896E-CC89-4A5E-92AF-EB2FDF98D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3761031"/>
            <a:ext cx="4004814" cy="23784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90B89F-4A8E-4BBA-9959-A440FA9AA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59" y="3761031"/>
            <a:ext cx="3673842" cy="23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6B9FD-9AA6-44D6-8820-1312CC92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2892"/>
            <a:ext cx="8596668" cy="867508"/>
          </a:xfrm>
        </p:spPr>
        <p:txBody>
          <a:bodyPr/>
          <a:lstStyle/>
          <a:p>
            <a:r>
              <a:rPr lang="el-GR" dirty="0"/>
              <a:t>ΕΥΧΑΡΙΣΤΟΥΜΕ ΓΙΑ ΤΗΝ ΠΡΟΣΟΧΗ!!!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7C0D76-8D02-4EAA-A456-538CFBF2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6" y="2347912"/>
            <a:ext cx="3266831" cy="386209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CFF2EAE-8BEA-4F80-9B9E-64E46FB22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54" y="2347912"/>
            <a:ext cx="2796442" cy="38620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31B1F8-6997-4B9C-9BBC-B5FDCD89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27" y="2360452"/>
            <a:ext cx="2716090" cy="38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B29660-023D-45A9-9DB2-2ABEA9CE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439"/>
          </a:xfrm>
        </p:spPr>
        <p:txBody>
          <a:bodyPr/>
          <a:lstStyle/>
          <a:p>
            <a:r>
              <a:rPr lang="el-GR" dirty="0"/>
              <a:t>Γαμετικά κύτταρα(</a:t>
            </a:r>
            <a:r>
              <a:rPr lang="en-GB" dirty="0"/>
              <a:t>=</a:t>
            </a:r>
            <a:r>
              <a:rPr lang="el-GR" dirty="0"/>
              <a:t>Γαμέτες)και </a:t>
            </a:r>
            <a:r>
              <a:rPr lang="el-GR" dirty="0" err="1"/>
              <a:t>Ζυγωτό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253BA3-A752-4B46-A604-9F4784B1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039"/>
            <a:ext cx="9958115" cy="539762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Στα</a:t>
            </a:r>
            <a:r>
              <a:rPr lang="el-GR" b="1" dirty="0"/>
              <a:t> ζώα </a:t>
            </a:r>
            <a:r>
              <a:rPr lang="el-GR" dirty="0"/>
              <a:t>που αναπαράγονται με </a:t>
            </a:r>
            <a:r>
              <a:rPr lang="el-GR" b="1" dirty="0"/>
              <a:t>ΑΜΦΙΓΟΝΙΑ</a:t>
            </a:r>
            <a:r>
              <a:rPr lang="el-GR" dirty="0"/>
              <a:t> υπάρχουν δυο ειδών γαμέτες</a:t>
            </a:r>
            <a:r>
              <a:rPr lang="en-GB" dirty="0"/>
              <a:t>:</a:t>
            </a:r>
          </a:p>
          <a:p>
            <a:r>
              <a:rPr lang="el-GR" dirty="0"/>
              <a:t>Το ωάριο </a:t>
            </a:r>
            <a:r>
              <a:rPr lang="el-GR" dirty="0">
                <a:sym typeface="Wingdings" panose="05000000000000000000" pitchFamily="2" charset="2"/>
              </a:rPr>
              <a:t>θηλυκό γαμετικό κύτταρο</a:t>
            </a:r>
          </a:p>
          <a:p>
            <a:r>
              <a:rPr lang="el-GR" dirty="0">
                <a:sym typeface="Wingdings" panose="05000000000000000000" pitchFamily="2" charset="2"/>
              </a:rPr>
              <a:t>Το σπερματοζωάριο αρσενικό γαμετικό κύτταρο</a:t>
            </a:r>
          </a:p>
          <a:p>
            <a:pPr marL="0" indent="0">
              <a:buNone/>
            </a:pPr>
            <a:r>
              <a:rPr lang="el-GR" b="1" dirty="0">
                <a:sym typeface="Wingdings" panose="05000000000000000000" pitchFamily="2" charset="2"/>
              </a:rPr>
              <a:t>Ωάριο</a:t>
            </a:r>
            <a:r>
              <a:rPr lang="en-GB" b="1" dirty="0">
                <a:sym typeface="Wingdings" panose="05000000000000000000" pitchFamily="2" charset="2"/>
              </a:rPr>
              <a:t>: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Το ωάριο </a:t>
            </a:r>
            <a:r>
              <a:rPr lang="el-GR" b="1" dirty="0">
                <a:sym typeface="Wingdings" panose="05000000000000000000" pitchFamily="2" charset="2"/>
              </a:rPr>
              <a:t>δεν κινείται </a:t>
            </a:r>
            <a:r>
              <a:rPr lang="el-GR" dirty="0">
                <a:sym typeface="Wingdings" panose="05000000000000000000" pitchFamily="2" charset="2"/>
              </a:rPr>
              <a:t>από μόνο του.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Είναι</a:t>
            </a:r>
            <a:r>
              <a:rPr lang="el-GR" b="1" dirty="0">
                <a:sym typeface="Wingdings" panose="05000000000000000000" pitchFamily="2" charset="2"/>
              </a:rPr>
              <a:t> μεγάλο </a:t>
            </a:r>
            <a:r>
              <a:rPr lang="el-GR" dirty="0">
                <a:sym typeface="Wingdings" panose="05000000000000000000" pitchFamily="2" charset="2"/>
              </a:rPr>
              <a:t>σε μέγεθος.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Περιέχει θρεπτικές ουσίες </a:t>
            </a:r>
            <a:r>
              <a:rPr lang="el-GR" dirty="0">
                <a:sym typeface="Wingdings" panose="05000000000000000000" pitchFamily="2" charset="2"/>
              </a:rPr>
              <a:t>οι οποίες είναι απαραίτητες στο πρώτο κύτταρο του οργανισμού(</a:t>
            </a:r>
            <a:r>
              <a:rPr lang="el-GR" dirty="0" err="1">
                <a:sym typeface="Wingdings" panose="05000000000000000000" pitchFamily="2" charset="2"/>
              </a:rPr>
              <a:t>ζυγωτό</a:t>
            </a:r>
            <a:r>
              <a:rPr lang="el-GR" dirty="0">
                <a:sym typeface="Wingdings" panose="05000000000000000000" pitchFamily="2" charset="2"/>
              </a:rPr>
              <a:t>) που προκύπτει μετά τη γονιμοποίηση του ωαρίου με το σπερματοζωάριο!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1" dirty="0">
                <a:sym typeface="Wingdings" panose="05000000000000000000" pitchFamily="2" charset="2"/>
              </a:rPr>
              <a:t>Σπερματοζωάριο</a:t>
            </a:r>
            <a:r>
              <a:rPr lang="en-GB" b="1" dirty="0">
                <a:sym typeface="Wingdings" panose="05000000000000000000" pitchFamily="2" charset="2"/>
              </a:rPr>
              <a:t>: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Κινείται</a:t>
            </a:r>
            <a:r>
              <a:rPr lang="el-GR" dirty="0">
                <a:sym typeface="Wingdings" panose="05000000000000000000" pitchFamily="2" charset="2"/>
              </a:rPr>
              <a:t> χάρη στο μαστίγιό του.</a:t>
            </a:r>
          </a:p>
          <a:p>
            <a:r>
              <a:rPr lang="el-GR" dirty="0">
                <a:sym typeface="Wingdings" panose="05000000000000000000" pitchFamily="2" charset="2"/>
              </a:rPr>
              <a:t>Είναι πολύ </a:t>
            </a:r>
            <a:r>
              <a:rPr lang="el-GR" b="1" dirty="0">
                <a:sym typeface="Wingdings" panose="05000000000000000000" pitchFamily="2" charset="2"/>
              </a:rPr>
              <a:t>πιο μικρό </a:t>
            </a:r>
            <a:r>
              <a:rPr lang="el-GR" dirty="0">
                <a:sym typeface="Wingdings" panose="05000000000000000000" pitchFamily="2" charset="2"/>
              </a:rPr>
              <a:t>από το ωάριο.</a:t>
            </a:r>
          </a:p>
          <a:p>
            <a:pPr marL="0" indent="0">
              <a:buNone/>
            </a:pPr>
            <a:r>
              <a:rPr lang="el-GR" b="1" dirty="0">
                <a:sym typeface="Wingdings" panose="05000000000000000000" pitchFamily="2" charset="2"/>
              </a:rPr>
              <a:t>Γονιμοποίηση</a:t>
            </a:r>
            <a:r>
              <a:rPr lang="en-GB" b="1" dirty="0">
                <a:sym typeface="Wingdings" panose="05000000000000000000" pitchFamily="2" charset="2"/>
              </a:rPr>
              <a:t>: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Η ένωση ωαρίου και σπερματοζωαρίου ώστε να φτιαχτεί το </a:t>
            </a:r>
            <a:r>
              <a:rPr lang="el-GR" dirty="0" err="1">
                <a:sym typeface="Wingdings" panose="05000000000000000000" pitchFamily="2" charset="2"/>
              </a:rPr>
              <a:t>ζυγωτό</a:t>
            </a:r>
            <a:r>
              <a:rPr lang="el-GR" dirty="0"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322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3D99E0-E2C1-4AE0-A047-FFFC91D5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Ασπόνδυλα</a:t>
            </a:r>
            <a:r>
              <a:rPr lang="en-GB" dirty="0"/>
              <a:t>:</a:t>
            </a:r>
            <a:br>
              <a:rPr lang="en-GB" dirty="0"/>
            </a:br>
            <a:r>
              <a:rPr lang="el-GR" dirty="0"/>
              <a:t>Μονογονία ή Αμφιγονία ή και τα δύο!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B26E8D-F8A9-4F63-9A94-0F4A3940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10153"/>
            <a:ext cx="10632817" cy="442381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Ασπόνδυλα αναπαράγονται με </a:t>
            </a:r>
            <a:r>
              <a:rPr lang="el-GR" b="1" dirty="0"/>
              <a:t>μονογονία</a:t>
            </a:r>
            <a:r>
              <a:rPr lang="el-GR" dirty="0"/>
              <a:t> ή </a:t>
            </a:r>
            <a:r>
              <a:rPr lang="el-GR" b="1" dirty="0"/>
              <a:t>αμφιγονία</a:t>
            </a:r>
            <a:r>
              <a:rPr lang="el-GR" dirty="0"/>
              <a:t> ή </a:t>
            </a:r>
            <a:r>
              <a:rPr lang="el-GR" b="1" dirty="0"/>
              <a:t>και με τους δυο </a:t>
            </a:r>
            <a:r>
              <a:rPr lang="el-GR" dirty="0"/>
              <a:t>τρόπους!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b="1" dirty="0"/>
              <a:t>Ασπόνδυλα</a:t>
            </a:r>
            <a:r>
              <a:rPr lang="el-GR" dirty="0"/>
              <a:t> χωρίζονται σε</a:t>
            </a:r>
            <a:r>
              <a:rPr lang="en-GB" dirty="0"/>
              <a:t>:</a:t>
            </a:r>
          </a:p>
          <a:p>
            <a:r>
              <a:rPr lang="el-GR" b="1" dirty="0"/>
              <a:t>Ερμαφρόδιτα ζώα</a:t>
            </a:r>
            <a:r>
              <a:rPr lang="en-GB" b="1" dirty="0"/>
              <a:t>:</a:t>
            </a:r>
            <a:r>
              <a:rPr lang="en-US" b="1" dirty="0"/>
              <a:t> </a:t>
            </a:r>
            <a:r>
              <a:rPr lang="el-GR" dirty="0"/>
              <a:t>το αρσενικό και το θηλυκό αναπαραγωγικό σύστημα υπάρχει μέσα στο ίδιο ζώο</a:t>
            </a:r>
          </a:p>
          <a:p>
            <a:r>
              <a:rPr lang="el-GR" b="1" dirty="0" err="1"/>
              <a:t>Γονοχωριστικά</a:t>
            </a:r>
            <a:r>
              <a:rPr lang="el-GR" b="1" dirty="0"/>
              <a:t> ζώα</a:t>
            </a:r>
            <a:r>
              <a:rPr lang="en-GB" b="1" dirty="0"/>
              <a:t>:</a:t>
            </a:r>
            <a:r>
              <a:rPr lang="en-US" b="1" dirty="0"/>
              <a:t> </a:t>
            </a:r>
            <a:r>
              <a:rPr lang="el-GR" dirty="0"/>
              <a:t>το αρσενικό και το θηλυκό αναπαραγωγικό σύστημα υπάρχει σε διαφορετικά ζώα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Στα </a:t>
            </a:r>
            <a:r>
              <a:rPr lang="el-GR" b="1" dirty="0" err="1"/>
              <a:t>Γονοχωριστικά</a:t>
            </a:r>
            <a:r>
              <a:rPr lang="el-GR" b="1" dirty="0"/>
              <a:t> ζώα, η γονιμοποίηση </a:t>
            </a:r>
            <a:r>
              <a:rPr lang="el-GR" dirty="0"/>
              <a:t>μπορεί να είναι</a:t>
            </a:r>
            <a:r>
              <a:rPr lang="en-GB" dirty="0"/>
              <a:t>:</a:t>
            </a:r>
            <a:endParaRPr lang="en-US" dirty="0"/>
          </a:p>
          <a:p>
            <a:r>
              <a:rPr lang="el-GR" b="1" dirty="0"/>
              <a:t>Εσωτερική</a:t>
            </a:r>
            <a:r>
              <a:rPr lang="en-GB" b="1" dirty="0"/>
              <a:t>: </a:t>
            </a:r>
            <a:r>
              <a:rPr lang="el-GR" dirty="0"/>
              <a:t>όταν γίνεται μέσα στο σώμα του θηλυκού ζώου </a:t>
            </a:r>
          </a:p>
          <a:p>
            <a:r>
              <a:rPr lang="el-GR" b="1" dirty="0"/>
              <a:t>Εξωτερική</a:t>
            </a:r>
            <a:r>
              <a:rPr lang="en-GB" b="1" dirty="0"/>
              <a:t>:</a:t>
            </a:r>
            <a:r>
              <a:rPr lang="en-US" b="1" dirty="0"/>
              <a:t> </a:t>
            </a:r>
            <a:r>
              <a:rPr lang="el-GR" dirty="0"/>
              <a:t>όταν γίνεται έξω από το σώμα του ζώου</a:t>
            </a:r>
          </a:p>
        </p:txBody>
      </p:sp>
    </p:spTree>
    <p:extLst>
      <p:ext uri="{BB962C8B-B14F-4D97-AF65-F5344CB8AC3E}">
        <p14:creationId xmlns:p14="http://schemas.microsoft.com/office/powerpoint/2010/main" val="38864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47537B-9726-4130-AE21-1FDCFAA4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4123"/>
            <a:ext cx="8596668" cy="1203569"/>
          </a:xfrm>
        </p:spPr>
        <p:txBody>
          <a:bodyPr>
            <a:normAutofit/>
          </a:bodyPr>
          <a:lstStyle/>
          <a:p>
            <a:r>
              <a:rPr lang="el-GR" dirty="0"/>
              <a:t>Σπονδυλωτά</a:t>
            </a:r>
            <a:r>
              <a:rPr lang="en-GB" dirty="0"/>
              <a:t>:</a:t>
            </a:r>
            <a:br>
              <a:rPr lang="en-GB" dirty="0"/>
            </a:br>
            <a:r>
              <a:rPr lang="el-GR" dirty="0"/>
              <a:t>Αμφιγονία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72FA7D-EA44-4404-8215-2AE8389F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5263"/>
            <a:ext cx="8596668" cy="44861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Σπονδυλωτά αναπαράγονται με</a:t>
            </a:r>
            <a:r>
              <a:rPr lang="el-GR" b="1" dirty="0"/>
              <a:t> αμφιγονία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Διακρίνονται σε</a:t>
            </a:r>
            <a:r>
              <a:rPr lang="en-US" dirty="0"/>
              <a:t>:</a:t>
            </a:r>
          </a:p>
          <a:p>
            <a:r>
              <a:rPr lang="el-GR" b="1" dirty="0"/>
              <a:t>Ωοτόκα</a:t>
            </a:r>
            <a:r>
              <a:rPr lang="en-GB" dirty="0"/>
              <a:t>: </a:t>
            </a:r>
            <a:r>
              <a:rPr lang="el-GR" dirty="0"/>
              <a:t>γεννούν αυγά π.χ. πτηνά</a:t>
            </a:r>
            <a:endParaRPr lang="en-GB" dirty="0"/>
          </a:p>
          <a:p>
            <a:r>
              <a:rPr lang="el-GR" b="1" dirty="0"/>
              <a:t>Ζωοτόκα</a:t>
            </a:r>
            <a:r>
              <a:rPr lang="en-GB" dirty="0"/>
              <a:t>:</a:t>
            </a:r>
            <a:r>
              <a:rPr lang="el-GR" dirty="0"/>
              <a:t> γεννούν μικρά π.χ. θηλαστικά</a:t>
            </a:r>
            <a:endParaRPr lang="en-GB" dirty="0"/>
          </a:p>
          <a:p>
            <a:r>
              <a:rPr lang="el-GR" b="1" dirty="0"/>
              <a:t>Ωοζωοτόκα</a:t>
            </a:r>
            <a:r>
              <a:rPr lang="en-GB" dirty="0"/>
              <a:t>:</a:t>
            </a:r>
            <a:r>
              <a:rPr lang="el-GR" dirty="0"/>
              <a:t> κρατούν τα αυγά μέσα στο σώμα τους μέχρι να εκκολαφθούν και γεννούν μικρά π.χ. καρχαρίας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Αναπαραγωγική περίοδος</a:t>
            </a:r>
            <a:r>
              <a:rPr lang="en-GB" b="1" dirty="0"/>
              <a:t>: </a:t>
            </a:r>
            <a:endParaRPr lang="el-GR" b="1" dirty="0"/>
          </a:p>
          <a:p>
            <a:pPr marL="0" indent="0">
              <a:buNone/>
            </a:pPr>
            <a:r>
              <a:rPr lang="el-GR" b="1" dirty="0"/>
              <a:t>την άνοιξη ή το καλοκαίρι </a:t>
            </a:r>
            <a:r>
              <a:rPr lang="el-GR" dirty="0"/>
              <a:t>γιατί υπάρχει αρκετή τροφή διαθέσιμη και καλές θερμοκρασίες</a:t>
            </a:r>
          </a:p>
        </p:txBody>
      </p:sp>
    </p:spTree>
    <p:extLst>
      <p:ext uri="{BB962C8B-B14F-4D97-AF65-F5344CB8AC3E}">
        <p14:creationId xmlns:p14="http://schemas.microsoft.com/office/powerpoint/2010/main" val="35855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56301A37-A753-4DAD-8CFF-6F047593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938"/>
          </a:xfrm>
        </p:spPr>
        <p:txBody>
          <a:bodyPr/>
          <a:lstStyle/>
          <a:p>
            <a:r>
              <a:rPr lang="el-GR" dirty="0"/>
              <a:t>Ασπόνδυλα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l-GR" dirty="0"/>
              <a:t>Ύδρα και </a:t>
            </a:r>
            <a:r>
              <a:rPr lang="el-GR" dirty="0" err="1"/>
              <a:t>Γεωσκώληκας</a:t>
            </a: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C58EB343-E9F4-4AAA-8829-FB50AA65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72733"/>
            <a:ext cx="10772205" cy="4953000"/>
          </a:xfrm>
        </p:spPr>
        <p:txBody>
          <a:bodyPr/>
          <a:lstStyle/>
          <a:p>
            <a:pPr marL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Ύ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δρα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Μονογονία με εκβλάστηση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εκβλάστημα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(=εξόγκωμα) 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εμφανίζεται σε ένα σημείο του οργανισμού. </a:t>
            </a:r>
          </a:p>
          <a:p>
            <a:pPr marL="0" indent="0">
              <a:buNone/>
            </a:pP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Στη συνέχεια, αναπτύσσεται,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αποχωρίζεται και ζει ανεξάρτητα 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από τον μητρικό οργανισμό.</a:t>
            </a: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l-GR" b="1" dirty="0" err="1">
                <a:solidFill>
                  <a:srgbClr val="000000"/>
                </a:solidFill>
                <a:latin typeface="Tahoma" panose="020B0604030504040204" pitchFamily="34" charset="0"/>
              </a:rPr>
              <a:t>Γ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εωσκώληκας</a:t>
            </a:r>
            <a:r>
              <a:rPr 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Αμφιγονία</a:t>
            </a:r>
            <a:endParaRPr lang="el-GR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Ζ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ώο ερμαφρόδιτο</a:t>
            </a:r>
            <a:endParaRPr lang="el-GR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Κατά το ζευγάρωμα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έρχονται σε πλευρική επαφή με τα 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επισάγματά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τους 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και τα σπερματοζωάρια του ενός ζώου γονιμοποιούν τα ωάρια του άλλου. Από τα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αυγά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που θα εκκολαφθούν θα προκύψουν οι νέοι οργανισμοί.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81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183879C-1C7C-4539-88E7-C7EECAC5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1" y="484553"/>
            <a:ext cx="11005827" cy="50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10E25C-A106-479A-BD11-A3D8B7E8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r>
              <a:rPr lang="el-GR" dirty="0"/>
              <a:t>Ασπόνδυλα</a:t>
            </a:r>
            <a:r>
              <a:rPr lang="en-GB" dirty="0"/>
              <a:t>:</a:t>
            </a:r>
            <a:r>
              <a:rPr lang="el-GR" dirty="0"/>
              <a:t> Δίθυρα (Μαλάκια)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09A7AC-0203-4E2A-A7AE-B54B9730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2985"/>
            <a:ext cx="8596668" cy="4728377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Δ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ίθυρα</a:t>
            </a:r>
            <a:r>
              <a:rPr 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lang="en-US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μφιγονία</a:t>
            </a:r>
            <a:endParaRPr lang="en-US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Z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ώ</a:t>
            </a:r>
            <a:r>
              <a:rPr 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γονοχωριστικ</a:t>
            </a:r>
            <a:r>
              <a:rPr lang="el-GR" b="1" dirty="0" err="1">
                <a:solidFill>
                  <a:srgbClr val="000000"/>
                </a:solidFill>
                <a:latin typeface="Tahoma" panose="020B0604030504040204" pitchFamily="34" charset="0"/>
              </a:rPr>
              <a:t>ό</a:t>
            </a: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GB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Εξωτερική γονιμοποίηση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9C5089-9662-4CAF-AFB7-F8D8B227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14" y="1263264"/>
            <a:ext cx="4697047" cy="50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83FC9-952C-4228-AC3C-F56C1E6E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015"/>
          </a:xfrm>
        </p:spPr>
        <p:txBody>
          <a:bodyPr/>
          <a:lstStyle/>
          <a:p>
            <a:r>
              <a:rPr lang="el-GR" dirty="0"/>
              <a:t>Σαλιγκάρι(Γαστερόποδα) και Έντομα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BE8331-4427-4414-8820-39D3C4D2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19201"/>
            <a:ext cx="10662789" cy="4822162"/>
          </a:xfrm>
        </p:spPr>
        <p:txBody>
          <a:bodyPr/>
          <a:lstStyle/>
          <a:p>
            <a:pPr marL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Σ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αλιγκάρι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lang="en-GB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ώο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ερμαφρόδιτο</a:t>
            </a:r>
            <a:endParaRPr lang="en-GB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Γ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εννάει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αυγά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από τα οποία, μετά από 3-4 εβδομάδες, θα βγουν τα μικρά</a:t>
            </a:r>
            <a:b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σαλιγκάρια.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Έ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ντομα</a:t>
            </a:r>
            <a:r>
              <a:rPr lang="en-GB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n-US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Ζώα </a:t>
            </a:r>
            <a:r>
              <a:rPr lang="el-GR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γονοχωριστικά</a:t>
            </a:r>
            <a:endParaRPr lang="el-GR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Από τα </a:t>
            </a:r>
            <a:r>
              <a:rPr lang="el-GR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αυγά</a:t>
            </a:r>
            <a:r>
              <a:rPr lang="el-GR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που γεννούν προκύπτουν οι νέοι οργανισμοί.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238E03-F204-4FCF-8E35-C5B5CCEF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15" y="3901587"/>
            <a:ext cx="60102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935E4-3EE6-4C7F-A921-2D97C928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Σπονδυλωτά</a:t>
            </a:r>
            <a:r>
              <a:rPr lang="en-GB" dirty="0"/>
              <a:t>:</a:t>
            </a:r>
            <a:br>
              <a:rPr lang="en-US" dirty="0"/>
            </a:br>
            <a:r>
              <a:rPr lang="el-GR" dirty="0"/>
              <a:t>Ιχθύες(=ψάρια) και βάτραχοι(αμφίβια)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50A54-BA1A-4E50-9055-1434066D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l-GR" sz="2100" b="1" dirty="0">
                <a:solidFill>
                  <a:srgbClr val="000000"/>
                </a:solidFill>
                <a:latin typeface="Tahoma" panose="020B0604030504040204" pitchFamily="34" charset="0"/>
              </a:rPr>
              <a:t>Ψ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άρια</a:t>
            </a:r>
            <a:r>
              <a:rPr lang="en-GB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en-US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lang="en-US" sz="21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sz="2100" b="1" dirty="0">
                <a:solidFill>
                  <a:srgbClr val="000000"/>
                </a:solidFill>
                <a:latin typeface="Tahoma" panose="020B0604030504040204" pitchFamily="34" charset="0"/>
              </a:rPr>
              <a:t>Ζ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ώα </a:t>
            </a:r>
            <a:r>
              <a:rPr lang="el-GR" sz="21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γονοχωριστικά</a:t>
            </a:r>
            <a:endParaRPr lang="el-GR" sz="21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Εξωτερική γονιμοποίηση</a:t>
            </a:r>
            <a:r>
              <a:rPr lang="en-GB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θηλυκά εναποθέτουν χιλιάδες ωάρια σε περιοχές με ήσυχα</a:t>
            </a:r>
            <a:r>
              <a:rPr lang="en-GB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νερά. Στις ίδιες περιοχές, τα αρσενικά ελευθερώνουν σπερματοζωάρια, που γονιμοποιούν </a:t>
            </a:r>
            <a:r>
              <a:rPr lang="el-GR" sz="2100" dirty="0">
                <a:solidFill>
                  <a:srgbClr val="000000"/>
                </a:solidFill>
                <a:latin typeface="Tahoma" panose="020B0604030504040204" pitchFamily="34" charset="0"/>
              </a:rPr>
              <a:t>τ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 ωάρια.</a:t>
            </a:r>
          </a:p>
          <a:p>
            <a:endParaRPr lang="el-GR" sz="210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100" b="1" dirty="0">
                <a:solidFill>
                  <a:srgbClr val="000000"/>
                </a:solidFill>
                <a:latin typeface="Tahoma" panose="020B0604030504040204" pitchFamily="34" charset="0"/>
              </a:rPr>
              <a:t>Β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άτραχοι</a:t>
            </a:r>
            <a:r>
              <a:rPr lang="en-US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sz="2100" b="1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Εξωτερική γονιμοποίηση</a:t>
            </a:r>
          </a:p>
          <a:p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Από τα 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αυγά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βγαίνουν οι 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γυρίνοι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(Οι γυρίνοι δεν έχουν πόδια, αναπνέουν με βράγχια και είναι φυτοφάγοι.)</a:t>
            </a:r>
          </a:p>
          <a:p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Καθώς αναπτύσσονται, οι γυρίνοι εμφανίζουν άκρα και πνεύμονες και γίνονται τέλεια άτομα (</a:t>
            </a:r>
            <a:r>
              <a:rPr lang="el-GR" sz="2100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μεταμόρφωση</a:t>
            </a:r>
            <a:r>
              <a:rPr lang="el-GR" sz="21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). Οι ώριμοι βάτραχοι είναι σαρκοφάγοι.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41359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621</Words>
  <Application>Microsoft Office PowerPoint</Application>
  <PresentationFormat>Ευρεία οθόνη</PresentationFormat>
  <Paragraphs>84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Tahoma</vt:lpstr>
      <vt:lpstr>Trebuchet MS</vt:lpstr>
      <vt:lpstr>Wingdings 3</vt:lpstr>
      <vt:lpstr>Όψη</vt:lpstr>
      <vt:lpstr>6.3 Η αναπαραγωγή στα ζώα</vt:lpstr>
      <vt:lpstr>Γαμετικά κύτταρα(=Γαμέτες)και Ζυγωτό</vt:lpstr>
      <vt:lpstr>Ασπόνδυλα: Μονογονία ή Αμφιγονία ή και τα δύο!</vt:lpstr>
      <vt:lpstr>Σπονδυλωτά: Αμφιγονία</vt:lpstr>
      <vt:lpstr>Ασπόνδυλα: Ύδρα και Γεωσκώληκας</vt:lpstr>
      <vt:lpstr>Παρουσίαση του PowerPoint</vt:lpstr>
      <vt:lpstr>Ασπόνδυλα: Δίθυρα (Μαλάκια)</vt:lpstr>
      <vt:lpstr>Σαλιγκάρι(Γαστερόποδα) και Έντομα</vt:lpstr>
      <vt:lpstr>Σπονδυλωτά: Ιχθύες(=ψάρια) και βάτραχοι(αμφίβια)</vt:lpstr>
      <vt:lpstr>Παρουσίαση του PowerPoint</vt:lpstr>
      <vt:lpstr>Σπονδυλωτά: Eρπετά</vt:lpstr>
      <vt:lpstr>Σπονδυλωτά: Πτηνά και Θηλαστικά</vt:lpstr>
      <vt:lpstr>Παρουσίαση του PowerPoint</vt:lpstr>
      <vt:lpstr>Θηλαστικά: μητέρα και παιδί!</vt:lpstr>
      <vt:lpstr>ΕΥΧΑΡΙΣΤΟΥΜΕ ΓΙΑ ΤΗΝ ΠΡΟΣΟΧΗ!!!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Η αναπαραγωγή στα ζώα</dc:title>
  <dc:creator>30694</dc:creator>
  <cp:lastModifiedBy>30694</cp:lastModifiedBy>
  <cp:revision>2</cp:revision>
  <dcterms:created xsi:type="dcterms:W3CDTF">2021-12-12T11:50:21Z</dcterms:created>
  <dcterms:modified xsi:type="dcterms:W3CDTF">2021-12-12T13:19:51Z</dcterms:modified>
</cp:coreProperties>
</file>