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9" r:id="rId10"/>
    <p:sldId id="270" r:id="rId11"/>
    <p:sldId id="268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F45448-1081-466A-B14C-14BC4C1F4511}" type="datetimeFigureOut">
              <a:rPr lang="el-GR" smtClean="0"/>
              <a:pPr/>
              <a:t>15/10/2020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BB2294-0457-4E5E-A626-EDC21E62E2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45448-1081-466A-B14C-14BC4C1F4511}" type="datetimeFigureOut">
              <a:rPr lang="el-GR" smtClean="0"/>
              <a:pPr/>
              <a:t>15/10/2020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B2294-0457-4E5E-A626-EDC21E62E2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45448-1081-466A-B14C-14BC4C1F4511}" type="datetimeFigureOut">
              <a:rPr lang="el-GR" smtClean="0"/>
              <a:pPr/>
              <a:t>15/10/2020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B2294-0457-4E5E-A626-EDC21E62E2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45448-1081-466A-B14C-14BC4C1F4511}" type="datetimeFigureOut">
              <a:rPr lang="el-GR" smtClean="0"/>
              <a:pPr/>
              <a:t>15/10/2020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B2294-0457-4E5E-A626-EDC21E62E28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45448-1081-466A-B14C-14BC4C1F4511}" type="datetimeFigureOut">
              <a:rPr lang="el-GR" smtClean="0"/>
              <a:pPr/>
              <a:t>15/10/2020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B2294-0457-4E5E-A626-EDC21E62E28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45448-1081-466A-B14C-14BC4C1F4511}" type="datetimeFigureOut">
              <a:rPr lang="el-GR" smtClean="0"/>
              <a:pPr/>
              <a:t>15/10/2020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B2294-0457-4E5E-A626-EDC21E62E28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45448-1081-466A-B14C-14BC4C1F4511}" type="datetimeFigureOut">
              <a:rPr lang="el-GR" smtClean="0"/>
              <a:pPr/>
              <a:t>15/10/2020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B2294-0457-4E5E-A626-EDC21E62E2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45448-1081-466A-B14C-14BC4C1F4511}" type="datetimeFigureOut">
              <a:rPr lang="el-GR" smtClean="0"/>
              <a:pPr/>
              <a:t>15/10/2020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B2294-0457-4E5E-A626-EDC21E62E28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45448-1081-466A-B14C-14BC4C1F4511}" type="datetimeFigureOut">
              <a:rPr lang="el-GR" smtClean="0"/>
              <a:pPr/>
              <a:t>15/10/2020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B2294-0457-4E5E-A626-EDC21E62E2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F45448-1081-466A-B14C-14BC4C1F4511}" type="datetimeFigureOut">
              <a:rPr lang="el-GR" smtClean="0"/>
              <a:pPr/>
              <a:t>15/10/2020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B2294-0457-4E5E-A626-EDC21E62E2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F45448-1081-466A-B14C-14BC4C1F4511}" type="datetimeFigureOut">
              <a:rPr lang="el-GR" smtClean="0"/>
              <a:pPr/>
              <a:t>15/10/2020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BB2294-0457-4E5E-A626-EDC21E62E28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F45448-1081-466A-B14C-14BC4C1F4511}" type="datetimeFigureOut">
              <a:rPr lang="el-GR" smtClean="0"/>
              <a:pPr/>
              <a:t>15/10/2020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BB2294-0457-4E5E-A626-EDC21E62E28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1541" TargetMode="External"/><Relationship Id="rId2" Type="http://schemas.openxmlformats.org/officeDocument/2006/relationships/hyperlink" Target="https://el.wikipedia.org/w/index.php?title=Orbecche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.wikipedia.org/w/index.php?title=Giovani_Batista_Giraldi&amp;action=edit&amp;redlink=1" TargetMode="External"/><Relationship Id="rId4" Type="http://schemas.openxmlformats.org/officeDocument/2006/relationships/hyperlink" Target="https://el.wikipedia.org/wiki/154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UG-_rAtOx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A7%CE%B1%CE%BD%CE%B9%CE%AC" TargetMode="External"/><Relationship Id="rId3" Type="http://schemas.openxmlformats.org/officeDocument/2006/relationships/hyperlink" Target="https://el.wikipedia.org/wiki/%CE%93%CE%B5%CF%8E%CF%81%CE%B3%CE%B9%CE%BF%CF%82_%CE%A7%CE%BF%CF%81%CF%84%CE%AC%CF%84%CF%83%CE%B7%CF%82" TargetMode="External"/><Relationship Id="rId7" Type="http://schemas.openxmlformats.org/officeDocument/2006/relationships/hyperlink" Target="https://el.wikipedia.org/wiki/%CE%92%CE%B5%CE%BD%CE%B5%CF%84%CE%AF%CE%B1" TargetMode="External"/><Relationship Id="rId2" Type="http://schemas.openxmlformats.org/officeDocument/2006/relationships/hyperlink" Target="https://el.wikipedia.org/wiki/%CE%A4%CF%81%CE%B1%CE%B3%CF%89%CE%B4%CE%AF%CE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1595" TargetMode="External"/><Relationship Id="rId5" Type="http://schemas.openxmlformats.org/officeDocument/2006/relationships/hyperlink" Target="https://el.wikipedia.org/wiki/1592" TargetMode="External"/><Relationship Id="rId4" Type="http://schemas.openxmlformats.org/officeDocument/2006/relationships/hyperlink" Target="https://el.wikipedia.org/w/index.php?title=%CE%9A%CF%81%CE%B7%CF%84%CE%B9%CE%BA%CE%AE_%CE%BB%CE%BF%CE%B3%CE%BF%CF%84%CE%B5%CF%87%CE%BD%CE%AF%CE%B1_%CF%84%CE%B7%CF%82_%CE%B5%CE%BD%CE%B5%CF%84%CE%BF%CE%BA%CF%81%CE%B1%CF%84%CE%AF%CE%B1%CF%82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91%CE%AF%CE%B3%CF%85%CF%80%CF%84%CE%BF%CF%8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wjeiFNm_l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l-GR" dirty="0" smtClean="0"/>
              <a:t>ΕΛ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Κρητική Λογοτεχνία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7528" y="1481138"/>
            <a:ext cx="678894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7528" y="1481138"/>
            <a:ext cx="678894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 </a:t>
            </a:r>
            <a:r>
              <a:rPr lang="el-GR" i="1" dirty="0" err="1" smtClean="0"/>
              <a:t>Ερωφίλη</a:t>
            </a:r>
            <a:r>
              <a:rPr lang="el-GR" dirty="0" smtClean="0"/>
              <a:t> βασίζεται στο ιταλικό έργο </a:t>
            </a:r>
            <a:r>
              <a:rPr lang="el-GR" dirty="0" err="1" smtClean="0">
                <a:hlinkClick r:id="rId2" tooltip="Orbecche (δεν έχει γραφτεί ακόμα)"/>
              </a:rPr>
              <a:t>Orbecche</a:t>
            </a:r>
            <a:r>
              <a:rPr lang="el-GR" dirty="0" smtClean="0"/>
              <a:t> (παραστάθηκε το </a:t>
            </a:r>
            <a:r>
              <a:rPr lang="el-GR" dirty="0" smtClean="0">
                <a:hlinkClick r:id="rId3" tooltip="1541"/>
              </a:rPr>
              <a:t>1541</a:t>
            </a:r>
            <a:r>
              <a:rPr lang="el-GR" dirty="0" smtClean="0"/>
              <a:t> και τυπώθηκε το </a:t>
            </a:r>
            <a:r>
              <a:rPr lang="el-GR" u="sng" dirty="0" smtClean="0">
                <a:hlinkClick r:id="rId4"/>
              </a:rPr>
              <a:t>1543</a:t>
            </a:r>
            <a:r>
              <a:rPr lang="el-GR" dirty="0" smtClean="0"/>
              <a:t>) του </a:t>
            </a:r>
            <a:r>
              <a:rPr lang="el-GR" dirty="0" err="1" smtClean="0">
                <a:hlinkClick r:id="rId5" tooltip="Giovani Batista Giraldi (δεν έχει γραφτεί ακόμα)"/>
              </a:rPr>
              <a:t>Giovani</a:t>
            </a:r>
            <a:r>
              <a:rPr lang="el-GR" dirty="0" smtClean="0">
                <a:hlinkClick r:id="rId5" tooltip="Giovani Batista Giraldi (δεν έχει γραφτεί ακόμα)"/>
              </a:rPr>
              <a:t> </a:t>
            </a:r>
            <a:r>
              <a:rPr lang="el-GR" dirty="0" err="1" smtClean="0">
                <a:hlinkClick r:id="rId5" tooltip="Giovani Batista Giraldi (δεν έχει γραφτεί ακόμα)"/>
              </a:rPr>
              <a:t>Batista</a:t>
            </a:r>
            <a:r>
              <a:rPr lang="el-GR" dirty="0" smtClean="0">
                <a:hlinkClick r:id="rId5" tooltip="Giovani Batista Giraldi (δεν έχει γραφτεί ακόμα)"/>
              </a:rPr>
              <a:t> </a:t>
            </a:r>
            <a:r>
              <a:rPr lang="el-GR" dirty="0" err="1" smtClean="0">
                <a:hlinkClick r:id="rId5" tooltip="Giovani Batista Giraldi (δεν έχει γραφτεί ακόμα)"/>
              </a:rPr>
              <a:t>Giraldi</a:t>
            </a:r>
            <a:r>
              <a:rPr lang="el-GR" dirty="0" smtClean="0"/>
              <a:t> (1504-1573), χωρίς όμως να είναι δουλική απομίμηση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l-GR" dirty="0" smtClean="0">
              <a:hlinkClick r:id="rId2"/>
            </a:endParaRPr>
          </a:p>
          <a:p>
            <a:r>
              <a:rPr lang="el-GR" dirty="0" smtClean="0"/>
              <a:t>Το θέμα που δεσπόζει στο έργο, όπως φαίνεται ήδη από τον πρόλογο αλλά και από τα χορικά, είναι η υπερηφάνεια και η απληστία, που είναι ο πρόξενος των περισσοτέρων κακών, αλλά τελικά αποδεικνύονται μάταια, αφού οι μεταστροφές της τύχης είναι απροσδόκητες και κοινό τέλος όλων των ανθρώπων είναι ο θάνατος, μπροστά στον οποίο δεν μπορεί να αντισταθεί ούτε η δύναμη, ούτε τα πλούτη, ούτε άλλες αρετές. Μόνο ο Έρωτας φαίνεται να έχει την απόλυτη δύναμη να υπερβεί τη δύναμη του θανάτου, γι' αυτό και ο βασιλιάς που επιχείρησε να αγνοήσει τη δύναμη του Έρωτα τιμωρήθηκε.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dirty="0" smtClean="0">
                <a:hlinkClick r:id="rId2"/>
              </a:rPr>
              <a:t/>
            </a:r>
            <a:br>
              <a:rPr lang="el-GR" sz="3200" dirty="0" smtClean="0">
                <a:hlinkClick r:id="rId2"/>
              </a:rPr>
            </a:br>
            <a:r>
              <a:rPr lang="el-GR" sz="3200" dirty="0" smtClean="0"/>
              <a:t>θέμα </a:t>
            </a:r>
            <a:br>
              <a:rPr lang="el-GR" sz="3200" dirty="0" smtClean="0"/>
            </a:br>
            <a:endParaRPr lang="el-GR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l-GR" dirty="0" smtClean="0"/>
          </a:p>
          <a:p>
            <a:r>
              <a:rPr lang="el-GR" dirty="0" smtClean="0"/>
              <a:t>Ως προς την δραματουργική τεχνική οι διάφορες επιλογές του </a:t>
            </a:r>
            <a:r>
              <a:rPr lang="el-GR" dirty="0" err="1" smtClean="0"/>
              <a:t>Χορτάτση</a:t>
            </a:r>
            <a:r>
              <a:rPr lang="el-GR" dirty="0" smtClean="0"/>
              <a:t> θεωρούνται επιτυχημένες: προετοιμάζει τις δραματικές κορυφώσεις και εντείνει την αγωνία του θεατή, είτε με τραγικές </a:t>
            </a:r>
            <a:r>
              <a:rPr lang="el-GR" dirty="0" err="1" smtClean="0"/>
              <a:t>προοικονομίες</a:t>
            </a:r>
            <a:r>
              <a:rPr lang="el-GR" dirty="0" smtClean="0"/>
              <a:t> ( ο πρόλογος του Χάρου, η εμφάνιση του φαντάσματος του νεκρού βασιλιά που ζητάει εκδίκηση), είτε με τραγικές </a:t>
            </a:r>
            <a:r>
              <a:rPr lang="el-GR" dirty="0" err="1" smtClean="0"/>
              <a:t>ειρωνίες</a:t>
            </a:r>
            <a:r>
              <a:rPr lang="el-GR" dirty="0" smtClean="0"/>
              <a:t> και ανατροπές (η υπόσχεση του </a:t>
            </a:r>
            <a:r>
              <a:rPr lang="el-GR" dirty="0" err="1" smtClean="0"/>
              <a:t>Καρπόφορου</a:t>
            </a:r>
            <a:r>
              <a:rPr lang="el-GR" dirty="0" smtClean="0"/>
              <a:t> να βοηθήσει, η προσποιητή χαρά του βασιλιά</a:t>
            </a:r>
            <a:r>
              <a:rPr lang="el-GR" dirty="0" smtClean="0"/>
              <a:t>).</a:t>
            </a:r>
            <a:r>
              <a:rPr lang="el-GR" baseline="30000" dirty="0" smtClean="0"/>
              <a:t> </a:t>
            </a:r>
            <a:r>
              <a:rPr lang="el-GR" dirty="0" smtClean="0"/>
              <a:t> Ενδιαφέρον στοιχείο της διασκευής του προτύπου είναι και η εισαγωγή του στοιχείου της εξέγερσης των γυναικών, που δεν υπάρχει στο ιταλικό πρότυπο, και απηχεί το ενδιαφέρον του </a:t>
            </a:r>
            <a:r>
              <a:rPr lang="el-GR" dirty="0" err="1" smtClean="0"/>
              <a:t>Χορτάτση</a:t>
            </a:r>
            <a:r>
              <a:rPr lang="el-GR" dirty="0" smtClean="0"/>
              <a:t> για την αναβάθμιση του ρόλου του γυναικείου φύλου</a:t>
            </a:r>
            <a:r>
              <a:rPr lang="el-GR" dirty="0" smtClean="0"/>
              <a:t>.</a:t>
            </a:r>
            <a:r>
              <a:rPr lang="el-GR" baseline="30000" dirty="0" smtClean="0"/>
              <a:t> </a:t>
            </a:r>
            <a:r>
              <a:rPr lang="el-GR" dirty="0" smtClean="0"/>
              <a:t>Ένα </a:t>
            </a:r>
            <a:r>
              <a:rPr lang="el-GR" dirty="0" smtClean="0"/>
              <a:t>άλλο στοιχείο που επισημαίνεται είναι ο λυρισμός που επικρατεί ιδίως στα χορικά</a:t>
            </a:r>
            <a:r>
              <a:rPr lang="el-GR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δραματουργία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Ε. δήλωση απόλυτης αφοσίωσης</a:t>
            </a:r>
          </a:p>
          <a:p>
            <a:r>
              <a:rPr lang="el-GR" dirty="0" smtClean="0"/>
              <a:t>Π. παρομοίωση για νερό που σβήνει φωτιά, καθώς ο νέος αγωνιά, και ζητεί διαβεβαίωση αιώνιας αγάπης</a:t>
            </a:r>
          </a:p>
          <a:p>
            <a:r>
              <a:rPr lang="el-GR" dirty="0" smtClean="0"/>
              <a:t>Ε. θλίψη νέας, αφού δεν κατανοεί γιατί ο αγαπημένος της αμφιβάλλει, επανάληψη αφοσίωσης και επίκληση στον θεό Έρωτα να τη βοηθήσει να τον πείσει να την πιστέψει</a:t>
            </a:r>
          </a:p>
          <a:p>
            <a:r>
              <a:rPr lang="el-GR" dirty="0" smtClean="0"/>
              <a:t>Π. υπογράμμιση αγωνίας</a:t>
            </a:r>
          </a:p>
          <a:p>
            <a:r>
              <a:rPr lang="el-GR" dirty="0" smtClean="0"/>
              <a:t>Ε. Τρίτη και πιο ισχυρή επιβεβαίωση αφοσίωσης με όρκο δυνατό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Νοηματικό διάγραμμα σκηνής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Η </a:t>
            </a:r>
            <a:r>
              <a:rPr lang="el-GR" b="1" i="1" dirty="0" err="1" smtClean="0"/>
              <a:t>Ερωφίλη</a:t>
            </a:r>
            <a:r>
              <a:rPr lang="el-GR" dirty="0" smtClean="0"/>
              <a:t> είναι </a:t>
            </a:r>
            <a:r>
              <a:rPr lang="el-GR" dirty="0" smtClean="0">
                <a:hlinkClick r:id="rId2" tooltip="Τραγωδία"/>
              </a:rPr>
              <a:t>τραγωδία</a:t>
            </a:r>
            <a:r>
              <a:rPr lang="el-GR" dirty="0" smtClean="0"/>
              <a:t> του </a:t>
            </a:r>
            <a:r>
              <a:rPr lang="el-GR" dirty="0" smtClean="0">
                <a:hlinkClick r:id="rId3" tooltip="Γεώργιος Χορτάτσης"/>
              </a:rPr>
              <a:t>Γεωργίου </a:t>
            </a:r>
            <a:r>
              <a:rPr lang="el-GR" dirty="0" err="1" smtClean="0">
                <a:hlinkClick r:id="rId3" tooltip="Γεώργιος Χορτάτσης"/>
              </a:rPr>
              <a:t>Χορτάτση</a:t>
            </a:r>
            <a:r>
              <a:rPr lang="el-GR" dirty="0" smtClean="0"/>
              <a:t>. Είναι από τις πιο γνωστές τραγωδίες της </a:t>
            </a:r>
            <a:r>
              <a:rPr lang="el-GR" dirty="0" smtClean="0">
                <a:hlinkClick r:id="rId4" tooltip="Κρητική λογοτεχνία της ενετοκρατίας (δεν έχει γραφτεί ακόμα)"/>
              </a:rPr>
              <a:t>κρητικής λογοτεχνίας</a:t>
            </a:r>
            <a:r>
              <a:rPr lang="el-GR" dirty="0" smtClean="0"/>
              <a:t>. Πρέπει να γράφτηκε περίπου το 1595 (αφού αναφέρεται στην επιδημία πανούκλας που έπληξε την Κρήτη ανάμεσα στο </a:t>
            </a:r>
            <a:r>
              <a:rPr lang="el-GR" dirty="0" smtClean="0">
                <a:hlinkClick r:id="rId5" tooltip="1592"/>
              </a:rPr>
              <a:t>1592</a:t>
            </a:r>
            <a:r>
              <a:rPr lang="el-GR" dirty="0" smtClean="0"/>
              <a:t> και το </a:t>
            </a:r>
            <a:r>
              <a:rPr lang="el-GR" dirty="0" smtClean="0">
                <a:hlinkClick r:id="rId6" tooltip="1595"/>
              </a:rPr>
              <a:t>1595</a:t>
            </a:r>
            <a:r>
              <a:rPr lang="el-GR" dirty="0" smtClean="0"/>
              <a:t>) και εκδόθηκε πρώτη φορά το 1637 στη </a:t>
            </a:r>
            <a:r>
              <a:rPr lang="el-GR" dirty="0" smtClean="0">
                <a:hlinkClick r:id="rId7" tooltip="Βενετία"/>
              </a:rPr>
              <a:t>Βενετία</a:t>
            </a:r>
            <a:r>
              <a:rPr lang="el-GR" dirty="0" smtClean="0"/>
              <a:t>. Το έργο αφιερώνεται στον Ιωάννη </a:t>
            </a:r>
            <a:r>
              <a:rPr lang="el-GR" dirty="0" err="1" smtClean="0"/>
              <a:t>Μούρμουρη</a:t>
            </a:r>
            <a:r>
              <a:rPr lang="el-GR" dirty="0" smtClean="0"/>
              <a:t>, δικηγόρο απ' τα </a:t>
            </a:r>
            <a:r>
              <a:rPr lang="el-GR" dirty="0" smtClean="0">
                <a:hlinkClick r:id="rId8" tooltip="Χανιά"/>
              </a:rPr>
              <a:t>Χανιά</a:t>
            </a:r>
            <a:r>
              <a:rPr lang="el-GR" dirty="0" smtClean="0"/>
              <a:t>. Είναι </a:t>
            </a:r>
            <a:r>
              <a:rPr lang="el-GR" dirty="0" err="1" smtClean="0"/>
              <a:t>γραμμένo</a:t>
            </a:r>
            <a:r>
              <a:rPr lang="el-GR" dirty="0" smtClean="0"/>
              <a:t> σε δεκαπεντασύλλαβο ομοιοκατάληκτο στίχο, με εξαίρεση τα χορικά, που είναι γραμμένα σε ενδεκασύλλαβους σε τερτσίνες (τρίστιχες στροφές).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Γ. </a:t>
            </a:r>
            <a:r>
              <a:rPr lang="el-GR" dirty="0" err="1" smtClean="0"/>
              <a:t>Χορτάτση</a:t>
            </a:r>
            <a:r>
              <a:rPr lang="el-GR" dirty="0" smtClean="0"/>
              <a:t> «</a:t>
            </a:r>
            <a:r>
              <a:rPr lang="el-GR" dirty="0" err="1" smtClean="0"/>
              <a:t>Ερωφίλη</a:t>
            </a:r>
            <a:r>
              <a:rPr lang="el-GR" dirty="0" smtClean="0"/>
              <a:t>»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14366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Η τραγωδία αποτελείται από πρόλογο, πέντε πράξεις, χορικά στο τέλος κάθε πράξης και ιντερμέδια (αυτόνομα μουσικοχορευτικά επεισόδια που παρεμβάλλονται μεταξύ των πράξεων).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 smtClean="0"/>
              <a:t>έργο διαδραματίζεται στην </a:t>
            </a:r>
            <a:r>
              <a:rPr lang="el-GR" dirty="0" smtClean="0">
                <a:hlinkClick r:id="rId2" tooltip="Αίγυπτος"/>
              </a:rPr>
              <a:t>Αίγυπτο</a:t>
            </a:r>
            <a:r>
              <a:rPr lang="el-GR" dirty="0" smtClean="0"/>
              <a:t>. Ο βασιλιάς της χώρας, </a:t>
            </a:r>
            <a:r>
              <a:rPr lang="el-GR" dirty="0" err="1" smtClean="0"/>
              <a:t>Φιλόγονος</a:t>
            </a:r>
            <a:r>
              <a:rPr lang="el-GR" dirty="0" smtClean="0"/>
              <a:t>, έχει σκοτώσει τον αδερφό του, νόμιμο βασιλιά, και έχει ανέβει στο θρόνο μαζί με τη γυναίκα του αδερφού του. Ο βασιλιάς έχει μια κόρη, την </a:t>
            </a:r>
            <a:r>
              <a:rPr lang="el-GR" dirty="0" err="1" smtClean="0"/>
              <a:t>Ερωφίλη</a:t>
            </a:r>
            <a:r>
              <a:rPr lang="el-GR" dirty="0" smtClean="0"/>
              <a:t>, που ερωτεύεται έναν νέο που ζει στη βασιλική αυλή, τον Πανάρετο. Ο Πανάρετος είναι γιος του βασιλιά της </a:t>
            </a:r>
            <a:r>
              <a:rPr lang="el-GR" dirty="0" err="1" smtClean="0"/>
              <a:t>Τσέρτσας</a:t>
            </a:r>
            <a:r>
              <a:rPr lang="el-GR" dirty="0" smtClean="0"/>
              <a:t> (ίσως να εννοείται η Γεωργία) που έχει κυριευθεί από εχθρούς· έχει καταφύγει στην Αίγυπτο κρατώντας κρυφή την ταυτότητά του γιατί κινδυνεύει η ζωή του, αφού είναι νόμιμος διάδοχος του θρόνου. Οι δύο νέοι έχουν μεγαλώσει μαζί και η φιλία τους εξελίσσεται σε έρωτα που σφραγίζεται με έναν μυστικό γάμο τον οποίο γνωρίζουν μόνο εκείνοι οι δύο.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0" dirty="0" smtClean="0"/>
              <a:t>Δομή και υπόθεση</a:t>
            </a:r>
            <a:br>
              <a:rPr lang="el-GR" b="0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Τα βασικά πρόσωπα είναι τρία: η </a:t>
            </a:r>
            <a:r>
              <a:rPr lang="el-GR" dirty="0" err="1" smtClean="0"/>
              <a:t>Ερωφίλη</a:t>
            </a:r>
            <a:r>
              <a:rPr lang="el-GR" dirty="0" smtClean="0"/>
              <a:t>, ο Πανάρετος και ο Βασιλιάς </a:t>
            </a:r>
            <a:r>
              <a:rPr lang="el-GR" dirty="0" err="1" smtClean="0"/>
              <a:t>Φιλόγονος</a:t>
            </a:r>
            <a:r>
              <a:rPr lang="el-GR" dirty="0" smtClean="0"/>
              <a:t>. Ο κάθε ήρωας έχει ένα έμπιστο πρόσωπο: η </a:t>
            </a:r>
            <a:r>
              <a:rPr lang="el-GR" dirty="0" err="1" smtClean="0"/>
              <a:t>Ερωφίλη</a:t>
            </a:r>
            <a:r>
              <a:rPr lang="el-GR" dirty="0" smtClean="0"/>
              <a:t> τη νένα </a:t>
            </a:r>
            <a:r>
              <a:rPr lang="el-GR" dirty="0" err="1" smtClean="0"/>
              <a:t>Χρυσόνομη</a:t>
            </a:r>
            <a:r>
              <a:rPr lang="el-GR" dirty="0" smtClean="0"/>
              <a:t>, ο Πανάρετος τον φίλο του </a:t>
            </a:r>
            <a:r>
              <a:rPr lang="el-GR" dirty="0" err="1" smtClean="0"/>
              <a:t>Καρπόφορο</a:t>
            </a:r>
            <a:r>
              <a:rPr lang="el-GR" dirty="0" smtClean="0"/>
              <a:t> και ο βασιλιάς έναν πιστό Σύμβουλο. Ο χορός αποτελείται από γυναίκες της ακολουθίας της </a:t>
            </a:r>
            <a:r>
              <a:rPr lang="el-GR" dirty="0" err="1" smtClean="0"/>
              <a:t>Ερωφίλης</a:t>
            </a:r>
            <a:r>
              <a:rPr lang="el-GR" dirty="0" smtClean="0"/>
              <a:t> και εμφανίζονται επίσης το φάντασμα (Ασκιά) του δολοφονημένου αδερφού του </a:t>
            </a:r>
            <a:r>
              <a:rPr lang="el-GR" dirty="0" err="1" smtClean="0"/>
              <a:t>Φιλόγονου</a:t>
            </a:r>
            <a:r>
              <a:rPr lang="el-GR" dirty="0" smtClean="0"/>
              <a:t> και ένας μαντατοφόρος. Τηρείται η κλασικίζουσα ενότητα της δράσης, του χώρου και του χρόνου (ενιαίο θέμα, που διαδραματίζεται σε έναν χώρο και η δράση διαρκεί μία ημέρα).</a:t>
            </a:r>
          </a:p>
          <a:p>
            <a:r>
              <a:rPr lang="el-GR" dirty="0" smtClean="0"/>
              <a:t>Το έργο προλογίζεται από τον Χάρο, που αναφέρεται στην παντοδυναμία του και στη ματαιότητα της δόξας και των υλικών αγαθών. </a:t>
            </a:r>
            <a:endParaRPr lang="el-GR" dirty="0" smtClean="0"/>
          </a:p>
          <a:p>
            <a:r>
              <a:rPr lang="el-GR" dirty="0" smtClean="0"/>
              <a:t>Στην </a:t>
            </a:r>
            <a:r>
              <a:rPr lang="el-GR" dirty="0" smtClean="0">
                <a:solidFill>
                  <a:srgbClr val="FF0000"/>
                </a:solidFill>
              </a:rPr>
              <a:t>πρώτη πράξη </a:t>
            </a:r>
            <a:r>
              <a:rPr lang="el-GR" dirty="0" smtClean="0"/>
              <a:t>εμφανίζεται αρχικά ο Πανάρετος που αποκαλύπτει στον </a:t>
            </a:r>
            <a:r>
              <a:rPr lang="el-GR" dirty="0" err="1" smtClean="0"/>
              <a:t>Καρπόφορο</a:t>
            </a:r>
            <a:r>
              <a:rPr lang="el-GR" dirty="0" smtClean="0"/>
              <a:t> το μυστικό του κρυφού γάμου (ενώ μέσα από τη συζήτηση οι θεατές πληροφορούνται για τη βασιλική καταγωγή του) και σε επόμενη σκηνή ο Βασιλιάς αποκαλύπτει στον Σύμβουλο το σχέδιο να παντρέψει την </a:t>
            </a:r>
            <a:r>
              <a:rPr lang="el-GR" dirty="0" err="1" smtClean="0"/>
              <a:t>Ερωφίλη</a:t>
            </a:r>
            <a:r>
              <a:rPr lang="el-GR" dirty="0" smtClean="0"/>
              <a:t> και τα προξενιά που του έχουν προτείνει. Στο πρώτο χορικό υμνείται η παντοδυναμία του Έρωτα.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Στη </a:t>
            </a:r>
            <a:r>
              <a:rPr lang="el-GR" dirty="0" smtClean="0">
                <a:solidFill>
                  <a:srgbClr val="FF0000"/>
                </a:solidFill>
              </a:rPr>
              <a:t>δεύτερη πράξη</a:t>
            </a:r>
            <a:r>
              <a:rPr lang="el-GR" dirty="0" smtClean="0"/>
              <a:t>, μετά από ένα μονόλογο του Βασιλιά στον οποίο εκφράζει την αγάπη για την κόρη του, εμφανίζεται στη σκηνή η </a:t>
            </a:r>
            <a:r>
              <a:rPr lang="el-GR" dirty="0" err="1" smtClean="0"/>
              <a:t>Ερωφίλη</a:t>
            </a:r>
            <a:r>
              <a:rPr lang="el-GR" dirty="0" smtClean="0"/>
              <a:t> που αφηγείται ένα εφιαλτικό όνειρο και συζητά με την παραμάνα της για τη δυσκολία της κατάστασης στην οποία έχει περιέλθει. Στο τέλος της σκηνής ο Βασιλιάς στέλνει τον Πανάρετο να πείσει την </a:t>
            </a:r>
            <a:r>
              <a:rPr lang="el-GR" dirty="0" err="1" smtClean="0"/>
              <a:t>Ερωφίλη</a:t>
            </a:r>
            <a:r>
              <a:rPr lang="el-GR" dirty="0" smtClean="0"/>
              <a:t> να αποδεχτεί ένα από τα δύο προξενιά. Στο χορικό καταδικάζεται η ηθική κατάπτωση και η υπερηφάνεια του ανθρώπου.</a:t>
            </a:r>
          </a:p>
          <a:p>
            <a:r>
              <a:rPr lang="el-GR" dirty="0" smtClean="0"/>
              <a:t>Στην </a:t>
            </a:r>
            <a:r>
              <a:rPr lang="el-GR" dirty="0" smtClean="0">
                <a:solidFill>
                  <a:srgbClr val="FF0000"/>
                </a:solidFill>
              </a:rPr>
              <a:t>τρίτη πράξη </a:t>
            </a:r>
            <a:r>
              <a:rPr lang="el-GR" dirty="0" smtClean="0"/>
              <a:t>δεσπόζει αρχικά ο διάλογος μεταξύ της </a:t>
            </a:r>
            <a:r>
              <a:rPr lang="el-GR" dirty="0" err="1" smtClean="0"/>
              <a:t>Ερωφίλης</a:t>
            </a:r>
            <a:r>
              <a:rPr lang="el-GR" dirty="0" smtClean="0"/>
              <a:t> και του Πανάρετου, που ανταλλάζουν όρκους αιώνιας πίστης, και στη συνέχεια η εμφάνιση της σκιάς του δολοφονημένου βασιλιά που ορκίζεται να εκδικηθεί τον </a:t>
            </a:r>
            <a:r>
              <a:rPr lang="el-GR" dirty="0" err="1" smtClean="0"/>
              <a:t>Φιλόγονο</a:t>
            </a:r>
            <a:r>
              <a:rPr lang="el-GR" dirty="0" smtClean="0"/>
              <a:t>. Η πράξη κλείνει με έναν αλαζονικό μονόλογο του </a:t>
            </a:r>
            <a:r>
              <a:rPr lang="el-GR" dirty="0" err="1" smtClean="0"/>
              <a:t>Φιλόγονου</a:t>
            </a:r>
            <a:r>
              <a:rPr lang="el-GR" dirty="0" smtClean="0"/>
              <a:t> που μακαρίζει τον εαυτό του για την τύχη και τη δύναμή του και ανακοινώνει την επιθυμία του να συναντήσει την </a:t>
            </a:r>
            <a:r>
              <a:rPr lang="el-GR" dirty="0" err="1" smtClean="0"/>
              <a:t>Ερωφίλη</a:t>
            </a:r>
            <a:r>
              <a:rPr lang="el-GR" dirty="0" smtClean="0"/>
              <a:t> για να συζητήσουν για τα προξενιά. Στο χορικό οι γυναίκες καταδικάζουν την επιθυμία για πλούτο και δόξα.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Στην </a:t>
            </a:r>
            <a:r>
              <a:rPr lang="el-GR" dirty="0" smtClean="0">
                <a:solidFill>
                  <a:srgbClr val="FF0000"/>
                </a:solidFill>
              </a:rPr>
              <a:t>τέταρτη πράξη </a:t>
            </a:r>
            <a:r>
              <a:rPr lang="el-GR" dirty="0" smtClean="0"/>
              <a:t>αποκαλύπτεται πως ο βασιλιάς ανακάλυψε την κρυφή σχέση της </a:t>
            </a:r>
            <a:r>
              <a:rPr lang="el-GR" dirty="0" err="1" smtClean="0"/>
              <a:t>Ερωφίλης</a:t>
            </a:r>
            <a:r>
              <a:rPr lang="el-GR" dirty="0" smtClean="0"/>
              <a:t> και του Πανάρετου. Ο σύμβουλος προσπαθεί να τον ηρεμήσει και η </a:t>
            </a:r>
            <a:r>
              <a:rPr lang="el-GR" dirty="0" err="1" smtClean="0"/>
              <a:t>Ερωφίλη</a:t>
            </a:r>
            <a:r>
              <a:rPr lang="el-GR" dirty="0" smtClean="0"/>
              <a:t> αντιστέκεται </a:t>
            </a:r>
            <a:r>
              <a:rPr lang="el-GR" dirty="0" smtClean="0"/>
              <a:t>προσπαθώντας </a:t>
            </a:r>
            <a:r>
              <a:rPr lang="el-GR" dirty="0" smtClean="0"/>
              <a:t>να τον στρέψει με το μέρος της. Παρά τις παροτρύνσεις του χορού και του συμβούλου ο βασιλιάς ανακοινώνει την απόφασή του να θανατώσει τον Πανάρετο, τον οποίο συναντά στην τελευταία σκηνή της πράξης. Ο Πανάρετος επιχειρεί να κερδίσει την εύνοια του βασιλιά και επιμένει για τη βασιλική καταγωγή του χωρίς να γίνεται πιστευτός. Στο χορικό οι γυναίκες παρακαλούν τον Ήλιο να βοηθήσει το ζευγάρι.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Στην πέμπτη πράξη ανακοινώνεται από τον μαντατοφόρο στον Χορό η σκληρή τιμωρία του Πανάρετου: ο βασιλιάς τον σκότωσε, του έκοψε το κεφάλι, τη γλώσσα και τα χέρια και του ξερίζωσε την καρδιά, με σκοπό να τα προσφέρει ως δήθεν γαμήλιο δώρο στην </a:t>
            </a:r>
            <a:r>
              <a:rPr lang="el-GR" dirty="0" err="1" smtClean="0"/>
              <a:t>Ερωφίλη</a:t>
            </a:r>
            <a:r>
              <a:rPr lang="el-GR" dirty="0" smtClean="0"/>
              <a:t>. Η συνάντηση πατέρα και κόρης γίνεται στην επόμενη σκηνή και ο βασιλιάς προσποιείται πως αποδέχεται το γάμο και προσφέρει μία λεκάνη με τα κομμένα μέλη του Πανάρετου στην </a:t>
            </a:r>
            <a:r>
              <a:rPr lang="el-GR" dirty="0" err="1" smtClean="0"/>
              <a:t>Ερωφίλη</a:t>
            </a:r>
            <a:r>
              <a:rPr lang="el-GR" dirty="0" smtClean="0"/>
              <a:t>. Εκείνη αυτοκτονεί και στο τέλος του έργου ο χορός σκοτώνει το Βασιλιά.</a:t>
            </a:r>
            <a:endParaRPr lang="el-GR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hlinkClick r:id="rId2"/>
              </a:rPr>
              <a:t/>
            </a:r>
            <a:br>
              <a:rPr lang="el-GR" sz="3200" dirty="0" smtClean="0">
                <a:hlinkClick r:id="rId2"/>
              </a:rPr>
            </a:br>
            <a:endParaRPr lang="el-GR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7528" y="1481138"/>
            <a:ext cx="678894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</TotalTime>
  <Words>825</Words>
  <Application>Microsoft Office PowerPoint</Application>
  <PresentationFormat>Προβολή στην οθόνη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Συγκέντρωση</vt:lpstr>
      <vt:lpstr>NΕΛ</vt:lpstr>
      <vt:lpstr>Γ. Χορτάτση «Ερωφίλη»</vt:lpstr>
      <vt:lpstr>Διαφάνεια 3</vt:lpstr>
      <vt:lpstr>Δομή και υπόθεση </vt:lpstr>
      <vt:lpstr>Διαφάνεια 5</vt:lpstr>
      <vt:lpstr>Διαφάνεια 6</vt:lpstr>
      <vt:lpstr>Διαφάνεια 7</vt:lpstr>
      <vt:lpstr> </vt:lpstr>
      <vt:lpstr>Διαφάνεια 9</vt:lpstr>
      <vt:lpstr>Διαφάνεια 10</vt:lpstr>
      <vt:lpstr>Διαφάνεια 11</vt:lpstr>
      <vt:lpstr>Διαφάνεια 12</vt:lpstr>
      <vt:lpstr> θέμα  </vt:lpstr>
      <vt:lpstr>δραματουργία</vt:lpstr>
      <vt:lpstr>Νοηματικό διάγραμμα σκηνής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NΕΛ</dc:title>
  <dc:creator>Antonis</dc:creator>
  <cp:lastModifiedBy>2gympeir@sch.gr</cp:lastModifiedBy>
  <cp:revision>25</cp:revision>
  <dcterms:created xsi:type="dcterms:W3CDTF">2020-09-23T14:54:35Z</dcterms:created>
  <dcterms:modified xsi:type="dcterms:W3CDTF">2020-10-15T07:43:16Z</dcterms:modified>
</cp:coreProperties>
</file>