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B472-9B04-4950-8D02-E366D7329FD8}" type="datetimeFigureOut">
              <a:rPr lang="el-GR" smtClean="0"/>
              <a:pPr/>
              <a:t>25/3/2022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FB75-6E28-4FE7-BFA9-07B0D95C30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0%CE%B1%CF%84%CF%81%CE%B9%CE%AC%CF%81%CF%87%CE%B7%CF%82_%CE%A6%CF%8E%CF%84%CE%B9%CE%BF%CF%82_%CE%91%C2%B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ΒΥΖΑΝΤΙΟ και ΕΚΚΛΗΣΙΑ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Μέση Βυζαντινή Περίοδος</a:t>
            </a:r>
          </a:p>
          <a:p>
            <a:r>
              <a:rPr lang="el-GR" dirty="0" smtClean="0"/>
              <a:t>610-1204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μικρογράμματη γραφή</a:t>
            </a:r>
            <a:endParaRPr lang="el-GR" dirty="0"/>
          </a:p>
        </p:txBody>
      </p:sp>
      <p:pic>
        <p:nvPicPr>
          <p:cNvPr id="4098" name="Picture 2" descr="F:\5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977356"/>
            <a:ext cx="34290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«Τετραβάγγελο Ουσπένσκι»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παλαιότερο, μέχρι σήμερα, χρονολογημένο δείγμα ελληνικής μικρογράμματης </a:t>
            </a:r>
            <a:r>
              <a:rPr lang="el-GR" dirty="0" smtClean="0"/>
              <a:t>γραφής</a:t>
            </a:r>
            <a:r>
              <a:rPr lang="el-GR" dirty="0" smtClean="0"/>
              <a:t> </a:t>
            </a:r>
            <a:r>
              <a:rPr lang="el-GR" dirty="0" smtClean="0"/>
              <a:t>είναι το «Τετραβάγγελο Ουσπένσκι», το οποίο βρίσκεται στην </a:t>
            </a:r>
            <a:r>
              <a:rPr lang="el-GR" dirty="0" smtClean="0"/>
              <a:t>Αγία Πετρούπολη. Το χειρόγραφο βιβλίο χρονολογείται από το 835 και προέρχεται από τη μονή </a:t>
            </a:r>
            <a:r>
              <a:rPr lang="el-GR" dirty="0" err="1" smtClean="0"/>
              <a:t>Στουδίου</a:t>
            </a:r>
            <a:r>
              <a:rPr lang="el-GR" dirty="0" smtClean="0"/>
              <a:t>. Η μικρογράμματη γραφή καθιερώθηκε μετά το εμπάργκο των Αράβων στην εξαγωγή παπύρου από την Αίγυπτο εις βάρος του Βυζαντίου, για να απονεκρωθεί η διοικητική και πολιτιστική ζωή στο κράτος. Η έλλειψη γραφικής ύλης θα οδηγούσε σε δυσλειτουργία τις κρατικές υπηρεσίες, όπως υπολόγιζαν οι Άραβες, και στην κατάρρευση του κρατικού μηχανισμού. Έτσι, για λόγους εξοικονόμησης γραφικής ύλης καθιερώθηκε η μικρογράμματη γραφή (όπως και η καινοτομία της περγαμηνής, των </a:t>
            </a:r>
            <a:r>
              <a:rPr lang="el-GR" dirty="0" err="1" smtClean="0"/>
              <a:t>παλιμψήστων</a:t>
            </a:r>
            <a:r>
              <a:rPr lang="el-GR" dirty="0" smtClean="0"/>
              <a:t> παλαιών παπύρων κ.ά.). Το γεγονός ότι το παλαιότερο, </a:t>
            </a:r>
            <a:r>
              <a:rPr lang="el-GR" dirty="0" smtClean="0"/>
              <a:t>μέχρι σήμερα, χρονολογημένο δείγμα ελληνικής μικρογράμματης γραφής είναι το «Τετραβάγγελο Ουσπένσκι</a:t>
            </a:r>
            <a:r>
              <a:rPr lang="el-GR" dirty="0" smtClean="0"/>
              <a:t>», δηλαδή ένα εκκλησιαστικό κείμενο, αποδεικνύει την εξέχουσα θέση της λατρείας μέσα στη βυζαντινή κοινωνία.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l-GR" dirty="0" smtClean="0"/>
              <a:t>Βυζάντιο στα χρόνια του </a:t>
            </a:r>
            <a:r>
              <a:rPr lang="el-GR" dirty="0" err="1" smtClean="0"/>
              <a:t>Φώτιου</a:t>
            </a:r>
            <a:endParaRPr lang="el-GR" dirty="0"/>
          </a:p>
        </p:txBody>
      </p:sp>
      <p:pic>
        <p:nvPicPr>
          <p:cNvPr id="5123" name="Picture 3" descr="F:\ByzantineEmpire867A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8581"/>
            <a:ext cx="8229600" cy="376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/>
              <a:t>Ἅ</a:t>
            </a:r>
            <a:r>
              <a:rPr lang="el-GR" sz="2800" dirty="0" err="1" smtClean="0"/>
              <a:t>γιος</a:t>
            </a:r>
            <a:r>
              <a:rPr lang="el-GR" sz="2800" dirty="0" smtClean="0"/>
              <a:t> Φώτιος ὁ Μέγας</a:t>
            </a:r>
            <a:br>
              <a:rPr lang="el-GR" sz="2800" dirty="0" smtClean="0"/>
            </a:br>
            <a:r>
              <a:rPr lang="el-GR" sz="2800" dirty="0" smtClean="0"/>
              <a:t>Πατριάρχης Κωνσταντινουπόλεως</a:t>
            </a:r>
            <a:br>
              <a:rPr lang="el-GR" sz="2800" dirty="0" smtClean="0"/>
            </a:br>
            <a:r>
              <a:rPr lang="el-GR" sz="2800" dirty="0" smtClean="0"/>
              <a:t>820-893</a:t>
            </a:r>
            <a:endParaRPr lang="el-GR" sz="2800" dirty="0"/>
          </a:p>
        </p:txBody>
      </p:sp>
      <p:pic>
        <p:nvPicPr>
          <p:cNvPr id="1026" name="Picture 2" descr="F:\μεγας φωτιος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668" y="1600200"/>
            <a:ext cx="33466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Πριν από τον θρόνο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Ήταν </a:t>
            </a:r>
            <a:r>
              <a:rPr lang="el-GR" dirty="0" err="1"/>
              <a:t>ανηψιός</a:t>
            </a:r>
            <a:r>
              <a:rPr lang="el-GR" dirty="0"/>
              <a:t> του Πατριάρχη </a:t>
            </a:r>
            <a:r>
              <a:rPr lang="el-GR" dirty="0" err="1" smtClean="0"/>
              <a:t>Ταράσιου</a:t>
            </a:r>
            <a:r>
              <a:rPr lang="el-GR" baseline="30000" dirty="0" smtClean="0">
                <a:hlinkClick r:id="rId2"/>
              </a:rPr>
              <a:t>]</a:t>
            </a:r>
            <a:r>
              <a:rPr lang="el-GR" dirty="0" smtClean="0"/>
              <a:t>, </a:t>
            </a:r>
            <a:r>
              <a:rPr lang="el-GR" dirty="0"/>
              <a:t>το όνομα του οποίου έφερε και ο αδελφός του Φωτίου, στον οποίο αφιέρωσε αυτός την </a:t>
            </a:r>
            <a:r>
              <a:rPr lang="el-GR" i="1" dirty="0" err="1" smtClean="0"/>
              <a:t>Μυριόβιβλο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Ήταν </a:t>
            </a:r>
            <a:r>
              <a:rPr lang="el-GR" dirty="0"/>
              <a:t>επίσης συγγενής της βασιλικής οικογένειας (της δυναστείας του Αμορίου), δεδομένου ότι η αδελφή της αυτοκράτειρας </a:t>
            </a:r>
            <a:r>
              <a:rPr lang="el-GR" dirty="0" smtClean="0"/>
              <a:t>Θεοδώρας</a:t>
            </a:r>
            <a:r>
              <a:rPr lang="el-GR" dirty="0"/>
              <a:t> Ειρήνη είχε παντρευτεί αδελφό του (κατ’ άλλους θείο του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</a:t>
            </a:r>
            <a:r>
              <a:rPr lang="el-GR" dirty="0" smtClean="0"/>
              <a:t>κολούθησε </a:t>
            </a:r>
            <a:r>
              <a:rPr lang="el-GR" dirty="0"/>
              <a:t>τη συνήθη σταδιοδρομία ενός προικισμένου (και λόγω καταγωγής ευνοημένου) νέου στη βυζαντινή αυλή. Ο Φώτιος πήρε το αξίωμα του </a:t>
            </a:r>
            <a:r>
              <a:rPr lang="el-GR" i="1" dirty="0" err="1"/>
              <a:t>πρωτασηκρήτη</a:t>
            </a:r>
            <a:r>
              <a:rPr lang="el-GR" dirty="0"/>
              <a:t>, του </a:t>
            </a:r>
            <a:r>
              <a:rPr lang="el-GR" i="1" dirty="0"/>
              <a:t>πρωτοσπαθάριου</a:t>
            </a:r>
            <a:r>
              <a:rPr lang="el-GR" dirty="0"/>
              <a:t> και του συγκλητικού, αξιώματα πολιτικά και στρατιωτικά στα οποία διακρίθηκε ιδιαίτερα</a:t>
            </a:r>
            <a:r>
              <a:rPr lang="el-GR" dirty="0" smtClean="0"/>
              <a:t>,</a:t>
            </a:r>
            <a:r>
              <a:rPr lang="el-GR" dirty="0"/>
              <a:t> και σε αβέβαιη ημερομηνία έλαβε μέρος σε διπλωματική αποστολή στη </a:t>
            </a:r>
            <a:r>
              <a:rPr lang="el-GR" dirty="0" smtClean="0"/>
              <a:t>Βαγδάτη. </a:t>
            </a:r>
            <a:endParaRPr lang="el-GR" dirty="0"/>
          </a:p>
          <a:p>
            <a:r>
              <a:rPr lang="el-GR" dirty="0"/>
              <a:t>Αυτά είναι μόνο γνωστά για τον προ της πατριαρχίας βίο του Φωτίου. Όπως λένε οι χρονογράφοι, δύο πάθη τον κρατούσαν άγρυπνο τις νύχτες: η φιλομάθεια και η φιλοδοξία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ανάρρηση στον θρόνο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Το 858 ο παντοδύναμος </a:t>
            </a:r>
            <a:r>
              <a:rPr lang="el-GR" dirty="0" err="1"/>
              <a:t>καίσαρ</a:t>
            </a:r>
            <a:r>
              <a:rPr lang="el-GR" dirty="0"/>
              <a:t> Βάρδας, </a:t>
            </a:r>
            <a:r>
              <a:rPr lang="el-GR" dirty="0" err="1"/>
              <a:t>παραδυναστεύων</a:t>
            </a:r>
            <a:r>
              <a:rPr lang="el-GR" dirty="0"/>
              <a:t> του ανεψιού του Μιχαήλ Γ΄, εκθρόνισε τον πατριάρχη </a:t>
            </a:r>
            <a:r>
              <a:rPr lang="el-GR" dirty="0" smtClean="0"/>
              <a:t>Ιγνάτιο. </a:t>
            </a:r>
            <a:r>
              <a:rPr lang="el-GR" dirty="0"/>
              <a:t>Ο Βάρδας είχε ήδη επιλέξει τον </a:t>
            </a:r>
            <a:r>
              <a:rPr lang="el-GR" dirty="0" smtClean="0"/>
              <a:t>Φώτιο.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Εν </a:t>
            </a:r>
            <a:r>
              <a:rPr lang="el-GR" dirty="0"/>
              <a:t>τω μεταξύ ο Φώτιος, λαϊκός ως τις 20 Δεκεμβρίου 858 και επικεφαλής του ανώτερου αυτοκρατορικού </a:t>
            </a:r>
            <a:r>
              <a:rPr lang="el-GR" dirty="0" smtClean="0"/>
              <a:t>δικαστηρίου </a:t>
            </a:r>
            <a:r>
              <a:rPr lang="el-GR" dirty="0"/>
              <a:t>είχε </a:t>
            </a:r>
            <a:r>
              <a:rPr lang="el-GR" dirty="0" err="1"/>
              <a:t>καρεί</a:t>
            </a:r>
            <a:r>
              <a:rPr lang="el-GR" dirty="0"/>
              <a:t> μοναχός την ημέρα εκείνη, την επομένη έγινε αναγνώστης, την άλλη υποδιάκονος, την επομένη χειροτονήθηκε διάκονος, και την πέμπτη μέρα, στις 24 Δεκεμβρίου </a:t>
            </a:r>
            <a:r>
              <a:rPr lang="el-GR" dirty="0" smtClean="0"/>
              <a:t>πρεσβύτερος</a:t>
            </a:r>
            <a:r>
              <a:rPr lang="el-GR" baseline="30000" dirty="0" smtClean="0"/>
              <a:t>.</a:t>
            </a:r>
          </a:p>
          <a:p>
            <a:r>
              <a:rPr lang="el-GR" dirty="0" smtClean="0"/>
              <a:t>Στις </a:t>
            </a:r>
            <a:r>
              <a:rPr lang="el-GR" dirty="0"/>
              <a:t>25 Δεκεμβρίου του 858 έγινε η χειροτονία του σε Πατριάρχη. Χειροτονήθηκε από τον αρχιεπίσκοπο Συρακουσών Γρηγόριο Ασβεστά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 την άνοδο της Μακεδονικής δυναστείας στην εξουσία έπεσε σε δυσμένεια, έχασε τη θέση του και εξορίστηκε. Το 877 επανήλθε στον θρόνο του Πατριάρχη Κωνσταντινουπόλεως.</a:t>
            </a:r>
            <a:endParaRPr lang="en-US" dirty="0" smtClean="0"/>
          </a:p>
          <a:p>
            <a:r>
              <a:rPr lang="el-GR" dirty="0" smtClean="0"/>
              <a:t>Διακρίθηκε για την αντιπαράθεσή του προς τον Πάπα περί θεολογικών και πολιτικών ζητημάτων, αλλά και για την οργάνωση του εκχριστιανισμού των Σλάβων.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Εκκλησία και Βυζάντιο</a:t>
            </a:r>
            <a:endParaRPr lang="el-GR" dirty="0"/>
          </a:p>
        </p:txBody>
      </p:sp>
      <p:pic>
        <p:nvPicPr>
          <p:cNvPr id="2050" name="Picture 2" descr="F:\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66" y="1600200"/>
            <a:ext cx="80842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ψηφιδωτό της Ραβέννας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Στο περίφημο ψηφιδωτό που βρίσκεται στον Άγιο Απολλινάριο της Ραβέννας (Ιταλία) απεικονίζεται ο αυτοκράτορας Ιουστινιανός και η ακολουθία του δίπλα στον επίσκοπο της πόλης Μαξιμιανό, ο οποίος παρήγγειλε το έργο και του οποίου το όνομα αποτυπώνεται στο πάνω μέρος. Με βάση όσα παρουσιάστηκαν στο εκπαιδευτικό πρόγραμμα κατά την επίσκεψη στο ΒΧΜ, </a:t>
            </a:r>
          </a:p>
          <a:p>
            <a:r>
              <a:rPr lang="el-GR" dirty="0" smtClean="0"/>
              <a:t>τι παρατηρείτε ως προς τη θέση της μορφής του επισκόπου στο ψηφιδωτό σε σχέση με τη μορφή του Ιουστινιανού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ποιος φαίνεται να υπερέχει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τι δείχνει αυτό για τη θέση της Εκκλησίας στη βυζαντινή κοινωνία</a:t>
            </a:r>
            <a:r>
              <a:rPr lang="en-US" dirty="0" smtClean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Ὁ </a:t>
            </a:r>
            <a:r>
              <a:rPr lang="el-GR" dirty="0" err="1" smtClean="0"/>
              <a:t>Ἅγιος</a:t>
            </a:r>
            <a:r>
              <a:rPr lang="el-GR" dirty="0" smtClean="0"/>
              <a:t> Γεώργιος ως «</a:t>
            </a:r>
            <a:r>
              <a:rPr lang="el-GR" dirty="0" err="1" smtClean="0"/>
              <a:t>κατάφρακτος</a:t>
            </a:r>
            <a:r>
              <a:rPr lang="el-GR" dirty="0"/>
              <a:t>/</a:t>
            </a:r>
            <a:r>
              <a:rPr lang="el-GR" dirty="0" err="1" smtClean="0"/>
              <a:t>κλιβανάριος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3074" name="Picture 2" descr="F:\saint-george-great-martyr-on-horseback-byzantine-icon-9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920081"/>
            <a:ext cx="287655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Βυζαντινοί </a:t>
            </a:r>
            <a:r>
              <a:rPr lang="el-GR" smtClean="0"/>
              <a:t>στρατιωτικοί άγιοι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Οι αγιογραφίες απεικονίζουν τους στρατιωτικούς </a:t>
            </a:r>
            <a:r>
              <a:rPr lang="el-GR" dirty="0" smtClean="0"/>
              <a:t>Αγίους </a:t>
            </a:r>
            <a:r>
              <a:rPr lang="el-GR" dirty="0" smtClean="0"/>
              <a:t>(Γεώργιο, Δημήτριο, Μηνά, Μάμα κ.τ.λ.) σαν </a:t>
            </a:r>
            <a:r>
              <a:rPr lang="el-GR" dirty="0" smtClean="0"/>
              <a:t>βυζαντινούς </a:t>
            </a:r>
            <a:r>
              <a:rPr lang="el-GR" dirty="0" smtClean="0"/>
              <a:t>αξιωματικούς του ιππικού της περιόδου 9</a:t>
            </a:r>
            <a:r>
              <a:rPr lang="el-GR" baseline="30000" dirty="0" smtClean="0"/>
              <a:t>ου</a:t>
            </a:r>
            <a:r>
              <a:rPr lang="el-GR" dirty="0" smtClean="0"/>
              <a:t>-10</a:t>
            </a:r>
            <a:r>
              <a:rPr lang="el-GR" baseline="30000" dirty="0" smtClean="0"/>
              <a:t>ου</a:t>
            </a:r>
            <a:r>
              <a:rPr lang="el-GR" dirty="0" smtClean="0"/>
              <a:t> αιώνα. </a:t>
            </a:r>
            <a:r>
              <a:rPr lang="el-GR" dirty="0" smtClean="0"/>
              <a:t>Δηλαδή, οι αξιωματικοί και οι «</a:t>
            </a:r>
            <a:r>
              <a:rPr lang="el-GR" dirty="0" err="1" smtClean="0"/>
              <a:t>κατάφρακτοι</a:t>
            </a:r>
            <a:r>
              <a:rPr lang="el-GR" dirty="0" smtClean="0"/>
              <a:t>», ή «</a:t>
            </a:r>
            <a:r>
              <a:rPr lang="el-GR" dirty="0" err="1" smtClean="0"/>
              <a:t>κλιβανάριοι</a:t>
            </a:r>
            <a:r>
              <a:rPr lang="el-GR" dirty="0" smtClean="0"/>
              <a:t>» υπήρξαν πρότυπα για την απεικόνιση των στρατιωτικών-Αγίων στην ορθόδοξη </a:t>
            </a:r>
            <a:r>
              <a:rPr lang="el-GR" dirty="0" err="1" smtClean="0"/>
              <a:t>εικονοποιία</a:t>
            </a:r>
            <a:r>
              <a:rPr lang="el-GR" dirty="0" smtClean="0"/>
              <a:t>. Οι </a:t>
            </a:r>
            <a:r>
              <a:rPr lang="el-GR" dirty="0" smtClean="0"/>
              <a:t>αγιογραφίες από τη μεριά τους έδωσαν τροφή στη λαϊκή φαντασία να πλάσει την ποιητική </a:t>
            </a:r>
            <a:r>
              <a:rPr lang="el-GR" dirty="0" smtClean="0"/>
              <a:t>αποτύπωση </a:t>
            </a:r>
            <a:r>
              <a:rPr lang="el-GR" dirty="0" smtClean="0"/>
              <a:t>των Ακριτών σαν τους Αγίους-αξιωματικούς</a:t>
            </a:r>
            <a:r>
              <a:rPr lang="el-GR" dirty="0" smtClean="0"/>
              <a:t>. Οι απλοί άνθρωποι λάτρευαν τους στρατιωτικούς ως σωτήρες τους κατά την περίοδο των </a:t>
            </a:r>
            <a:r>
              <a:rPr lang="el-GR" dirty="0" err="1" smtClean="0"/>
              <a:t>αραβοβυζαντινών</a:t>
            </a:r>
            <a:r>
              <a:rPr lang="el-GR" dirty="0" smtClean="0"/>
              <a:t> πολέμων. Ήταν λογικό να φαντάζονται τους </a:t>
            </a:r>
            <a:r>
              <a:rPr lang="el-GR" dirty="0" err="1" smtClean="0"/>
              <a:t>ήρωές</a:t>
            </a:r>
            <a:r>
              <a:rPr lang="el-GR" dirty="0" smtClean="0"/>
              <a:t> τους σαν Αγίους και να απεικονίζουν τους Αγίους όπως ήταν οι </a:t>
            </a:r>
            <a:r>
              <a:rPr lang="el-GR" dirty="0" err="1" smtClean="0"/>
              <a:t>ήρωές</a:t>
            </a:r>
            <a:r>
              <a:rPr lang="el-GR" dirty="0" smtClean="0"/>
              <a:t> τους, τους οποίους γνώριζαν καλά, αφού οι πολεμιστές των Θεματικών στρατευμάτων και των Ακριτικών σωμάτων ήταν μέλη της τοπικής κοινωνίας. Η στολή και ο εξοπλισμός ήταν οπτικώς οικεία στοιχεία για όλους, και για τους αγιογράφους. Αυτό το φαινόμενο υπογραμμίζει τη στενή σχέση Εκκλησίας-βυζαντινής κοινωνίας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338</Words>
  <Application>Microsoft Office PowerPoint</Application>
  <PresentationFormat>Προβολή στην οθόνη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ΒΥΖΑΝΤΙΟ και ΕΚΚΛΗΣΙΑ</vt:lpstr>
      <vt:lpstr>To Βυζάντιο στα χρόνια του Φώτιου</vt:lpstr>
      <vt:lpstr>Ἅγιος Φώτιος ὁ Μέγας Πατριάρχης Κωνσταντινουπόλεως 820-893</vt:lpstr>
      <vt:lpstr>Πριν από τον θρόνο</vt:lpstr>
      <vt:lpstr>Η ανάρρηση στον θρόνο</vt:lpstr>
      <vt:lpstr>Εκκλησία και Βυζάντιο</vt:lpstr>
      <vt:lpstr>Το ψηφιδωτό της Ραβέννας</vt:lpstr>
      <vt:lpstr>Ὁ Ἅγιος Γεώργιος ως «κατάφρακτος/κλιβανάριος»</vt:lpstr>
      <vt:lpstr>Βυζαντινοί στρατιωτικοί άγιοι</vt:lpstr>
      <vt:lpstr>Η μικρογράμματη γραφή</vt:lpstr>
      <vt:lpstr>Το «Τετραβάγγελο Ουσπένσκι»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ΒΥΖΑΝΤΙΟ και ΕΚΚΛΗΣΙΑ</dc:title>
  <dc:creator>win8laptop</dc:creator>
  <cp:lastModifiedBy>win8laptop</cp:lastModifiedBy>
  <cp:revision>9</cp:revision>
  <dcterms:created xsi:type="dcterms:W3CDTF">2022-03-14T20:07:03Z</dcterms:created>
  <dcterms:modified xsi:type="dcterms:W3CDTF">2022-03-25T14:15:14Z</dcterms:modified>
</cp:coreProperties>
</file>