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4" r:id="rId6"/>
    <p:sldId id="265" r:id="rId7"/>
    <p:sldId id="262" r:id="rId8"/>
    <p:sldId id="267" r:id="rId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4F949DE4-215A-48C5-808F-06548DB60472}" type="datetimeFigureOut">
              <a:rPr lang="el-GR" smtClean="0"/>
              <a:pPr/>
              <a:t>11/10/2022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F999ED6-DCDE-4A2A-879D-3D2125E03807}"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4F949DE4-215A-48C5-808F-06548DB60472}" type="datetimeFigureOut">
              <a:rPr lang="el-GR" smtClean="0"/>
              <a:pPr/>
              <a:t>11/10/2022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F999ED6-DCDE-4A2A-879D-3D2125E03807}"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4F949DE4-215A-48C5-808F-06548DB60472}" type="datetimeFigureOut">
              <a:rPr lang="el-GR" smtClean="0"/>
              <a:pPr/>
              <a:t>11/10/2022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F999ED6-DCDE-4A2A-879D-3D2125E03807}"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4F949DE4-215A-48C5-808F-06548DB60472}" type="datetimeFigureOut">
              <a:rPr lang="el-GR" smtClean="0"/>
              <a:pPr/>
              <a:t>11/10/2022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F999ED6-DCDE-4A2A-879D-3D2125E03807}"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4F949DE4-215A-48C5-808F-06548DB60472}" type="datetimeFigureOut">
              <a:rPr lang="el-GR" smtClean="0"/>
              <a:pPr/>
              <a:t>11/10/2022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F999ED6-DCDE-4A2A-879D-3D2125E03807}"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4F949DE4-215A-48C5-808F-06548DB60472}" type="datetimeFigureOut">
              <a:rPr lang="el-GR" smtClean="0"/>
              <a:pPr/>
              <a:t>11/10/2022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F999ED6-DCDE-4A2A-879D-3D2125E03807}"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4F949DE4-215A-48C5-808F-06548DB60472}" type="datetimeFigureOut">
              <a:rPr lang="el-GR" smtClean="0"/>
              <a:pPr/>
              <a:t>11/10/2022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BF999ED6-DCDE-4A2A-879D-3D2125E03807}"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4F949DE4-215A-48C5-808F-06548DB60472}" type="datetimeFigureOut">
              <a:rPr lang="el-GR" smtClean="0"/>
              <a:pPr/>
              <a:t>11/10/2022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BF999ED6-DCDE-4A2A-879D-3D2125E03807}"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4F949DE4-215A-48C5-808F-06548DB60472}" type="datetimeFigureOut">
              <a:rPr lang="el-GR" smtClean="0"/>
              <a:pPr/>
              <a:t>11/10/2022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BF999ED6-DCDE-4A2A-879D-3D2125E03807}"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F949DE4-215A-48C5-808F-06548DB60472}" type="datetimeFigureOut">
              <a:rPr lang="el-GR" smtClean="0"/>
              <a:pPr/>
              <a:t>11/10/2022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F999ED6-DCDE-4A2A-879D-3D2125E03807}"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F949DE4-215A-48C5-808F-06548DB60472}" type="datetimeFigureOut">
              <a:rPr lang="el-GR" smtClean="0"/>
              <a:pPr/>
              <a:t>11/10/2022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F999ED6-DCDE-4A2A-879D-3D2125E03807}"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949DE4-215A-48C5-808F-06548DB60472}" type="datetimeFigureOut">
              <a:rPr lang="el-GR" smtClean="0"/>
              <a:pPr/>
              <a:t>11/10/2022</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999ED6-DCDE-4A2A-879D-3D2125E03807}"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ordwall.net/play/7011/809/307" TargetMode="External"/><Relationship Id="rId2" Type="http://schemas.openxmlformats.org/officeDocument/2006/relationships/hyperlink" Target="https://www.youtube.com/watch?v=ztRRuv_VY6w"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CkpMTO-DUgw"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effectLst/>
      </p:bgPr>
    </p:bg>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28737"/>
            <a:ext cx="7772400" cy="1857388"/>
          </a:xfrm>
        </p:spPr>
        <p:txBody>
          <a:bodyPr>
            <a:normAutofit fontScale="90000"/>
          </a:bodyPr>
          <a:lstStyle/>
          <a:p>
            <a:r>
              <a:rPr lang="en-US" sz="6700" b="1" dirty="0"/>
              <a:t>Les aliments </a:t>
            </a:r>
            <a:r>
              <a:rPr lang="el-GR" dirty="0"/>
              <a:t/>
            </a:r>
            <a:br>
              <a:rPr lang="el-GR" dirty="0"/>
            </a:br>
            <a:r>
              <a:rPr lang="fr-FR" b="1" u="sng" dirty="0">
                <a:hlinkClick r:id="rId2"/>
              </a:rPr>
              <a:t> </a:t>
            </a:r>
            <a:r>
              <a:rPr lang="fr-FR" b="1" u="sng" dirty="0" err="1">
                <a:hlinkClick r:id="rId2"/>
              </a:rPr>
              <a:t>https</a:t>
            </a:r>
            <a:r>
              <a:rPr lang="el-GR" b="1" u="sng" dirty="0">
                <a:hlinkClick r:id="rId2"/>
              </a:rPr>
              <a:t>://</a:t>
            </a:r>
            <a:r>
              <a:rPr lang="fr-FR" b="1" u="sng" dirty="0">
                <a:hlinkClick r:id="rId2"/>
              </a:rPr>
              <a:t>www</a:t>
            </a:r>
            <a:r>
              <a:rPr lang="el-GR" b="1" u="sng" dirty="0">
                <a:hlinkClick r:id="rId2"/>
              </a:rPr>
              <a:t>.</a:t>
            </a:r>
            <a:r>
              <a:rPr lang="fr-FR" b="1" u="sng" dirty="0" err="1">
                <a:hlinkClick r:id="rId2"/>
              </a:rPr>
              <a:t>youtube</a:t>
            </a:r>
            <a:r>
              <a:rPr lang="el-GR" b="1" u="sng" dirty="0">
                <a:hlinkClick r:id="rId2"/>
              </a:rPr>
              <a:t>.</a:t>
            </a:r>
            <a:r>
              <a:rPr lang="fr-FR" b="1" u="sng" dirty="0" err="1">
                <a:hlinkClick r:id="rId2"/>
              </a:rPr>
              <a:t>com</a:t>
            </a:r>
            <a:r>
              <a:rPr lang="el-GR" b="1" u="sng" dirty="0">
                <a:hlinkClick r:id="rId2"/>
              </a:rPr>
              <a:t>/</a:t>
            </a:r>
            <a:r>
              <a:rPr lang="fr-FR" b="1" u="sng" dirty="0" err="1">
                <a:hlinkClick r:id="rId2"/>
              </a:rPr>
              <a:t>watch</a:t>
            </a:r>
            <a:r>
              <a:rPr lang="el-GR" b="1" u="sng" dirty="0">
                <a:hlinkClick r:id="rId2"/>
              </a:rPr>
              <a:t>?</a:t>
            </a:r>
            <a:r>
              <a:rPr lang="fr-FR" b="1" u="sng" dirty="0">
                <a:hlinkClick r:id="rId2"/>
              </a:rPr>
              <a:t>v</a:t>
            </a:r>
            <a:r>
              <a:rPr lang="el-GR" b="1" u="sng" dirty="0">
                <a:hlinkClick r:id="rId2"/>
              </a:rPr>
              <a:t>=</a:t>
            </a:r>
            <a:r>
              <a:rPr lang="fr-FR" b="1" u="sng" dirty="0" err="1">
                <a:hlinkClick r:id="rId2"/>
              </a:rPr>
              <a:t>ztRRuv</a:t>
            </a:r>
            <a:r>
              <a:rPr lang="el-GR" b="1" u="sng" dirty="0">
                <a:hlinkClick r:id="rId2"/>
              </a:rPr>
              <a:t>_</a:t>
            </a:r>
            <a:r>
              <a:rPr lang="fr-FR" b="1" u="sng" dirty="0">
                <a:hlinkClick r:id="rId2"/>
              </a:rPr>
              <a:t>VY</a:t>
            </a:r>
            <a:r>
              <a:rPr lang="el-GR" b="1" u="sng" dirty="0">
                <a:hlinkClick r:id="rId2"/>
              </a:rPr>
              <a:t>6</a:t>
            </a:r>
            <a:r>
              <a:rPr lang="fr-FR" b="1" u="sng" dirty="0">
                <a:hlinkClick r:id="rId2"/>
              </a:rPr>
              <a:t>w</a:t>
            </a:r>
            <a:endParaRPr lang="el-GR" dirty="0"/>
          </a:p>
        </p:txBody>
      </p:sp>
      <p:sp>
        <p:nvSpPr>
          <p:cNvPr id="3" name="2 - Υπότιτλος"/>
          <p:cNvSpPr>
            <a:spLocks noGrp="1"/>
          </p:cNvSpPr>
          <p:nvPr>
            <p:ph type="subTitle" idx="1"/>
          </p:nvPr>
        </p:nvSpPr>
        <p:spPr/>
        <p:txBody>
          <a:bodyPr>
            <a:normAutofit/>
          </a:bodyPr>
          <a:lstStyle/>
          <a:p>
            <a:r>
              <a:rPr lang="en-US" sz="2000" u="sng" dirty="0">
                <a:hlinkClick r:id="rId3"/>
              </a:rPr>
              <a:t>https://wordwall.net/play/7011/809/307</a:t>
            </a:r>
            <a:endParaRPr lang="el-GR" sz="2000" u="sng" dirty="0"/>
          </a:p>
          <a:p>
            <a:endParaRPr lang="el-GR" sz="2000" b="1" u="sng" dirty="0"/>
          </a:p>
          <a:p>
            <a:r>
              <a:rPr lang="en-US" sz="2000" u="sng" dirty="0">
                <a:hlinkClick r:id="rId3"/>
              </a:rPr>
              <a:t>https://wordwall.net/play/2504/379/722</a:t>
            </a:r>
            <a:endParaRPr lang="el-GR" sz="2000" u="sng" dirty="0">
              <a:hlinkClick r:id="rId3"/>
            </a:endParaRPr>
          </a:p>
          <a:p>
            <a:endParaRPr lang="el-GR"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3 - Θέση περιεχομένου" descr="6a154c4be2f31ff6d3ea86ba8f8243e6.jpg"/>
          <p:cNvPicPr>
            <a:picLocks noGrp="1" noChangeAspect="1"/>
          </p:cNvPicPr>
          <p:nvPr>
            <p:ph idx="1"/>
          </p:nvPr>
        </p:nvPicPr>
        <p:blipFill>
          <a:blip r:embed="rId3"/>
          <a:stretch>
            <a:fillRect/>
          </a:stretch>
        </p:blipFill>
        <p:spPr>
          <a:xfrm>
            <a:off x="500034" y="285728"/>
            <a:ext cx="8001056" cy="6143668"/>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6" name="5 - Θέση περιεχομένου" descr="les-aliments-dictionnaire-visuel-liste-de-vocabulaire_41179_1.jpg"/>
          <p:cNvPicPr>
            <a:picLocks noGrp="1" noChangeAspect="1"/>
          </p:cNvPicPr>
          <p:nvPr>
            <p:ph idx="1"/>
          </p:nvPr>
        </p:nvPicPr>
        <p:blipFill>
          <a:blip r:embed="rId3"/>
          <a:stretch>
            <a:fillRect/>
          </a:stretch>
        </p:blipFill>
        <p:spPr>
          <a:xfrm>
            <a:off x="0" y="0"/>
            <a:ext cx="8786842" cy="685800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14290"/>
            <a:ext cx="8229600" cy="6643710"/>
          </a:xfrm>
        </p:spPr>
        <p:txBody>
          <a:bodyPr>
            <a:noAutofit/>
          </a:bodyPr>
          <a:lstStyle/>
          <a:p>
            <a:pPr lvl="0"/>
            <a:r>
              <a:rPr lang="el-GR" sz="1800" dirty="0"/>
              <a:t>Ψωμί=</a:t>
            </a:r>
          </a:p>
          <a:p>
            <a:pPr lvl="0"/>
            <a:r>
              <a:rPr lang="el-GR" sz="1800" dirty="0"/>
              <a:t>Κρουασάν=</a:t>
            </a:r>
          </a:p>
          <a:p>
            <a:pPr lvl="0"/>
            <a:r>
              <a:rPr lang="el-GR" sz="1800" dirty="0"/>
              <a:t>Καφές=</a:t>
            </a:r>
          </a:p>
          <a:p>
            <a:pPr lvl="0"/>
            <a:r>
              <a:rPr lang="el-GR" sz="1800" dirty="0"/>
              <a:t>Φρούτο=</a:t>
            </a:r>
          </a:p>
          <a:p>
            <a:pPr lvl="0"/>
            <a:r>
              <a:rPr lang="el-GR" sz="1800" dirty="0"/>
              <a:t>Σαλάτα=</a:t>
            </a:r>
          </a:p>
          <a:p>
            <a:pPr lvl="0"/>
            <a:r>
              <a:rPr lang="el-GR" sz="1800" dirty="0"/>
              <a:t>Ρύζι=</a:t>
            </a:r>
          </a:p>
          <a:p>
            <a:pPr lvl="0"/>
            <a:r>
              <a:rPr lang="el-GR" sz="1800" dirty="0"/>
              <a:t>Ψάρι=</a:t>
            </a:r>
          </a:p>
          <a:p>
            <a:pPr lvl="0"/>
            <a:r>
              <a:rPr lang="el-GR" sz="1800" dirty="0"/>
              <a:t>Ζαμπόν=</a:t>
            </a:r>
          </a:p>
          <a:p>
            <a:pPr lvl="0"/>
            <a:r>
              <a:rPr lang="el-GR" sz="1800" dirty="0"/>
              <a:t>Καρότο=</a:t>
            </a:r>
          </a:p>
          <a:p>
            <a:pPr lvl="0"/>
            <a:r>
              <a:rPr lang="el-GR" sz="1800" dirty="0"/>
              <a:t>Παγωτό=</a:t>
            </a:r>
          </a:p>
          <a:p>
            <a:pPr lvl="0"/>
            <a:r>
              <a:rPr lang="el-GR" sz="1800" dirty="0"/>
              <a:t>Γιαούρτι=</a:t>
            </a:r>
          </a:p>
          <a:p>
            <a:pPr lvl="0"/>
            <a:r>
              <a:rPr lang="el-GR" sz="1800" dirty="0"/>
              <a:t>Αλεύρι=</a:t>
            </a:r>
          </a:p>
          <a:p>
            <a:pPr lvl="0"/>
            <a:r>
              <a:rPr lang="el-GR" sz="1800" dirty="0"/>
              <a:t>Σοκολάτα=</a:t>
            </a:r>
          </a:p>
          <a:p>
            <a:pPr lvl="0"/>
            <a:r>
              <a:rPr lang="el-GR" sz="1800" dirty="0"/>
              <a:t>Πατάτες τηγανιτές=</a:t>
            </a:r>
          </a:p>
          <a:p>
            <a:pPr lvl="0"/>
            <a:r>
              <a:rPr lang="el-GR" sz="1800" dirty="0"/>
              <a:t>Φράουλα=</a:t>
            </a:r>
          </a:p>
          <a:p>
            <a:pPr lvl="0"/>
            <a:r>
              <a:rPr lang="el-GR" sz="1800" dirty="0"/>
              <a:t>Δημητριακά=</a:t>
            </a:r>
          </a:p>
          <a:p>
            <a:pPr lvl="0"/>
            <a:r>
              <a:rPr lang="el-GR" sz="1800" dirty="0"/>
              <a:t>Νερό=</a:t>
            </a:r>
          </a:p>
          <a:p>
            <a:pPr lvl="0"/>
            <a:r>
              <a:rPr lang="el-GR" sz="1800" dirty="0"/>
              <a:t>Μήλο=</a:t>
            </a:r>
          </a:p>
          <a:p>
            <a:pPr lvl="0"/>
            <a:r>
              <a:rPr lang="el-GR" sz="1800" dirty="0"/>
              <a:t>Λάδι=</a:t>
            </a:r>
          </a:p>
          <a:p>
            <a:pPr lvl="0"/>
            <a:r>
              <a:rPr lang="el-GR" sz="1800"/>
              <a:t>Πορτοκάλι=</a:t>
            </a:r>
            <a:endParaRPr lang="el-GR" sz="2000" dirty="0"/>
          </a:p>
        </p:txBody>
      </p:sp>
      <p:pic>
        <p:nvPicPr>
          <p:cNvPr id="4" name="3 - Εικόνα" descr="disney parks ratatouille remy chef hat new with tag – I Love ..."/>
          <p:cNvPicPr/>
          <p:nvPr/>
        </p:nvPicPr>
        <p:blipFill>
          <a:blip r:embed="rId3"/>
          <a:srcRect/>
          <a:stretch>
            <a:fillRect/>
          </a:stretch>
        </p:blipFill>
        <p:spPr bwMode="auto">
          <a:xfrm>
            <a:off x="3286117" y="2285992"/>
            <a:ext cx="3929090" cy="3929090"/>
          </a:xfrm>
          <a:prstGeom prst="rect">
            <a:avLst/>
          </a:prstGeom>
          <a:noFill/>
          <a:ln w="9525">
            <a:noFill/>
            <a:miter lim="800000"/>
            <a:headEnd/>
            <a:tailEnd/>
          </a:ln>
        </p:spPr>
      </p:pic>
      <p:sp>
        <p:nvSpPr>
          <p:cNvPr id="1026" name="AutoShape 2"/>
          <p:cNvSpPr>
            <a:spLocks noChangeArrowheads="1"/>
          </p:cNvSpPr>
          <p:nvPr/>
        </p:nvSpPr>
        <p:spPr bwMode="auto">
          <a:xfrm>
            <a:off x="5429256" y="285728"/>
            <a:ext cx="3143272" cy="1857388"/>
          </a:xfrm>
          <a:prstGeom prst="cloudCallout">
            <a:avLst>
              <a:gd name="adj1" fmla="val -43764"/>
              <a:gd name="adj2" fmla="val 5128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600" b="1" i="0" u="none" strike="noStrike" cap="none" normalizeH="0" baseline="0" dirty="0">
                <a:ln>
                  <a:noFill/>
                </a:ln>
                <a:solidFill>
                  <a:schemeClr val="tx1"/>
                </a:solidFill>
                <a:effectLst/>
                <a:latin typeface="Calibri" pitchFamily="34" charset="0"/>
                <a:cs typeface="Arial" pitchFamily="34" charset="0"/>
              </a:rPr>
              <a:t>BON </a:t>
            </a:r>
          </a:p>
          <a:p>
            <a:pPr marL="0" marR="0" lvl="0" indent="0" algn="l" defTabSz="914400" rtl="0" eaLnBrk="1" fontAlgn="base" latinLnBrk="0" hangingPunct="1">
              <a:lnSpc>
                <a:spcPct val="100000"/>
              </a:lnSpc>
              <a:spcBef>
                <a:spcPct val="0"/>
              </a:spcBef>
              <a:spcAft>
                <a:spcPts val="1000"/>
              </a:spcAft>
              <a:buClrTx/>
              <a:buSzTx/>
              <a:buFontTx/>
              <a:buNone/>
              <a:tabLst/>
            </a:pPr>
            <a:r>
              <a:rPr kumimoji="0" lang="en-US" sz="1600" b="1" i="0" u="none" strike="noStrike" cap="none" normalizeH="0" baseline="0" dirty="0">
                <a:ln>
                  <a:noFill/>
                </a:ln>
                <a:solidFill>
                  <a:schemeClr val="tx1"/>
                </a:solidFill>
                <a:effectLst/>
                <a:latin typeface="Calibri" pitchFamily="34" charset="0"/>
                <a:cs typeface="Arial" pitchFamily="34" charset="0"/>
              </a:rPr>
              <a:t>APPETIT</a:t>
            </a:r>
            <a:r>
              <a:rPr kumimoji="0" lang="el-GR" sz="1600" b="1" i="0" u="none" strike="noStrike" cap="none" normalizeH="0" baseline="0" dirty="0">
                <a:ln>
                  <a:noFill/>
                </a:ln>
                <a:solidFill>
                  <a:schemeClr val="tx1"/>
                </a:solidFill>
                <a:effectLst/>
                <a:latin typeface="Calibri" pitchFamily="34" charset="0"/>
                <a:cs typeface="Arial" pitchFamily="34" charset="0"/>
              </a:rPr>
              <a:t>!!!!!!</a:t>
            </a:r>
            <a:endParaRPr kumimoji="0" lang="el-GR" sz="1600" b="1" i="0" u="none" strike="noStrike" cap="none" normalizeH="0" baseline="0" dirty="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en-US" sz="1100" b="1" i="0" u="none" strike="noStrike" cap="none" normalizeH="0" baseline="0" dirty="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el-GR" sz="1100" b="1" i="0" u="none" strike="noStrike" cap="none" normalizeH="0" baseline="0" dirty="0">
                <a:ln>
                  <a:noFill/>
                </a:ln>
                <a:solidFill>
                  <a:schemeClr val="tx1"/>
                </a:solidFill>
                <a:effectLst/>
                <a:latin typeface="Calibri" pitchFamily="34" charset="0"/>
                <a:cs typeface="Arial" pitchFamily="34" charset="0"/>
              </a:rPr>
              <a:t>Καλή όρεξη</a:t>
            </a:r>
            <a:endParaRPr kumimoji="0" lang="el-GR"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1 - Τίτλος"/>
          <p:cNvSpPr>
            <a:spLocks noGrp="1"/>
          </p:cNvSpPr>
          <p:nvPr>
            <p:ph type="title" idx="4294967295"/>
          </p:nvPr>
        </p:nvSpPr>
        <p:spPr>
          <a:xfrm>
            <a:off x="714348" y="274638"/>
            <a:ext cx="7515252" cy="6154758"/>
          </a:xfrm>
        </p:spPr>
        <p:txBody>
          <a:bodyPr>
            <a:noAutofit/>
          </a:bodyPr>
          <a:lstStyle/>
          <a:p>
            <a:pPr lvl="0"/>
            <a:r>
              <a:rPr lang="el-GR" sz="2000" dirty="0"/>
              <a:t>Πήγαινε στο </a:t>
            </a:r>
            <a:r>
              <a:rPr lang="en-US" sz="2000" b="1" u="sng" dirty="0"/>
              <a:t>you</a:t>
            </a:r>
            <a:r>
              <a:rPr lang="el-GR" sz="2000" b="1" u="sng" dirty="0"/>
              <a:t>.</a:t>
            </a:r>
            <a:r>
              <a:rPr lang="en-US" sz="2000" b="1" u="sng" dirty="0"/>
              <a:t>tube</a:t>
            </a:r>
            <a:r>
              <a:rPr lang="el-GR" sz="2000" b="1" u="sng" dirty="0"/>
              <a:t>.</a:t>
            </a:r>
            <a:r>
              <a:rPr lang="en-US" sz="2000" b="1" u="sng" dirty="0"/>
              <a:t>com</a:t>
            </a:r>
            <a:r>
              <a:rPr lang="el-GR" sz="2000" dirty="0"/>
              <a:t> και αναζήτησε τον ακόλουθο σύνδεσμο : </a:t>
            </a:r>
            <a:r>
              <a:rPr lang="el-GR" sz="2000" u="sng" dirty="0">
                <a:hlinkClick r:id="rId2"/>
              </a:rPr>
              <a:t>https://www.youtube.com/watch?v=CkpMTO-DUgw</a:t>
            </a:r>
            <a:r>
              <a:rPr lang="el-GR" sz="2000" b="1" dirty="0"/>
              <a:t>. </a:t>
            </a:r>
            <a:r>
              <a:rPr lang="el-GR" sz="2000" dirty="0"/>
              <a:t>Θα σε βοηθήσει να θυμηθείς </a:t>
            </a:r>
            <a:r>
              <a:rPr lang="el-GR" sz="2000" b="1" dirty="0"/>
              <a:t>τα </a:t>
            </a:r>
            <a:r>
              <a:rPr lang="fr-FR" sz="2000" b="1" dirty="0"/>
              <a:t>articles partitifs</a:t>
            </a:r>
            <a:r>
              <a:rPr lang="el-GR" sz="2000" b="1" dirty="0"/>
              <a:t> (</a:t>
            </a:r>
            <a:r>
              <a:rPr lang="fr-FR" sz="2000" b="1" dirty="0"/>
              <a:t>du</a:t>
            </a:r>
            <a:r>
              <a:rPr lang="el-GR" sz="2000" b="1" dirty="0"/>
              <a:t>, </a:t>
            </a:r>
            <a:r>
              <a:rPr lang="fr-FR" sz="2000" b="1" dirty="0"/>
              <a:t>de la</a:t>
            </a:r>
            <a:r>
              <a:rPr lang="el-GR" sz="2000" b="1" dirty="0"/>
              <a:t>, </a:t>
            </a:r>
            <a:r>
              <a:rPr lang="fr-FR" sz="2000" b="1" dirty="0"/>
              <a:t>de l</a:t>
            </a:r>
            <a:r>
              <a:rPr lang="el-GR" sz="2000" b="1" dirty="0"/>
              <a:t>’, </a:t>
            </a:r>
            <a:r>
              <a:rPr lang="fr-FR" sz="2000" b="1" dirty="0"/>
              <a:t>des</a:t>
            </a:r>
            <a:r>
              <a:rPr lang="el-GR" sz="2000" b="1" dirty="0"/>
              <a:t>) </a:t>
            </a:r>
            <a:r>
              <a:rPr lang="el-GR" sz="2000" dirty="0"/>
              <a:t>και να κάνεις την άσκηση. </a:t>
            </a:r>
            <a:r>
              <a:rPr lang="fr-FR" sz="2000" dirty="0"/>
              <a:t>E</a:t>
            </a:r>
            <a:r>
              <a:rPr lang="el-GR" sz="2000" dirty="0" err="1"/>
              <a:t>ίναι</a:t>
            </a:r>
            <a:r>
              <a:rPr lang="el-GR" sz="2000" dirty="0"/>
              <a:t> τα άρθρα που βάζουμε </a:t>
            </a:r>
            <a:r>
              <a:rPr lang="el-GR" sz="2000" b="1" dirty="0"/>
              <a:t>στα φαγητά, στα ποτά και γενικώς στην ποσότητα</a:t>
            </a:r>
            <a:r>
              <a:rPr lang="el-GR" sz="2000" dirty="0"/>
              <a:t>.</a:t>
            </a:r>
            <a:r>
              <a:rPr lang="en-US" sz="2000" dirty="0"/>
              <a:t/>
            </a:r>
            <a:br>
              <a:rPr lang="en-US" sz="2000" dirty="0"/>
            </a:br>
            <a:r>
              <a:rPr lang="el-GR" sz="2000" dirty="0"/>
              <a:t/>
            </a:r>
            <a:br>
              <a:rPr lang="el-GR" sz="2000" dirty="0"/>
            </a:br>
            <a:r>
              <a:rPr lang="fr-FR" sz="3600" b="1" u="sng" dirty="0"/>
              <a:t>Du</a:t>
            </a:r>
            <a:r>
              <a:rPr lang="el-GR" sz="3600" dirty="0"/>
              <a:t> (αρσενικό), </a:t>
            </a:r>
            <a:r>
              <a:rPr lang="fr-FR" sz="3600" b="1" u="sng" dirty="0"/>
              <a:t>de la</a:t>
            </a:r>
            <a:r>
              <a:rPr lang="fr-FR" sz="3600" b="1" dirty="0"/>
              <a:t> </a:t>
            </a:r>
            <a:r>
              <a:rPr lang="el-GR" sz="3600" dirty="0"/>
              <a:t>(θηλυκό), </a:t>
            </a:r>
            <a:r>
              <a:rPr lang="fr-FR" sz="3600" b="1" u="sng" dirty="0"/>
              <a:t>de l</a:t>
            </a:r>
            <a:r>
              <a:rPr lang="el-GR" sz="3600" b="1" u="sng" dirty="0"/>
              <a:t>’</a:t>
            </a:r>
            <a:r>
              <a:rPr lang="el-GR" sz="3600" b="1" dirty="0"/>
              <a:t> </a:t>
            </a:r>
            <a:r>
              <a:rPr lang="el-GR" sz="3600" dirty="0"/>
              <a:t>(φωνήεν),</a:t>
            </a:r>
            <a:r>
              <a:rPr lang="el-GR" sz="3600" b="1" u="sng" dirty="0"/>
              <a:t> </a:t>
            </a:r>
            <a:r>
              <a:rPr lang="fr-FR" sz="3600" b="1" u="sng" dirty="0"/>
              <a:t>des</a:t>
            </a:r>
            <a:r>
              <a:rPr lang="fr-FR" sz="3600" b="1" dirty="0"/>
              <a:t> </a:t>
            </a:r>
            <a:r>
              <a:rPr lang="el-GR" sz="3600" dirty="0"/>
              <a:t>(πληθυντικός)</a:t>
            </a:r>
            <a:r>
              <a:rPr lang="en-US" sz="3600" dirty="0"/>
              <a:t/>
            </a:r>
            <a:br>
              <a:rPr lang="en-US" sz="3600" dirty="0"/>
            </a:br>
            <a:r>
              <a:rPr lang="el-GR" sz="2000" dirty="0"/>
              <a:t/>
            </a:r>
            <a:br>
              <a:rPr lang="el-GR" sz="2000" dirty="0"/>
            </a:br>
            <a:r>
              <a:rPr lang="fr-FR" sz="2000" dirty="0"/>
              <a:t>Exemple: </a:t>
            </a:r>
            <a:r>
              <a:rPr lang="fr-FR" sz="2400" b="1" u="sng" dirty="0"/>
              <a:t>du</a:t>
            </a:r>
            <a:r>
              <a:rPr lang="fr-FR" sz="2400" b="1" dirty="0"/>
              <a:t> jambon</a:t>
            </a:r>
            <a:br>
              <a:rPr lang="fr-FR" sz="2400" b="1" dirty="0"/>
            </a:br>
            <a:r>
              <a:rPr lang="fr-FR" sz="2400" b="1" dirty="0"/>
              <a:t>               </a:t>
            </a:r>
            <a:r>
              <a:rPr lang="fr-FR" sz="2400" b="1" u="sng" dirty="0"/>
              <a:t>de la</a:t>
            </a:r>
            <a:r>
              <a:rPr lang="fr-FR" sz="2400" b="1" dirty="0"/>
              <a:t> tarte</a:t>
            </a:r>
            <a:br>
              <a:rPr lang="fr-FR" sz="2400" b="1" dirty="0"/>
            </a:br>
            <a:r>
              <a:rPr lang="fr-FR" sz="2400" b="1" dirty="0"/>
              <a:t>           </a:t>
            </a:r>
            <a:r>
              <a:rPr lang="fr-FR" sz="2400" b="1" u="sng" dirty="0"/>
              <a:t>de l’</a:t>
            </a:r>
            <a:r>
              <a:rPr lang="fr-FR" sz="2400" b="1" dirty="0"/>
              <a:t> œuf</a:t>
            </a:r>
            <a:br>
              <a:rPr lang="fr-FR" sz="2400" b="1" dirty="0"/>
            </a:br>
            <a:r>
              <a:rPr lang="fr-FR" sz="2400" b="1" dirty="0"/>
              <a:t>               </a:t>
            </a:r>
            <a:r>
              <a:rPr lang="fr-FR" sz="2400" b="1" u="sng" dirty="0"/>
              <a:t>des</a:t>
            </a:r>
            <a:r>
              <a:rPr lang="fr-FR" sz="2400" b="1" dirty="0"/>
              <a:t> poulets</a:t>
            </a:r>
            <a:r>
              <a:rPr lang="fr-FR" sz="2000" dirty="0"/>
              <a:t/>
            </a:r>
            <a:br>
              <a:rPr lang="fr-FR" sz="2000" dirty="0"/>
            </a:br>
            <a:r>
              <a:rPr lang="el-GR" sz="2000" dirty="0"/>
              <a:t/>
            </a:r>
            <a:br>
              <a:rPr lang="el-GR" sz="2000" dirty="0"/>
            </a:br>
            <a:r>
              <a:rPr lang="fr-FR" sz="2000" dirty="0"/>
              <a:t>A</a:t>
            </a:r>
            <a:r>
              <a:rPr lang="el-GR" sz="2400" dirty="0" err="1"/>
              <a:t>υτά</a:t>
            </a:r>
            <a:r>
              <a:rPr lang="el-GR" sz="2400" dirty="0"/>
              <a:t> τα άρθρα μετά την άρνηση</a:t>
            </a:r>
            <a:r>
              <a:rPr lang="en-US" sz="2400" dirty="0">
                <a:sym typeface="Wingdings"/>
              </a:rPr>
              <a:t></a:t>
            </a:r>
            <a:r>
              <a:rPr lang="en-US" sz="2400" dirty="0"/>
              <a:t> </a:t>
            </a:r>
            <a:r>
              <a:rPr lang="en-US" sz="2400" u="sng" dirty="0"/>
              <a:t>ne</a:t>
            </a:r>
            <a:r>
              <a:rPr lang="el-GR" sz="2400" dirty="0"/>
              <a:t> ρήμα </a:t>
            </a:r>
            <a:r>
              <a:rPr lang="en-US" sz="2400" u="sng" dirty="0"/>
              <a:t>pas</a:t>
            </a:r>
            <a:r>
              <a:rPr lang="en-US" sz="2400" dirty="0">
                <a:sym typeface="Wingdings"/>
              </a:rPr>
              <a:t></a:t>
            </a:r>
            <a:r>
              <a:rPr lang="en-US" sz="2400" dirty="0"/>
              <a:t> </a:t>
            </a:r>
            <a:r>
              <a:rPr lang="en-US" sz="2400" b="1" u="sng" dirty="0"/>
              <a:t>de</a:t>
            </a:r>
            <a:br>
              <a:rPr lang="en-US" sz="2400" b="1" u="sng" dirty="0"/>
            </a:br>
            <a:r>
              <a:rPr lang="el-GR" sz="2400" dirty="0"/>
              <a:t/>
            </a:r>
            <a:br>
              <a:rPr lang="el-GR" sz="2400" dirty="0"/>
            </a:br>
            <a:r>
              <a:rPr lang="fr-FR" sz="2400" dirty="0"/>
              <a:t>Exemple: je </a:t>
            </a:r>
            <a:r>
              <a:rPr lang="fr-FR" sz="2400" u="sng" dirty="0"/>
              <a:t>ne</a:t>
            </a:r>
            <a:r>
              <a:rPr lang="fr-FR" sz="2400" dirty="0"/>
              <a:t> mange </a:t>
            </a:r>
            <a:r>
              <a:rPr lang="fr-FR" sz="2400" u="sng" dirty="0"/>
              <a:t>pas</a:t>
            </a:r>
            <a:r>
              <a:rPr lang="fr-FR" sz="2400" dirty="0"/>
              <a:t> </a:t>
            </a:r>
            <a:r>
              <a:rPr lang="fr-FR" sz="2400" b="1" dirty="0"/>
              <a:t>de</a:t>
            </a:r>
            <a:r>
              <a:rPr lang="fr-FR" sz="2400" dirty="0"/>
              <a:t> fruits</a:t>
            </a:r>
            <a:r>
              <a:rPr lang="el-GR" sz="2000" dirty="0"/>
              <a:t/>
            </a:r>
            <a:br>
              <a:rPr lang="el-GR" sz="2000" dirty="0"/>
            </a:br>
            <a:endParaRPr lang="el-GR"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2 - Τίτλος"/>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en-US" dirty="0"/>
              <a:t>du – de la – de l’- des</a:t>
            </a:r>
            <a:endParaRPr lang="el-GR" dirty="0"/>
          </a:p>
        </p:txBody>
      </p:sp>
      <p:sp>
        <p:nvSpPr>
          <p:cNvPr id="4" name="3 - Θέση περιεχομένου"/>
          <p:cNvSpPr>
            <a:spLocks noGrp="1"/>
          </p:cNvSpPr>
          <p:nvPr>
            <p:ph idx="1"/>
          </p:nvPr>
        </p:nvSpPr>
        <p:spPr>
          <a:xfrm>
            <a:off x="457200" y="1600200"/>
            <a:ext cx="8229600" cy="4972072"/>
          </a:xfrm>
          <a:pattFill prst="pct5">
            <a:fgClr>
              <a:schemeClr val="accent1"/>
            </a:fgClr>
            <a:bgClr>
              <a:schemeClr val="bg1"/>
            </a:bgClr>
          </a:pattFill>
        </p:spPr>
        <p:txBody>
          <a:bodyPr>
            <a:normAutofit fontScale="92500" lnSpcReduction="20000"/>
          </a:bodyPr>
          <a:lstStyle/>
          <a:p>
            <a:pPr lvl="0"/>
            <a:r>
              <a:rPr lang="fr-FR" dirty="0"/>
              <a:t>Ma mère mange…………….viande et mon père……poulet</a:t>
            </a:r>
            <a:endParaRPr lang="el-GR" dirty="0"/>
          </a:p>
          <a:p>
            <a:pPr lvl="0"/>
            <a:r>
              <a:rPr lang="fr-FR" dirty="0"/>
              <a:t>Elle adore boire…..lait et……jus de fruits</a:t>
            </a:r>
            <a:endParaRPr lang="el-GR" dirty="0"/>
          </a:p>
          <a:p>
            <a:pPr lvl="0"/>
            <a:r>
              <a:rPr lang="fr-FR" dirty="0"/>
              <a:t>Mon père boit………..eau </a:t>
            </a:r>
            <a:endParaRPr lang="el-GR" dirty="0"/>
          </a:p>
          <a:p>
            <a:pPr lvl="0"/>
            <a:r>
              <a:rPr lang="fr-FR" dirty="0"/>
              <a:t>J’adore manger ………croissants</a:t>
            </a:r>
            <a:endParaRPr lang="el-GR" dirty="0"/>
          </a:p>
          <a:p>
            <a:pPr lvl="0"/>
            <a:r>
              <a:rPr lang="fr-FR" dirty="0"/>
              <a:t>Je </a:t>
            </a:r>
            <a:r>
              <a:rPr lang="fr-FR" b="1" dirty="0"/>
              <a:t>ne</a:t>
            </a:r>
            <a:r>
              <a:rPr lang="fr-FR" dirty="0"/>
              <a:t> mange </a:t>
            </a:r>
            <a:r>
              <a:rPr lang="fr-FR" b="1" dirty="0"/>
              <a:t>pas</a:t>
            </a:r>
            <a:r>
              <a:rPr lang="fr-FR" dirty="0"/>
              <a:t> ……….légumes et ………..œufs</a:t>
            </a:r>
            <a:endParaRPr lang="el-GR" dirty="0"/>
          </a:p>
          <a:p>
            <a:pPr lvl="0"/>
            <a:r>
              <a:rPr lang="fr-FR" dirty="0"/>
              <a:t>Tu aimes manger……..crêpe</a:t>
            </a:r>
            <a:endParaRPr lang="el-GR" dirty="0"/>
          </a:p>
          <a:p>
            <a:pPr lvl="0"/>
            <a:r>
              <a:rPr lang="fr-FR" dirty="0"/>
              <a:t>Il mange……salade avec ……</a:t>
            </a:r>
            <a:r>
              <a:rPr lang="el-GR" dirty="0"/>
              <a:t>..</a:t>
            </a:r>
            <a:r>
              <a:rPr lang="fr-FR" dirty="0"/>
              <a:t>..</a:t>
            </a:r>
            <a:r>
              <a:rPr lang="fr-FR" b="1" dirty="0"/>
              <a:t>h</a:t>
            </a:r>
            <a:r>
              <a:rPr lang="fr-FR" dirty="0"/>
              <a:t>uile</a:t>
            </a:r>
            <a:endParaRPr lang="el-GR" dirty="0"/>
          </a:p>
          <a:p>
            <a:pPr lvl="0"/>
            <a:r>
              <a:rPr lang="fr-FR" dirty="0"/>
              <a:t>Elle mange</a:t>
            </a:r>
            <a:r>
              <a:rPr lang="el-GR" dirty="0"/>
              <a:t>…………….</a:t>
            </a:r>
            <a:r>
              <a:rPr lang="fr-FR" dirty="0"/>
              <a:t>fruits</a:t>
            </a:r>
            <a:endParaRPr lang="el-GR" dirty="0"/>
          </a:p>
          <a:p>
            <a:pPr lvl="0"/>
            <a:r>
              <a:rPr lang="fr-FR" dirty="0"/>
              <a:t>Ils mangent</a:t>
            </a:r>
            <a:r>
              <a:rPr lang="el-GR" dirty="0"/>
              <a:t>…………..</a:t>
            </a:r>
            <a:r>
              <a:rPr lang="fr-FR" dirty="0"/>
              <a:t>yaourt</a:t>
            </a:r>
            <a:endParaRPr lang="el-GR" dirty="0"/>
          </a:p>
          <a:p>
            <a:pPr lvl="0"/>
            <a:r>
              <a:rPr lang="fr-FR" dirty="0"/>
              <a:t>J</a:t>
            </a:r>
            <a:r>
              <a:rPr lang="el-GR" dirty="0"/>
              <a:t>’</a:t>
            </a:r>
            <a:r>
              <a:rPr lang="fr-FR" dirty="0"/>
              <a:t>adore mange</a:t>
            </a:r>
            <a:r>
              <a:rPr lang="el-GR" dirty="0"/>
              <a:t>……….</a:t>
            </a:r>
            <a:r>
              <a:rPr lang="fr-FR" dirty="0"/>
              <a:t>frites</a:t>
            </a:r>
            <a:endParaRPr lang="el-GR" dirty="0"/>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fr-FR" dirty="0"/>
              <a:t>Manger = </a:t>
            </a:r>
            <a:r>
              <a:rPr lang="el-GR" dirty="0"/>
              <a:t>τρώω</a:t>
            </a:r>
          </a:p>
        </p:txBody>
      </p:sp>
      <p:pic>
        <p:nvPicPr>
          <p:cNvPr id="4" name="3 - Θέση περιεχομένου" descr="manger.jpg"/>
          <p:cNvPicPr>
            <a:picLocks noGrp="1" noChangeAspect="1"/>
          </p:cNvPicPr>
          <p:nvPr>
            <p:ph idx="1"/>
          </p:nvPr>
        </p:nvPicPr>
        <p:blipFill>
          <a:blip r:embed="rId2"/>
          <a:stretch>
            <a:fillRect/>
          </a:stretch>
        </p:blipFill>
        <p:spPr>
          <a:xfrm>
            <a:off x="548922" y="1600200"/>
            <a:ext cx="8046156" cy="4525963"/>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9F9784E-7A76-45D4-9810-46F1F5EB05B1}"/>
              </a:ext>
            </a:extLst>
          </p:cNvPr>
          <p:cNvSpPr>
            <a:spLocks noGrp="1"/>
          </p:cNvSpPr>
          <p:nvPr>
            <p:ph type="title"/>
          </p:nvPr>
        </p:nvSpPr>
        <p:spPr/>
        <p:txBody>
          <a:bodyPr/>
          <a:lstStyle/>
          <a:p>
            <a:r>
              <a:rPr lang="el-GR" dirty="0"/>
              <a:t>ΒΟΙ</a:t>
            </a:r>
            <a:r>
              <a:rPr lang="en-US" dirty="0"/>
              <a:t>RE=</a:t>
            </a:r>
            <a:r>
              <a:rPr lang="el-GR" dirty="0"/>
              <a:t>ΠΙΝΩ</a:t>
            </a:r>
          </a:p>
        </p:txBody>
      </p:sp>
      <p:pic>
        <p:nvPicPr>
          <p:cNvPr id="4" name="5 - Θέση περιεχομένου" descr="boire.jpg">
            <a:extLst>
              <a:ext uri="{FF2B5EF4-FFF2-40B4-BE49-F238E27FC236}">
                <a16:creationId xmlns:a16="http://schemas.microsoft.com/office/drawing/2014/main" xmlns="" id="{702D4869-9180-4B0D-BACD-74B40F9F8F96}"/>
              </a:ext>
            </a:extLst>
          </p:cNvPr>
          <p:cNvPicPr>
            <a:picLocks noGrp="1" noChangeAspect="1"/>
          </p:cNvPicPr>
          <p:nvPr>
            <p:ph idx="1"/>
          </p:nvPr>
        </p:nvPicPr>
        <p:blipFill>
          <a:blip r:embed="rId2"/>
          <a:stretch>
            <a:fillRect/>
          </a:stretch>
        </p:blipFill>
        <p:spPr>
          <a:xfrm>
            <a:off x="548922" y="1600200"/>
            <a:ext cx="8046156" cy="4525963"/>
          </a:xfrm>
        </p:spPr>
      </p:pic>
    </p:spTree>
    <p:extLst>
      <p:ext uri="{BB962C8B-B14F-4D97-AF65-F5344CB8AC3E}">
        <p14:creationId xmlns:p14="http://schemas.microsoft.com/office/powerpoint/2010/main" xmlns="" val="260959623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TotalTime>
  <Words>193</Words>
  <Application>Microsoft Office PowerPoint</Application>
  <PresentationFormat>Προβολή στην οθόνη (4:3)</PresentationFormat>
  <Paragraphs>42</Paragraphs>
  <Slides>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Θέμα του Office</vt:lpstr>
      <vt:lpstr>Les aliments   https://www.youtube.com/watch?v=ztRRuv_VY6w</vt:lpstr>
      <vt:lpstr>Διαφάνεια 2</vt:lpstr>
      <vt:lpstr>Διαφάνεια 3</vt:lpstr>
      <vt:lpstr>Διαφάνεια 4</vt:lpstr>
      <vt:lpstr>Πήγαινε στο you.tube.com και αναζήτησε τον ακόλουθο σύνδεσμο : https://www.youtube.com/watch?v=CkpMTO-DUgw. Θα σε βοηθήσει να θυμηθείς τα articles partitifs (du, de la, de l’, des) και να κάνεις την άσκηση. Eίναι τα άρθρα που βάζουμε στα φαγητά, στα ποτά και γενικώς στην ποσότητα.  Du (αρσενικό), de la (θηλυκό), de l’ (φωνήεν), des (πληθυντικός)  Exemple: du jambon                de la tarte            de l’ œuf                des poulets  Aυτά τα άρθρα μετά την άρνηση ne ρήμα pas de  Exemple: je ne mange pas de fruits </vt:lpstr>
      <vt:lpstr>du – de la – de l’- des</vt:lpstr>
      <vt:lpstr>Manger = τρώω</vt:lpstr>
      <vt:lpstr>ΒΟΙRE=ΠΙΝΩ</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aliments</dc:title>
  <dc:creator>Ευτύχης</dc:creator>
  <cp:lastModifiedBy>Ευτύχης</cp:lastModifiedBy>
  <cp:revision>17</cp:revision>
  <dcterms:created xsi:type="dcterms:W3CDTF">2021-02-11T09:53:31Z</dcterms:created>
  <dcterms:modified xsi:type="dcterms:W3CDTF">2022-10-11T19:50:04Z</dcterms:modified>
</cp:coreProperties>
</file>