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65"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27733D56-928D-431E-B477-43745AA905D6}"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733D56-928D-431E-B477-43745AA905D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733D56-928D-431E-B477-43745AA905D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27733D56-928D-431E-B477-43745AA905D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27733D56-928D-431E-B477-43745AA905D6}" type="slidenum">
              <a:rPr lang="el-GR" smtClean="0"/>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27733D56-928D-431E-B477-43745AA905D6}"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27733D56-928D-431E-B477-43745AA905D6}" type="slidenum">
              <a:rPr lang="el-GR" smtClean="0"/>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733D56-928D-431E-B477-43745AA905D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7733D56-928D-431E-B477-43745AA905D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7733D56-928D-431E-B477-43745AA905D6}"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D5677AA-CA62-4F8F-821D-19FE9F46EE64}" type="datetimeFigureOut">
              <a:rPr lang="el-GR" smtClean="0"/>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27733D56-928D-431E-B477-43745AA905D6}" type="slidenum">
              <a:rPr lang="el-GR" smtClean="0"/>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D5677AA-CA62-4F8F-821D-19FE9F46EE64}" type="datetimeFigureOut">
              <a:rPr lang="el-GR" smtClean="0"/>
              <a:t>5/2/2023</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7733D56-928D-431E-B477-43745AA905D6}" type="slidenum">
              <a:rPr lang="el-GR" smtClean="0"/>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fr-FR" dirty="0" smtClean="0"/>
              <a:t>PASSE COMPOSE</a:t>
            </a:r>
            <a:endParaRPr lang="el-GR" dirty="0"/>
          </a:p>
        </p:txBody>
      </p:sp>
      <p:sp>
        <p:nvSpPr>
          <p:cNvPr id="3" name="2 - Υπότιτλος"/>
          <p:cNvSpPr>
            <a:spLocks noGrp="1"/>
          </p:cNvSpPr>
          <p:nvPr>
            <p:ph type="subTitle" idx="1"/>
          </p:nvPr>
        </p:nvSpPr>
        <p:spPr/>
        <p:txBody>
          <a:bodyPr/>
          <a:lstStyle/>
          <a:p>
            <a:r>
              <a:rPr lang="el-GR" dirty="0" smtClean="0"/>
              <a:t>ΑΟΡΙΣΤΟΣ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smtClean="0"/>
              <a:t>PASSE COMPOSE</a:t>
            </a:r>
            <a:endParaRPr lang="el-GR" dirty="0"/>
          </a:p>
        </p:txBody>
      </p:sp>
      <p:sp>
        <p:nvSpPr>
          <p:cNvPr id="3" name="2 - Θέση περιεχομένου"/>
          <p:cNvSpPr>
            <a:spLocks noGrp="1"/>
          </p:cNvSpPr>
          <p:nvPr>
            <p:ph idx="1"/>
          </p:nvPr>
        </p:nvSpPr>
        <p:spPr>
          <a:xfrm>
            <a:off x="457200" y="1285860"/>
            <a:ext cx="8229600" cy="5572140"/>
          </a:xfrm>
        </p:spPr>
        <p:txBody>
          <a:bodyPr/>
          <a:lstStyle/>
          <a:p>
            <a:r>
              <a:rPr lang="el-GR" dirty="0" smtClean="0"/>
              <a:t>Ρήματα σε </a:t>
            </a:r>
            <a:r>
              <a:rPr lang="en-US" dirty="0" err="1" smtClean="0"/>
              <a:t>er</a:t>
            </a:r>
            <a:r>
              <a:rPr lang="en-US" dirty="0" smtClean="0"/>
              <a:t>  (1er </a:t>
            </a:r>
            <a:r>
              <a:rPr lang="en-US" dirty="0" err="1" smtClean="0"/>
              <a:t>groupe</a:t>
            </a:r>
            <a:r>
              <a:rPr lang="en-US" dirty="0" smtClean="0"/>
              <a:t>)</a:t>
            </a:r>
          </a:p>
          <a:p>
            <a:r>
              <a:rPr lang="en-US" dirty="0" err="1" smtClean="0"/>
              <a:t>Parler</a:t>
            </a:r>
            <a:endParaRPr lang="en-US" dirty="0" smtClean="0"/>
          </a:p>
          <a:p>
            <a:r>
              <a:rPr lang="en-US" dirty="0" err="1" smtClean="0"/>
              <a:t>Parl</a:t>
            </a:r>
            <a:r>
              <a:rPr lang="fr-FR" dirty="0" smtClean="0"/>
              <a:t>é</a:t>
            </a:r>
          </a:p>
          <a:p>
            <a:r>
              <a:rPr lang="fr-FR" dirty="0" smtClean="0"/>
              <a:t>J’ai parlé       je n’ai pas parlé</a:t>
            </a:r>
          </a:p>
          <a:p>
            <a:r>
              <a:rPr lang="fr-FR" dirty="0" smtClean="0"/>
              <a:t>Tu as </a:t>
            </a:r>
            <a:r>
              <a:rPr lang="fr-FR" dirty="0" smtClean="0"/>
              <a:t>parlé</a:t>
            </a:r>
            <a:endParaRPr lang="fr-FR" dirty="0" smtClean="0"/>
          </a:p>
          <a:p>
            <a:r>
              <a:rPr lang="fr-FR" dirty="0" smtClean="0"/>
              <a:t>Il elle a </a:t>
            </a:r>
            <a:r>
              <a:rPr lang="fr-FR" dirty="0" smtClean="0"/>
              <a:t>parlé</a:t>
            </a:r>
            <a:endParaRPr lang="fr-FR" dirty="0" smtClean="0"/>
          </a:p>
          <a:p>
            <a:r>
              <a:rPr lang="fr-FR" dirty="0" smtClean="0"/>
              <a:t>Nous avons </a:t>
            </a:r>
            <a:r>
              <a:rPr lang="fr-FR" dirty="0" smtClean="0"/>
              <a:t>parlé</a:t>
            </a:r>
            <a:endParaRPr lang="fr-FR" dirty="0" smtClean="0"/>
          </a:p>
          <a:p>
            <a:r>
              <a:rPr lang="fr-FR" dirty="0" smtClean="0"/>
              <a:t>Vous avez </a:t>
            </a:r>
            <a:r>
              <a:rPr lang="fr-FR" dirty="0" smtClean="0"/>
              <a:t>parlé</a:t>
            </a:r>
            <a:endParaRPr lang="fr-FR" dirty="0" smtClean="0"/>
          </a:p>
          <a:p>
            <a:r>
              <a:rPr lang="fr-FR" dirty="0" smtClean="0"/>
              <a:t>Ils elles ont parlé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Ρήματα σε </a:t>
            </a:r>
            <a:r>
              <a:rPr lang="en-US" dirty="0" err="1" smtClean="0"/>
              <a:t>ir</a:t>
            </a:r>
            <a:r>
              <a:rPr lang="en-US" dirty="0" smtClean="0"/>
              <a:t>  (2ème </a:t>
            </a:r>
            <a:r>
              <a:rPr lang="en-US" dirty="0" err="1" smtClean="0"/>
              <a:t>groupe</a:t>
            </a:r>
            <a:r>
              <a:rPr lang="en-US" dirty="0" smtClean="0"/>
              <a:t>)</a:t>
            </a:r>
            <a:br>
              <a:rPr lang="en-US" dirty="0" smtClean="0"/>
            </a:br>
            <a:r>
              <a:rPr lang="en-US" dirty="0" err="1" smtClean="0"/>
              <a:t>finir</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Ρήματα σε </a:t>
            </a:r>
            <a:r>
              <a:rPr lang="en-US" dirty="0" err="1" smtClean="0"/>
              <a:t>ir</a:t>
            </a:r>
            <a:r>
              <a:rPr lang="en-US" dirty="0" smtClean="0"/>
              <a:t>  (</a:t>
            </a:r>
            <a:r>
              <a:rPr lang="el-GR" dirty="0" smtClean="0"/>
              <a:t>2</a:t>
            </a:r>
            <a:r>
              <a:rPr lang="fr-FR" baseline="30000" dirty="0" err="1" smtClean="0"/>
              <a:t>ème</a:t>
            </a:r>
            <a:r>
              <a:rPr lang="fr-FR" dirty="0" smtClean="0"/>
              <a:t> </a:t>
            </a:r>
            <a:r>
              <a:rPr lang="en-US" dirty="0" err="1" smtClean="0"/>
              <a:t>groupe</a:t>
            </a:r>
            <a:r>
              <a:rPr lang="en-US" dirty="0" smtClean="0"/>
              <a:t>)</a:t>
            </a:r>
          </a:p>
          <a:p>
            <a:r>
              <a:rPr lang="fr-FR" dirty="0" smtClean="0"/>
              <a:t>Finir - fini</a:t>
            </a:r>
          </a:p>
          <a:p>
            <a:r>
              <a:rPr lang="fr-FR" dirty="0" smtClean="0"/>
              <a:t>J’ai fini             je </a:t>
            </a:r>
            <a:r>
              <a:rPr lang="fr-FR" dirty="0" smtClean="0"/>
              <a:t>n’ai pas </a:t>
            </a:r>
            <a:r>
              <a:rPr lang="fr-FR" dirty="0" smtClean="0"/>
              <a:t>fini</a:t>
            </a:r>
            <a:endParaRPr lang="fr-FR" dirty="0" smtClean="0"/>
          </a:p>
          <a:p>
            <a:r>
              <a:rPr lang="fr-FR" dirty="0" smtClean="0"/>
              <a:t>Tu as </a:t>
            </a:r>
            <a:r>
              <a:rPr lang="fr-FR" dirty="0" smtClean="0"/>
              <a:t>fini</a:t>
            </a:r>
            <a:endParaRPr lang="fr-FR" dirty="0" smtClean="0"/>
          </a:p>
          <a:p>
            <a:r>
              <a:rPr lang="fr-FR" dirty="0" smtClean="0"/>
              <a:t>Il elle a  fini</a:t>
            </a:r>
          </a:p>
          <a:p>
            <a:r>
              <a:rPr lang="fr-FR" dirty="0" smtClean="0"/>
              <a:t>Nous </a:t>
            </a:r>
            <a:r>
              <a:rPr lang="fr-FR" dirty="0" smtClean="0"/>
              <a:t>avons </a:t>
            </a:r>
            <a:r>
              <a:rPr lang="fr-FR" dirty="0" smtClean="0"/>
              <a:t> fini</a:t>
            </a:r>
          </a:p>
          <a:p>
            <a:r>
              <a:rPr lang="fr-FR" dirty="0" smtClean="0"/>
              <a:t>Vous </a:t>
            </a:r>
            <a:r>
              <a:rPr lang="fr-FR" dirty="0" smtClean="0"/>
              <a:t>avez</a:t>
            </a:r>
            <a:r>
              <a:rPr lang="fr-FR" dirty="0" smtClean="0"/>
              <a:t> fini</a:t>
            </a:r>
          </a:p>
          <a:p>
            <a:r>
              <a:rPr lang="fr-FR" dirty="0" smtClean="0"/>
              <a:t>Ils elles </a:t>
            </a:r>
            <a:r>
              <a:rPr lang="fr-FR" dirty="0" smtClean="0"/>
              <a:t>ont</a:t>
            </a:r>
            <a:r>
              <a:rPr lang="fr-FR" dirty="0" smtClean="0"/>
              <a:t> fini</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smtClean="0"/>
              <a:t>3</a:t>
            </a:r>
            <a:r>
              <a:rPr lang="fr-FR" baseline="30000" dirty="0" smtClean="0"/>
              <a:t>ème</a:t>
            </a:r>
            <a:r>
              <a:rPr lang="fr-FR" dirty="0" smtClean="0"/>
              <a:t> groupe</a:t>
            </a:r>
            <a:endParaRPr lang="el-GR" dirty="0"/>
          </a:p>
        </p:txBody>
      </p:sp>
      <p:sp>
        <p:nvSpPr>
          <p:cNvPr id="4" name="3 - Θέση περιεχομένου"/>
          <p:cNvSpPr>
            <a:spLocks noGrp="1"/>
          </p:cNvSpPr>
          <p:nvPr>
            <p:ph sz="half" idx="1"/>
          </p:nvPr>
        </p:nvSpPr>
        <p:spPr>
          <a:xfrm>
            <a:off x="457200" y="1357298"/>
            <a:ext cx="4038600" cy="5500701"/>
          </a:xfrm>
        </p:spPr>
        <p:txBody>
          <a:bodyPr>
            <a:normAutofit lnSpcReduction="10000"/>
          </a:bodyPr>
          <a:lstStyle/>
          <a:p>
            <a:r>
              <a:rPr lang="fr-FR" dirty="0" smtClean="0"/>
              <a:t>Prendre – j’ai pris</a:t>
            </a:r>
          </a:p>
          <a:p>
            <a:r>
              <a:rPr lang="fr-FR" dirty="0" smtClean="0"/>
              <a:t>Mettre – j’ai mis</a:t>
            </a:r>
          </a:p>
          <a:p>
            <a:r>
              <a:rPr lang="fr-FR" dirty="0" smtClean="0"/>
              <a:t>Pouvoir – j’ai pu</a:t>
            </a:r>
          </a:p>
          <a:p>
            <a:r>
              <a:rPr lang="fr-FR" dirty="0" smtClean="0"/>
              <a:t>Vouloir – j’ai voulu</a:t>
            </a:r>
          </a:p>
          <a:p>
            <a:r>
              <a:rPr lang="fr-FR" dirty="0" smtClean="0"/>
              <a:t>Devoir – j’ai dû</a:t>
            </a:r>
          </a:p>
          <a:p>
            <a:r>
              <a:rPr lang="fr-FR" dirty="0" smtClean="0"/>
              <a:t>Avoir – j’ai eu</a:t>
            </a:r>
          </a:p>
          <a:p>
            <a:r>
              <a:rPr lang="fr-FR" dirty="0" smtClean="0"/>
              <a:t>Etre – j’ai été</a:t>
            </a:r>
          </a:p>
          <a:p>
            <a:r>
              <a:rPr lang="fr-FR" dirty="0" smtClean="0"/>
              <a:t>Lire – j’ai lu</a:t>
            </a:r>
          </a:p>
          <a:p>
            <a:r>
              <a:rPr lang="fr-FR" dirty="0" smtClean="0"/>
              <a:t>Boire – j’ai bu</a:t>
            </a:r>
          </a:p>
          <a:p>
            <a:r>
              <a:rPr lang="fr-FR" dirty="0" smtClean="0"/>
              <a:t>Écrire – j’ai écrit</a:t>
            </a:r>
          </a:p>
          <a:p>
            <a:endParaRPr lang="fr-FR" dirty="0" smtClean="0"/>
          </a:p>
          <a:p>
            <a:endParaRPr lang="fr-FR" dirty="0" smtClean="0"/>
          </a:p>
          <a:p>
            <a:endParaRPr lang="el-GR" dirty="0"/>
          </a:p>
        </p:txBody>
      </p:sp>
      <p:sp>
        <p:nvSpPr>
          <p:cNvPr id="5" name="4 - Θέση περιεχομένου"/>
          <p:cNvSpPr>
            <a:spLocks noGrp="1"/>
          </p:cNvSpPr>
          <p:nvPr>
            <p:ph sz="half" idx="2"/>
          </p:nvPr>
        </p:nvSpPr>
        <p:spPr>
          <a:xfrm>
            <a:off x="4648200" y="642918"/>
            <a:ext cx="4038600" cy="5605483"/>
          </a:xfrm>
        </p:spPr>
        <p:txBody>
          <a:bodyPr>
            <a:normAutofit lnSpcReduction="10000"/>
          </a:bodyPr>
          <a:lstStyle/>
          <a:p>
            <a:r>
              <a:rPr lang="fr-FR" dirty="0" smtClean="0"/>
              <a:t>Savoir – j’ai su</a:t>
            </a:r>
          </a:p>
          <a:p>
            <a:r>
              <a:rPr lang="fr-FR" dirty="0" smtClean="0"/>
              <a:t>Faire – j’ai fait</a:t>
            </a:r>
          </a:p>
          <a:p>
            <a:r>
              <a:rPr lang="fr-FR" dirty="0" smtClean="0"/>
              <a:t>Rire – j’ai ri</a:t>
            </a:r>
          </a:p>
          <a:p>
            <a:r>
              <a:rPr lang="fr-FR" dirty="0" smtClean="0"/>
              <a:t>Voir – j’ai vu</a:t>
            </a:r>
          </a:p>
          <a:p>
            <a:r>
              <a:rPr lang="fr-FR" dirty="0" smtClean="0"/>
              <a:t>Recevoir – j’ai reçu</a:t>
            </a:r>
          </a:p>
          <a:p>
            <a:r>
              <a:rPr lang="fr-FR" dirty="0" smtClean="0"/>
              <a:t>Vendre – j’ai vendu</a:t>
            </a:r>
          </a:p>
          <a:p>
            <a:r>
              <a:rPr lang="fr-FR" dirty="0" smtClean="0"/>
              <a:t>Croire – j’ai cru</a:t>
            </a:r>
          </a:p>
          <a:p>
            <a:r>
              <a:rPr lang="fr-FR" dirty="0" smtClean="0"/>
              <a:t>Ouvrir – j’ai ouvert</a:t>
            </a:r>
          </a:p>
          <a:p>
            <a:r>
              <a:rPr lang="fr-FR" dirty="0" smtClean="0"/>
              <a:t>Perdre – j’ai perdu</a:t>
            </a:r>
          </a:p>
          <a:p>
            <a:r>
              <a:rPr lang="fr-FR" dirty="0" smtClean="0"/>
              <a:t>Offrir – j’ai offert</a:t>
            </a:r>
          </a:p>
          <a:p>
            <a:r>
              <a:rPr lang="fr-FR" dirty="0" smtClean="0"/>
              <a:t>Connaître – j’ai connu</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686800" cy="3143272"/>
          </a:xfrm>
        </p:spPr>
        <p:txBody>
          <a:bodyPr>
            <a:noAutofit/>
          </a:bodyPr>
          <a:lstStyle/>
          <a:p>
            <a:pPr lvl="0" fontAlgn="base">
              <a:spcAft>
                <a:spcPct val="0"/>
              </a:spcAft>
            </a:pPr>
            <a:r>
              <a:rPr lang="en-US" sz="1400" b="1" u="sng" dirty="0" smtClean="0">
                <a:latin typeface="Arial" pitchFamily="34" charset="0"/>
                <a:ea typeface="Times New Roman" pitchFamily="18" charset="0"/>
                <a:cs typeface="Arial" pitchFamily="34" charset="0"/>
              </a:rPr>
              <a:t/>
            </a:r>
            <a:br>
              <a:rPr lang="en-US" sz="1400" b="1" u="sng" dirty="0" smtClean="0">
                <a:latin typeface="Arial" pitchFamily="34" charset="0"/>
                <a:ea typeface="Times New Roman" pitchFamily="18" charset="0"/>
                <a:cs typeface="Arial" pitchFamily="34" charset="0"/>
              </a:rPr>
            </a:br>
            <a:r>
              <a:rPr lang="en-US" sz="1400" u="sng" dirty="0" smtClean="0">
                <a:latin typeface="Arial" pitchFamily="34" charset="0"/>
                <a:ea typeface="Times New Roman" pitchFamily="18" charset="0"/>
                <a:cs typeface="Arial" pitchFamily="34" charset="0"/>
              </a:rPr>
              <a:t/>
            </a:r>
            <a:br>
              <a:rPr lang="en-US" sz="1400" u="sng" dirty="0" smtClean="0">
                <a:latin typeface="Arial" pitchFamily="34" charset="0"/>
                <a:ea typeface="Times New Roman" pitchFamily="18" charset="0"/>
                <a:cs typeface="Arial" pitchFamily="34" charset="0"/>
              </a:rPr>
            </a:br>
            <a:r>
              <a:rPr lang="en-US" sz="1400" b="1" u="sng" dirty="0" smtClean="0">
                <a:latin typeface="Arial" pitchFamily="34" charset="0"/>
                <a:ea typeface="Times New Roman" pitchFamily="18" charset="0"/>
                <a:cs typeface="Arial" pitchFamily="34" charset="0"/>
              </a:rPr>
              <a:t>RECIT </a:t>
            </a:r>
            <a:r>
              <a:rPr lang="en-US" sz="2000" u="sng" dirty="0" smtClean="0">
                <a:latin typeface="Arial" pitchFamily="34" charset="0"/>
                <a:ea typeface="Times New Roman" pitchFamily="18" charset="0"/>
                <a:cs typeface="Arial" pitchFamily="34" charset="0"/>
              </a:rPr>
              <a:t/>
            </a:r>
            <a:br>
              <a:rPr lang="en-US" sz="2000" u="sng" dirty="0" smtClean="0">
                <a:latin typeface="Arial" pitchFamily="34" charset="0"/>
                <a:ea typeface="Times New Roman" pitchFamily="18" charset="0"/>
                <a:cs typeface="Arial" pitchFamily="34" charset="0"/>
              </a:rPr>
            </a:br>
            <a:r>
              <a:rPr lang="el-GR" sz="2000" dirty="0" smtClean="0">
                <a:latin typeface="Arial" pitchFamily="34" charset="0"/>
                <a:ea typeface="Times New Roman" pitchFamily="18" charset="0"/>
                <a:cs typeface="Arial" pitchFamily="34" charset="0"/>
              </a:rPr>
              <a:t> </a:t>
            </a:r>
            <a:r>
              <a:rPr lang="en-US" sz="1600" b="1" u="sng" dirty="0" smtClean="0">
                <a:latin typeface="Arial" pitchFamily="34" charset="0"/>
                <a:ea typeface="Times New Roman" pitchFamily="18" charset="0"/>
                <a:cs typeface="Arial" pitchFamily="34" charset="0"/>
              </a:rPr>
              <a:t/>
            </a:r>
            <a:br>
              <a:rPr lang="en-US" sz="1600" b="1" u="sng" dirty="0" smtClean="0">
                <a:latin typeface="Arial" pitchFamily="34" charset="0"/>
                <a:ea typeface="Times New Roman" pitchFamily="18" charset="0"/>
                <a:cs typeface="Arial" pitchFamily="34" charset="0"/>
              </a:rPr>
            </a:br>
            <a:r>
              <a:rPr lang="el-GR" sz="1600" b="1" u="sng" dirty="0" smtClean="0">
                <a:latin typeface="Arial" pitchFamily="34" charset="0"/>
                <a:ea typeface="Times New Roman" pitchFamily="18" charset="0"/>
                <a:cs typeface="Arial" pitchFamily="34" charset="0"/>
              </a:rPr>
              <a:t/>
            </a:r>
            <a:br>
              <a:rPr lang="el-GR" sz="1600" b="1" u="sng" dirty="0" smtClean="0">
                <a:latin typeface="Arial" pitchFamily="34" charset="0"/>
                <a:ea typeface="Times New Roman" pitchFamily="18" charset="0"/>
                <a:cs typeface="Arial" pitchFamily="34" charset="0"/>
              </a:rPr>
            </a:br>
            <a:r>
              <a:rPr lang="el-GR" sz="1600" b="1" dirty="0" smtClean="0">
                <a:latin typeface="Arial" pitchFamily="34" charset="0"/>
                <a:ea typeface="Times New Roman" pitchFamily="18" charset="0"/>
                <a:cs typeface="Arial" pitchFamily="34" charset="0"/>
              </a:rPr>
              <a:t/>
            </a:r>
            <a:br>
              <a:rPr lang="el-GR" sz="1600" b="1" dirty="0" smtClean="0">
                <a:latin typeface="Arial" pitchFamily="34" charset="0"/>
                <a:ea typeface="Times New Roman" pitchFamily="18" charset="0"/>
                <a:cs typeface="Arial" pitchFamily="34" charset="0"/>
              </a:rPr>
            </a:br>
            <a:r>
              <a:rPr lang="el-GR" sz="1600" b="1" dirty="0" err="1" smtClean="0">
                <a:latin typeface="Arial" pitchFamily="34" charset="0"/>
                <a:ea typeface="Times New Roman" pitchFamily="18" charset="0"/>
                <a:cs typeface="Arial" pitchFamily="34" charset="0"/>
              </a:rPr>
              <a:t>Παρουσιαση</a:t>
            </a:r>
            <a:r>
              <a:rPr lang="el-GR" sz="1600" b="1" dirty="0" smtClean="0">
                <a:latin typeface="Arial" pitchFamily="34" charset="0"/>
                <a:ea typeface="Times New Roman" pitchFamily="18" charset="0"/>
                <a:cs typeface="Arial" pitchFamily="34" charset="0"/>
              </a:rPr>
              <a:t> </a:t>
            </a:r>
            <a:r>
              <a:rPr lang="el-GR" sz="1600" b="1" dirty="0" smtClean="0">
                <a:latin typeface="Arial" pitchFamily="34" charset="0"/>
                <a:ea typeface="Times New Roman" pitchFamily="18" charset="0"/>
                <a:cs typeface="Arial" pitchFamily="34" charset="0"/>
              </a:rPr>
              <a:t>ενός  </a:t>
            </a:r>
            <a:r>
              <a:rPr lang="el-GR" sz="1600" b="1" dirty="0" err="1" smtClean="0">
                <a:latin typeface="Arial" pitchFamily="34" charset="0"/>
                <a:ea typeface="Times New Roman" pitchFamily="18" charset="0"/>
                <a:cs typeface="Arial" pitchFamily="34" charset="0"/>
              </a:rPr>
              <a:t>προσωπου</a:t>
            </a:r>
            <a:r>
              <a:rPr lang="en-US" sz="1400" b="1" u="sng" dirty="0" smtClean="0">
                <a:latin typeface="Arial" pitchFamily="34" charset="0"/>
                <a:ea typeface="Times New Roman" pitchFamily="18" charset="0"/>
                <a:cs typeface="Arial" pitchFamily="34" charset="0"/>
              </a:rPr>
              <a:t/>
            </a:r>
            <a:br>
              <a:rPr lang="en-US" sz="1400" b="1" u="sng" dirty="0" smtClean="0">
                <a:latin typeface="Arial" pitchFamily="34" charset="0"/>
                <a:ea typeface="Times New Roman" pitchFamily="18" charset="0"/>
                <a:cs typeface="Arial" pitchFamily="34" charset="0"/>
              </a:rPr>
            </a:br>
            <a:r>
              <a:rPr lang="el-GR" sz="1400" b="1" u="sng" dirty="0" smtClean="0">
                <a:latin typeface="Arial" pitchFamily="34" charset="0"/>
                <a:ea typeface="Times New Roman" pitchFamily="18" charset="0"/>
                <a:cs typeface="Arial" pitchFamily="34" charset="0"/>
              </a:rPr>
              <a:t> </a:t>
            </a:r>
            <a:r>
              <a:rPr lang="el-GR" sz="1400" u="sng" dirty="0" smtClean="0">
                <a:latin typeface="Arial" pitchFamily="34" charset="0"/>
                <a:cs typeface="Arial" pitchFamily="34" charset="0"/>
              </a:rPr>
              <a:t/>
            </a:r>
            <a:br>
              <a:rPr lang="el-GR" sz="1400" u="sng" dirty="0" smtClean="0">
                <a:latin typeface="Arial" pitchFamily="34" charset="0"/>
                <a:cs typeface="Arial" pitchFamily="34" charset="0"/>
              </a:rPr>
            </a:br>
            <a:r>
              <a:rPr lang="fr-FR" sz="1400" dirty="0" smtClean="0">
                <a:latin typeface="Arial" pitchFamily="34" charset="0"/>
                <a:ea typeface="Times New Roman" pitchFamily="18" charset="0"/>
                <a:cs typeface="Arial" pitchFamily="34" charset="0"/>
              </a:rPr>
              <a:t>	</a:t>
            </a:r>
            <a:r>
              <a:rPr lang="fr-FR" sz="1400" b="1" dirty="0" smtClean="0">
                <a:latin typeface="Arial" pitchFamily="34" charset="0"/>
                <a:ea typeface="Times New Roman" pitchFamily="18" charset="0"/>
                <a:cs typeface="Arial" pitchFamily="34" charset="0"/>
              </a:rPr>
              <a:t>Vous avez envie de publier une présentation d’une actrice dans le blog de votre classe de français. Pour rédiger votre texte (80-120mots). Vous vous appuyez sur la fiche suivante que vous avez trouvée sur Internet.</a:t>
            </a:r>
            <a:r>
              <a:rPr lang="el-GR" sz="1400" b="1" dirty="0" smtClean="0">
                <a:latin typeface="Arial" pitchFamily="34" charset="0"/>
                <a:cs typeface="Arial" pitchFamily="34" charset="0"/>
              </a:rPr>
              <a:t/>
            </a:r>
            <a:br>
              <a:rPr lang="el-GR" sz="1400" b="1" dirty="0" smtClean="0">
                <a:latin typeface="Arial" pitchFamily="34" charset="0"/>
                <a:cs typeface="Arial" pitchFamily="34" charset="0"/>
              </a:rPr>
            </a:br>
            <a:r>
              <a:rPr lang="en-US" sz="1400" b="1" dirty="0" smtClean="0">
                <a:latin typeface="Arial" pitchFamily="34" charset="0"/>
                <a:ea typeface="Times New Roman" pitchFamily="18" charset="0"/>
                <a:cs typeface="Arial" pitchFamily="34" charset="0"/>
              </a:rPr>
              <a:t>	</a:t>
            </a:r>
            <a:r>
              <a:rPr lang="el-GR" sz="1400" b="1" dirty="0" err="1" smtClean="0">
                <a:latin typeface="Arial" pitchFamily="34" charset="0"/>
                <a:ea typeface="Times New Roman" pitchFamily="18" charset="0"/>
                <a:cs typeface="Arial" pitchFamily="34" charset="0"/>
              </a:rPr>
              <a:t>ΘΕλετε</a:t>
            </a:r>
            <a:r>
              <a:rPr lang="el-GR" sz="1400" b="1" dirty="0" smtClean="0">
                <a:latin typeface="Arial" pitchFamily="34" charset="0"/>
                <a:ea typeface="Times New Roman" pitchFamily="18" charset="0"/>
                <a:cs typeface="Arial" pitchFamily="34" charset="0"/>
              </a:rPr>
              <a:t> να </a:t>
            </a:r>
            <a:r>
              <a:rPr lang="el-GR" sz="1400" b="1" dirty="0" err="1" smtClean="0">
                <a:latin typeface="Arial" pitchFamily="34" charset="0"/>
                <a:ea typeface="Times New Roman" pitchFamily="18" charset="0"/>
                <a:cs typeface="Arial" pitchFamily="34" charset="0"/>
              </a:rPr>
              <a:t>δημοσιευσετε</a:t>
            </a:r>
            <a:r>
              <a:rPr lang="el-GR" sz="1400" b="1" dirty="0" smtClean="0">
                <a:latin typeface="Arial" pitchFamily="34" charset="0"/>
                <a:ea typeface="Times New Roman" pitchFamily="18" charset="0"/>
                <a:cs typeface="Arial" pitchFamily="34" charset="0"/>
              </a:rPr>
              <a:t> στο </a:t>
            </a:r>
            <a:r>
              <a:rPr lang="el-GR" sz="1400" b="1" dirty="0" err="1" smtClean="0">
                <a:latin typeface="Arial" pitchFamily="34" charset="0"/>
                <a:ea typeface="Times New Roman" pitchFamily="18" charset="0"/>
                <a:cs typeface="Arial" pitchFamily="34" charset="0"/>
              </a:rPr>
              <a:t>ιστολογιο</a:t>
            </a:r>
            <a:r>
              <a:rPr lang="el-GR" sz="1400" b="1" dirty="0" smtClean="0">
                <a:latin typeface="Arial" pitchFamily="34" charset="0"/>
                <a:ea typeface="Times New Roman" pitchFamily="18" charset="0"/>
                <a:cs typeface="Arial" pitchFamily="34" charset="0"/>
              </a:rPr>
              <a:t> που </a:t>
            </a:r>
            <a:r>
              <a:rPr lang="el-GR" sz="1400" b="1" dirty="0" err="1" smtClean="0">
                <a:latin typeface="Arial" pitchFamily="34" charset="0"/>
                <a:ea typeface="Times New Roman" pitchFamily="18" charset="0"/>
                <a:cs typeface="Arial" pitchFamily="34" charset="0"/>
              </a:rPr>
              <a:t>φτιαξατε</a:t>
            </a:r>
            <a:r>
              <a:rPr lang="el-GR" sz="1400" b="1" dirty="0" smtClean="0">
                <a:latin typeface="Arial" pitchFamily="34" charset="0"/>
                <a:ea typeface="Times New Roman" pitchFamily="18" charset="0"/>
                <a:cs typeface="Arial" pitchFamily="34" charset="0"/>
              </a:rPr>
              <a:t> στην τάξη των </a:t>
            </a:r>
            <a:r>
              <a:rPr lang="el-GR" sz="1400" b="1" dirty="0" smtClean="0">
                <a:latin typeface="Arial" pitchFamily="34" charset="0"/>
                <a:ea typeface="Times New Roman" pitchFamily="18" charset="0"/>
                <a:cs typeface="Arial" pitchFamily="34" charset="0"/>
              </a:rPr>
              <a:t>Γαλλικ</a:t>
            </a:r>
            <a:r>
              <a:rPr lang="el-GR" sz="1400" b="1" dirty="0" smtClean="0">
                <a:latin typeface="Arial" pitchFamily="34" charset="0"/>
                <a:ea typeface="Times New Roman" pitchFamily="18" charset="0"/>
                <a:cs typeface="Arial" pitchFamily="34" charset="0"/>
              </a:rPr>
              <a:t>ών</a:t>
            </a:r>
            <a:r>
              <a:rPr lang="el-GR" sz="1400" b="1" dirty="0" smtClean="0">
                <a:latin typeface="Arial" pitchFamily="34" charset="0"/>
                <a:ea typeface="Times New Roman" pitchFamily="18" charset="0"/>
                <a:cs typeface="Arial" pitchFamily="34" charset="0"/>
              </a:rPr>
              <a:t> </a:t>
            </a:r>
            <a:r>
              <a:rPr lang="el-GR" sz="1400" b="1" dirty="0" smtClean="0">
                <a:latin typeface="Arial" pitchFamily="34" charset="0"/>
                <a:ea typeface="Times New Roman" pitchFamily="18" charset="0"/>
                <a:cs typeface="Arial" pitchFamily="34" charset="0"/>
              </a:rPr>
              <a:t>την παρουσίαση </a:t>
            </a:r>
            <a:r>
              <a:rPr lang="el-GR" sz="1400" b="1" dirty="0" err="1" smtClean="0">
                <a:latin typeface="Arial" pitchFamily="34" charset="0"/>
                <a:ea typeface="Times New Roman" pitchFamily="18" charset="0"/>
                <a:cs typeface="Arial" pitchFamily="34" charset="0"/>
              </a:rPr>
              <a:t>μιασ</a:t>
            </a:r>
            <a:r>
              <a:rPr lang="el-GR" sz="1400" b="1" dirty="0" smtClean="0">
                <a:latin typeface="Arial" pitchFamily="34" charset="0"/>
                <a:ea typeface="Times New Roman" pitchFamily="18" charset="0"/>
                <a:cs typeface="Arial" pitchFamily="34" charset="0"/>
              </a:rPr>
              <a:t> ηθοποιού. Για να </a:t>
            </a:r>
            <a:r>
              <a:rPr lang="el-GR" sz="1400" b="1" dirty="0" err="1" smtClean="0">
                <a:latin typeface="Arial" pitchFamily="34" charset="0"/>
                <a:ea typeface="Times New Roman" pitchFamily="18" charset="0"/>
                <a:cs typeface="Arial" pitchFamily="34" charset="0"/>
              </a:rPr>
              <a:t>γραψετε</a:t>
            </a:r>
            <a:r>
              <a:rPr lang="el-GR" sz="1400" b="1" dirty="0" smtClean="0">
                <a:latin typeface="Arial" pitchFamily="34" charset="0"/>
                <a:ea typeface="Times New Roman" pitchFamily="18" charset="0"/>
                <a:cs typeface="Arial" pitchFamily="34" charset="0"/>
              </a:rPr>
              <a:t> το κείμενο σας (80 -120 </a:t>
            </a:r>
            <a:r>
              <a:rPr lang="el-GR" sz="1400" b="1" dirty="0" err="1" smtClean="0">
                <a:latin typeface="Arial" pitchFamily="34" charset="0"/>
                <a:ea typeface="Times New Roman" pitchFamily="18" charset="0"/>
                <a:cs typeface="Arial" pitchFamily="34" charset="0"/>
              </a:rPr>
              <a:t>λΕξειΣ</a:t>
            </a:r>
            <a:r>
              <a:rPr lang="el-GR" sz="1400" b="1" dirty="0" smtClean="0">
                <a:latin typeface="Arial" pitchFamily="34" charset="0"/>
                <a:ea typeface="Times New Roman" pitchFamily="18" charset="0"/>
                <a:cs typeface="Arial" pitchFamily="34" charset="0"/>
              </a:rPr>
              <a:t>) στηρίζεστε </a:t>
            </a:r>
            <a:r>
              <a:rPr lang="el-GR" sz="1400" b="1" dirty="0" smtClean="0">
                <a:latin typeface="Arial" pitchFamily="34" charset="0"/>
                <a:ea typeface="Times New Roman" pitchFamily="18" charset="0"/>
                <a:cs typeface="Arial" pitchFamily="34" charset="0"/>
              </a:rPr>
              <a:t>στις παρακάτω </a:t>
            </a:r>
            <a:r>
              <a:rPr lang="el-GR" sz="1400" b="1" dirty="0" err="1" smtClean="0">
                <a:latin typeface="Arial" pitchFamily="34" charset="0"/>
                <a:ea typeface="Times New Roman" pitchFamily="18" charset="0"/>
                <a:cs typeface="Arial" pitchFamily="34" charset="0"/>
              </a:rPr>
              <a:t>πληροφορΙες</a:t>
            </a:r>
            <a:r>
              <a:rPr lang="el-GR" sz="1400" b="1" dirty="0" smtClean="0">
                <a:latin typeface="Arial" pitchFamily="34" charset="0"/>
                <a:ea typeface="Times New Roman" pitchFamily="18" charset="0"/>
                <a:cs typeface="Arial" pitchFamily="34" charset="0"/>
              </a:rPr>
              <a:t> που βρήκατε στο </a:t>
            </a:r>
            <a:r>
              <a:rPr lang="el-GR" sz="1400" b="1" dirty="0" smtClean="0">
                <a:latin typeface="Arial" pitchFamily="34" charset="0"/>
                <a:ea typeface="Times New Roman" pitchFamily="18" charset="0"/>
                <a:cs typeface="Arial" pitchFamily="34" charset="0"/>
              </a:rPr>
              <a:t>διαδίκτυο</a:t>
            </a:r>
            <a:r>
              <a:rPr lang="el-GR" sz="1400" b="1" dirty="0" smtClean="0">
                <a:latin typeface="Arial" pitchFamily="34" charset="0"/>
                <a:ea typeface="Times New Roman" pitchFamily="18" charset="0"/>
                <a:cs typeface="Arial" pitchFamily="34" charset="0"/>
              </a:rPr>
              <a:t>. </a:t>
            </a:r>
            <a:r>
              <a:rPr lang="el-GR" sz="1400" dirty="0" smtClean="0">
                <a:latin typeface="Arial" pitchFamily="34" charset="0"/>
                <a:cs typeface="Arial" pitchFamily="34" charset="0"/>
              </a:rPr>
              <a:t/>
            </a:r>
            <a:br>
              <a:rPr lang="el-GR" sz="1400" dirty="0" smtClean="0">
                <a:latin typeface="Arial" pitchFamily="34" charset="0"/>
                <a:cs typeface="Arial" pitchFamily="34" charset="0"/>
              </a:rPr>
            </a:br>
            <a:endParaRPr lang="el-GR" sz="1400" dirty="0"/>
          </a:p>
        </p:txBody>
      </p:sp>
      <p:pic>
        <p:nvPicPr>
          <p:cNvPr id="4" name="3 - Θέση περιεχομένου" descr="Catherine_Deneuve_1995.jpg"/>
          <p:cNvPicPr>
            <a:picLocks noGrp="1" noChangeAspect="1"/>
          </p:cNvPicPr>
          <p:nvPr>
            <p:ph sz="half" idx="1"/>
          </p:nvPr>
        </p:nvPicPr>
        <p:blipFill>
          <a:blip r:embed="rId2"/>
          <a:stretch>
            <a:fillRect/>
          </a:stretch>
        </p:blipFill>
        <p:spPr>
          <a:xfrm>
            <a:off x="928662" y="3643314"/>
            <a:ext cx="3061265" cy="3214686"/>
          </a:xfrm>
        </p:spPr>
      </p:pic>
      <p:pic>
        <p:nvPicPr>
          <p:cNvPr id="6" name="5 - Θέση περιεχομένου" descr="220px-Catherine_Deneuve_1969-2.jpg"/>
          <p:cNvPicPr>
            <a:picLocks noGrp="1" noChangeAspect="1"/>
          </p:cNvPicPr>
          <p:nvPr>
            <p:ph sz="half" idx="2"/>
          </p:nvPr>
        </p:nvPicPr>
        <p:blipFill>
          <a:blip r:embed="rId3"/>
          <a:stretch>
            <a:fillRect/>
          </a:stretch>
        </p:blipFill>
        <p:spPr>
          <a:xfrm>
            <a:off x="4714876" y="3714752"/>
            <a:ext cx="3286126" cy="314324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 Πίνακας"/>
          <p:cNvGraphicFramePr>
            <a:graphicFrameLocks noGrp="1"/>
          </p:cNvGraphicFramePr>
          <p:nvPr/>
        </p:nvGraphicFramePr>
        <p:xfrm>
          <a:off x="2214546" y="642918"/>
          <a:ext cx="6572296" cy="5786475"/>
        </p:xfrm>
        <a:graphic>
          <a:graphicData uri="http://schemas.openxmlformats.org/drawingml/2006/table">
            <a:tbl>
              <a:tblPr/>
              <a:tblGrid>
                <a:gridCol w="2514653"/>
                <a:gridCol w="4057643"/>
              </a:tblGrid>
              <a:tr h="294162">
                <a:tc>
                  <a:txBody>
                    <a:bodyPr/>
                    <a:lstStyle/>
                    <a:p>
                      <a:pPr>
                        <a:lnSpc>
                          <a:spcPct val="115000"/>
                        </a:lnSpc>
                        <a:spcAft>
                          <a:spcPts val="0"/>
                        </a:spcAft>
                      </a:pPr>
                      <a:r>
                        <a:rPr lang="fr-FR" sz="1600" b="1" dirty="0">
                          <a:solidFill>
                            <a:srgbClr val="000000"/>
                          </a:solidFill>
                          <a:latin typeface="Arial"/>
                          <a:ea typeface="Times New Roman"/>
                          <a:cs typeface="Times New Roman"/>
                        </a:rPr>
                        <a:t>Nom:</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l-GR" sz="1600" dirty="0" err="1">
                          <a:latin typeface="Times New Roman"/>
                          <a:ea typeface="Times New Roman"/>
                          <a:cs typeface="Times New Roman"/>
                        </a:rPr>
                        <a:t>Catherine</a:t>
                      </a:r>
                      <a:r>
                        <a:rPr lang="el-GR" sz="1600" dirty="0">
                          <a:latin typeface="Times New Roman"/>
                          <a:ea typeface="Times New Roman"/>
                          <a:cs typeface="Times New Roman"/>
                        </a:rPr>
                        <a:t> </a:t>
                      </a:r>
                      <a:r>
                        <a:rPr lang="el-GR" sz="1600" dirty="0" err="1">
                          <a:latin typeface="Times New Roman"/>
                          <a:ea typeface="Times New Roman"/>
                          <a:cs typeface="Times New Roman"/>
                        </a:rPr>
                        <a:t>Dorléac</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Pseudonyme: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solidFill>
                            <a:srgbClr val="000000"/>
                          </a:solidFill>
                          <a:latin typeface="Calibri"/>
                          <a:ea typeface="Times New Roman"/>
                          <a:cs typeface="Times New Roman"/>
                        </a:rPr>
                        <a:t> </a:t>
                      </a:r>
                      <a:r>
                        <a:rPr lang="el-GR" sz="1600">
                          <a:latin typeface="Times New Roman"/>
                          <a:ea typeface="Times New Roman"/>
                          <a:cs typeface="Times New Roman"/>
                        </a:rPr>
                        <a:t>Catherine Deneuve</a:t>
                      </a: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Métier: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err="1">
                          <a:solidFill>
                            <a:srgbClr val="000000"/>
                          </a:solidFill>
                          <a:latin typeface="Calibri"/>
                          <a:ea typeface="Times New Roman"/>
                          <a:cs typeface="Times New Roman"/>
                        </a:rPr>
                        <a:t>actrice</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Lieu de naissance: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solidFill>
                            <a:srgbClr val="000000"/>
                          </a:solidFill>
                          <a:latin typeface="Calibri"/>
                          <a:ea typeface="Times New Roman"/>
                          <a:cs typeface="Times New Roman"/>
                        </a:rPr>
                        <a:t> </a:t>
                      </a:r>
                      <a:r>
                        <a:rPr lang="en-US" sz="1600">
                          <a:solidFill>
                            <a:srgbClr val="000000"/>
                          </a:solidFill>
                          <a:latin typeface="Calibri"/>
                          <a:ea typeface="Times New Roman"/>
                          <a:cs typeface="Times New Roman"/>
                        </a:rPr>
                        <a:t>Nice</a:t>
                      </a:r>
                      <a:endParaRPr lang="el-GR" sz="160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Date de naissance:</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l-GR" sz="1600" dirty="0">
                          <a:latin typeface="Times New Roman"/>
                          <a:ea typeface="Times New Roman"/>
                          <a:cs typeface="Times New Roman"/>
                        </a:rPr>
                        <a:t>21 </a:t>
                      </a:r>
                      <a:r>
                        <a:rPr lang="el-GR" sz="1600" dirty="0" err="1">
                          <a:latin typeface="Times New Roman"/>
                          <a:ea typeface="Times New Roman"/>
                          <a:cs typeface="Times New Roman"/>
                        </a:rPr>
                        <a:t>mars</a:t>
                      </a:r>
                      <a:r>
                        <a:rPr lang="el-GR" sz="1600" dirty="0">
                          <a:latin typeface="Times New Roman"/>
                          <a:ea typeface="Times New Roman"/>
                          <a:cs typeface="Times New Roman"/>
                        </a:rPr>
                        <a:t> 1942</a:t>
                      </a: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 Nationalité:</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err="1">
                          <a:solidFill>
                            <a:srgbClr val="000000"/>
                          </a:solidFill>
                          <a:latin typeface="Calibri"/>
                          <a:ea typeface="Times New Roman"/>
                          <a:cs typeface="Times New Roman"/>
                        </a:rPr>
                        <a:t>française</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136">
                <a:tc>
                  <a:txBody>
                    <a:bodyPr/>
                    <a:lstStyle/>
                    <a:p>
                      <a:pPr>
                        <a:lnSpc>
                          <a:spcPct val="115000"/>
                        </a:lnSpc>
                        <a:spcAft>
                          <a:spcPts val="0"/>
                        </a:spcAft>
                      </a:pPr>
                      <a:r>
                        <a:rPr lang="fr-FR" sz="1600" b="1" dirty="0">
                          <a:solidFill>
                            <a:srgbClr val="000000"/>
                          </a:solidFill>
                          <a:latin typeface="Arial"/>
                          <a:ea typeface="Times New Roman"/>
                          <a:cs typeface="Times New Roman"/>
                        </a:rPr>
                        <a:t>Nationalité des parents: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l-GR" sz="1600" b="1" dirty="0">
                          <a:solidFill>
                            <a:srgbClr val="000000"/>
                          </a:solidFill>
                          <a:latin typeface="Calibri"/>
                          <a:ea typeface="Times New Roman"/>
                          <a:cs typeface="Times New Roman"/>
                        </a:rPr>
                        <a:t> </a:t>
                      </a:r>
                      <a:r>
                        <a:rPr lang="en-US" sz="1600" b="0" dirty="0" err="1">
                          <a:solidFill>
                            <a:srgbClr val="000000"/>
                          </a:solidFill>
                          <a:latin typeface="Calibri"/>
                          <a:ea typeface="Times New Roman"/>
                          <a:cs typeface="Times New Roman"/>
                        </a:rPr>
                        <a:t>belge</a:t>
                      </a:r>
                      <a:r>
                        <a:rPr lang="en-US" sz="1600" b="0" dirty="0">
                          <a:solidFill>
                            <a:srgbClr val="000000"/>
                          </a:solidFill>
                          <a:latin typeface="Calibri"/>
                          <a:ea typeface="Times New Roman"/>
                          <a:cs typeface="Times New Roman"/>
                        </a:rPr>
                        <a:t> (</a:t>
                      </a:r>
                      <a:r>
                        <a:rPr lang="en-US" sz="1600" b="0" dirty="0" err="1">
                          <a:solidFill>
                            <a:srgbClr val="000000"/>
                          </a:solidFill>
                          <a:latin typeface="Calibri"/>
                          <a:ea typeface="Times New Roman"/>
                          <a:cs typeface="Times New Roman"/>
                        </a:rPr>
                        <a:t>père</a:t>
                      </a:r>
                      <a:r>
                        <a:rPr lang="en-US" sz="1600" b="0" dirty="0">
                          <a:solidFill>
                            <a:srgbClr val="000000"/>
                          </a:solidFill>
                          <a:latin typeface="Calibri"/>
                          <a:ea typeface="Times New Roman"/>
                          <a:cs typeface="Times New Roman"/>
                        </a:rPr>
                        <a:t>) – </a:t>
                      </a:r>
                      <a:r>
                        <a:rPr lang="en-US" sz="1600" b="0" dirty="0" err="1">
                          <a:solidFill>
                            <a:srgbClr val="000000"/>
                          </a:solidFill>
                          <a:latin typeface="Calibri"/>
                          <a:ea typeface="Times New Roman"/>
                          <a:cs typeface="Times New Roman"/>
                        </a:rPr>
                        <a:t>sicilienne</a:t>
                      </a:r>
                      <a:r>
                        <a:rPr lang="en-US" sz="1600" b="0" dirty="0">
                          <a:solidFill>
                            <a:srgbClr val="000000"/>
                          </a:solidFill>
                          <a:latin typeface="Calibri"/>
                          <a:ea typeface="Times New Roman"/>
                          <a:cs typeface="Times New Roman"/>
                        </a:rPr>
                        <a:t> (</a:t>
                      </a:r>
                      <a:r>
                        <a:rPr lang="en-US" sz="1600" b="0" dirty="0" err="1">
                          <a:solidFill>
                            <a:srgbClr val="000000"/>
                          </a:solidFill>
                          <a:latin typeface="Calibri"/>
                          <a:ea typeface="Times New Roman"/>
                          <a:cs typeface="Times New Roman"/>
                        </a:rPr>
                        <a:t>mère</a:t>
                      </a:r>
                      <a:r>
                        <a:rPr lang="en-US" sz="1600" b="1" dirty="0">
                          <a:solidFill>
                            <a:srgbClr val="4F81BD"/>
                          </a:solidFill>
                          <a:latin typeface="Calibri"/>
                          <a:ea typeface="Times New Roman"/>
                          <a:cs typeface="Times New Roman"/>
                        </a:rPr>
                        <a:t>)</a:t>
                      </a:r>
                      <a:endParaRPr lang="el-GR" sz="1600" b="1" dirty="0">
                        <a:solidFill>
                          <a:srgbClr val="4F81BD"/>
                        </a:solidFill>
                        <a:latin typeface="Calibri"/>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585">
                <a:tc>
                  <a:txBody>
                    <a:bodyPr/>
                    <a:lstStyle/>
                    <a:p>
                      <a:pPr>
                        <a:lnSpc>
                          <a:spcPct val="115000"/>
                        </a:lnSpc>
                        <a:spcAft>
                          <a:spcPts val="0"/>
                        </a:spcAft>
                      </a:pPr>
                      <a:r>
                        <a:rPr lang="fr-FR" sz="1600" b="1" dirty="0">
                          <a:solidFill>
                            <a:srgbClr val="000000"/>
                          </a:solidFill>
                          <a:latin typeface="Arial"/>
                          <a:ea typeface="Times New Roman"/>
                          <a:cs typeface="Times New Roman"/>
                        </a:rPr>
                        <a:t>États civil: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l-GR" sz="1600" b="1" dirty="0">
                          <a:solidFill>
                            <a:srgbClr val="000000"/>
                          </a:solidFill>
                          <a:latin typeface="Calibri"/>
                          <a:ea typeface="Times New Roman"/>
                          <a:cs typeface="Times New Roman"/>
                        </a:rPr>
                        <a:t> </a:t>
                      </a:r>
                      <a:r>
                        <a:rPr lang="en-US" sz="1600" b="0" kern="0" dirty="0" err="1">
                          <a:solidFill>
                            <a:srgbClr val="000000"/>
                          </a:solidFill>
                          <a:latin typeface="Calibri"/>
                          <a:ea typeface="Times New Roman"/>
                          <a:cs typeface="Times New Roman"/>
                        </a:rPr>
                        <a:t>mariée</a:t>
                      </a:r>
                      <a:r>
                        <a:rPr lang="en-US" sz="1600" b="0" kern="0" dirty="0">
                          <a:solidFill>
                            <a:srgbClr val="000000"/>
                          </a:solidFill>
                          <a:latin typeface="Calibri"/>
                          <a:ea typeface="Times New Roman"/>
                          <a:cs typeface="Times New Roman"/>
                        </a:rPr>
                        <a:t> – 2 </a:t>
                      </a:r>
                      <a:r>
                        <a:rPr lang="en-US" sz="1600" b="0" kern="0" dirty="0" err="1">
                          <a:solidFill>
                            <a:srgbClr val="000000"/>
                          </a:solidFill>
                          <a:latin typeface="Calibri"/>
                          <a:ea typeface="Times New Roman"/>
                          <a:cs typeface="Times New Roman"/>
                        </a:rPr>
                        <a:t>enfants</a:t>
                      </a:r>
                      <a:r>
                        <a:rPr lang="en-US" sz="1600" b="0" kern="0" dirty="0">
                          <a:solidFill>
                            <a:srgbClr val="000000"/>
                          </a:solidFill>
                          <a:latin typeface="Calibri"/>
                          <a:ea typeface="Times New Roman"/>
                          <a:cs typeface="Times New Roman"/>
                        </a:rPr>
                        <a:t> ( </a:t>
                      </a:r>
                      <a:r>
                        <a:rPr lang="en-US" sz="1600" b="0" kern="0" dirty="0" err="1">
                          <a:solidFill>
                            <a:srgbClr val="000000"/>
                          </a:solidFill>
                          <a:latin typeface="Calibri"/>
                          <a:ea typeface="Times New Roman"/>
                          <a:cs typeface="Times New Roman"/>
                        </a:rPr>
                        <a:t>fille</a:t>
                      </a:r>
                      <a:r>
                        <a:rPr lang="en-US" sz="1600" b="0" kern="0" dirty="0">
                          <a:solidFill>
                            <a:srgbClr val="000000"/>
                          </a:solidFill>
                          <a:latin typeface="Calibri"/>
                          <a:ea typeface="Times New Roman"/>
                          <a:cs typeface="Times New Roman"/>
                        </a:rPr>
                        <a:t> – </a:t>
                      </a:r>
                      <a:r>
                        <a:rPr lang="en-US" sz="1600" b="0" kern="0" dirty="0" err="1">
                          <a:solidFill>
                            <a:srgbClr val="000000"/>
                          </a:solidFill>
                          <a:latin typeface="Calibri"/>
                          <a:ea typeface="Times New Roman"/>
                          <a:cs typeface="Times New Roman"/>
                        </a:rPr>
                        <a:t>garçon</a:t>
                      </a:r>
                      <a:r>
                        <a:rPr lang="en-US" sz="1600" b="0" kern="0" dirty="0">
                          <a:solidFill>
                            <a:srgbClr val="000000"/>
                          </a:solidFill>
                          <a:latin typeface="Calibri"/>
                          <a:ea typeface="Times New Roman"/>
                          <a:cs typeface="Times New Roman"/>
                        </a:rPr>
                        <a:t>)</a:t>
                      </a:r>
                      <a:endParaRPr lang="el-GR" sz="1600" b="1" dirty="0">
                        <a:latin typeface="Calibri"/>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Taille: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a:solidFill>
                            <a:srgbClr val="000000"/>
                          </a:solidFill>
                          <a:latin typeface="Calibri"/>
                          <a:ea typeface="Times New Roman"/>
                          <a:cs typeface="Times New Roman"/>
                        </a:rPr>
                        <a:t>1.6</a:t>
                      </a:r>
                      <a:r>
                        <a:rPr lang="el-GR" sz="1600" dirty="0">
                          <a:solidFill>
                            <a:srgbClr val="000000"/>
                          </a:solidFill>
                          <a:latin typeface="Calibri"/>
                          <a:ea typeface="Times New Roman"/>
                          <a:cs typeface="Times New Roman"/>
                        </a:rPr>
                        <a:t>8</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Poids: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a:solidFill>
                            <a:srgbClr val="000000"/>
                          </a:solidFill>
                          <a:latin typeface="Calibri"/>
                          <a:ea typeface="Times New Roman"/>
                          <a:cs typeface="Times New Roman"/>
                        </a:rPr>
                        <a:t>5</a:t>
                      </a:r>
                      <a:r>
                        <a:rPr lang="el-GR" sz="1600" dirty="0">
                          <a:solidFill>
                            <a:srgbClr val="000000"/>
                          </a:solidFill>
                          <a:latin typeface="Calibri"/>
                          <a:ea typeface="Times New Roman"/>
                          <a:cs typeface="Times New Roman"/>
                        </a:rPr>
                        <a:t>8</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Cheveux: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a:solidFill>
                            <a:srgbClr val="000000"/>
                          </a:solidFill>
                          <a:latin typeface="Calibri"/>
                          <a:ea typeface="Times New Roman"/>
                          <a:cs typeface="Times New Roman"/>
                        </a:rPr>
                        <a:t>blonde-</a:t>
                      </a:r>
                      <a:r>
                        <a:rPr lang="en-US" sz="1600" dirty="0" err="1">
                          <a:solidFill>
                            <a:srgbClr val="000000"/>
                          </a:solidFill>
                          <a:latin typeface="Calibri"/>
                          <a:ea typeface="Times New Roman"/>
                          <a:cs typeface="Times New Roman"/>
                        </a:rPr>
                        <a:t>cheveux</a:t>
                      </a:r>
                      <a:r>
                        <a:rPr lang="en-US" sz="1600" dirty="0">
                          <a:solidFill>
                            <a:srgbClr val="000000"/>
                          </a:solidFill>
                          <a:latin typeface="Calibri"/>
                          <a:ea typeface="Times New Roman"/>
                          <a:cs typeface="Times New Roman"/>
                        </a:rPr>
                        <a:t> longs</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Couleur des yeux: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err="1">
                          <a:solidFill>
                            <a:srgbClr val="000000"/>
                          </a:solidFill>
                          <a:latin typeface="Calibri"/>
                          <a:ea typeface="Times New Roman"/>
                          <a:cs typeface="Times New Roman"/>
                        </a:rPr>
                        <a:t>verts</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Genre musical: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err="1">
                          <a:solidFill>
                            <a:srgbClr val="000000"/>
                          </a:solidFill>
                          <a:latin typeface="Calibri"/>
                          <a:ea typeface="Times New Roman"/>
                          <a:cs typeface="Times New Roman"/>
                        </a:rPr>
                        <a:t>moderne</a:t>
                      </a:r>
                      <a:r>
                        <a:rPr lang="en-US" sz="1600" dirty="0">
                          <a:solidFill>
                            <a:srgbClr val="000000"/>
                          </a:solidFill>
                          <a:latin typeface="Calibri"/>
                          <a:ea typeface="Times New Roman"/>
                          <a:cs typeface="Times New Roman"/>
                        </a:rPr>
                        <a:t> - </a:t>
                      </a:r>
                      <a:r>
                        <a:rPr lang="en-US" sz="1600" dirty="0" err="1">
                          <a:solidFill>
                            <a:srgbClr val="000000"/>
                          </a:solidFill>
                          <a:latin typeface="Calibri"/>
                          <a:ea typeface="Times New Roman"/>
                          <a:cs typeface="Times New Roman"/>
                        </a:rPr>
                        <a:t>classique</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Caractère: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err="1">
                          <a:solidFill>
                            <a:srgbClr val="000000"/>
                          </a:solidFill>
                          <a:latin typeface="Calibri"/>
                          <a:ea typeface="Times New Roman"/>
                          <a:cs typeface="Times New Roman"/>
                        </a:rPr>
                        <a:t>bonne</a:t>
                      </a:r>
                      <a:r>
                        <a:rPr lang="en-US" sz="1600" dirty="0">
                          <a:solidFill>
                            <a:srgbClr val="000000"/>
                          </a:solidFill>
                          <a:latin typeface="Calibri"/>
                          <a:ea typeface="Times New Roman"/>
                          <a:cs typeface="Times New Roman"/>
                        </a:rPr>
                        <a:t>, </a:t>
                      </a:r>
                      <a:r>
                        <a:rPr lang="en-US" sz="1600" dirty="0" err="1">
                          <a:solidFill>
                            <a:srgbClr val="000000"/>
                          </a:solidFill>
                          <a:latin typeface="Calibri"/>
                          <a:ea typeface="Times New Roman"/>
                          <a:cs typeface="Times New Roman"/>
                        </a:rPr>
                        <a:t>gentille</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Langues étrangères: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solidFill>
                            <a:srgbClr val="000000"/>
                          </a:solidFill>
                          <a:latin typeface="Calibri"/>
                          <a:ea typeface="Times New Roman"/>
                          <a:cs typeface="Times New Roman"/>
                        </a:rPr>
                        <a:t> espagnol, italien</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Plats préférés: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err="1">
                          <a:solidFill>
                            <a:srgbClr val="000000"/>
                          </a:solidFill>
                          <a:latin typeface="Calibri"/>
                          <a:ea typeface="Times New Roman"/>
                          <a:cs typeface="Times New Roman"/>
                        </a:rPr>
                        <a:t>poulet</a:t>
                      </a:r>
                      <a:r>
                        <a:rPr lang="en-US" sz="1600" dirty="0">
                          <a:solidFill>
                            <a:srgbClr val="000000"/>
                          </a:solidFill>
                          <a:latin typeface="Calibri"/>
                          <a:ea typeface="Times New Roman"/>
                          <a:cs typeface="Times New Roman"/>
                        </a:rPr>
                        <a:t>, </a:t>
                      </a:r>
                      <a:r>
                        <a:rPr lang="en-US" sz="1600" dirty="0" err="1">
                          <a:solidFill>
                            <a:srgbClr val="000000"/>
                          </a:solidFill>
                          <a:latin typeface="Calibri"/>
                          <a:ea typeface="Times New Roman"/>
                          <a:cs typeface="Times New Roman"/>
                        </a:rPr>
                        <a:t>viande</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Style vestimentaire: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a:solidFill>
                            <a:srgbClr val="000000"/>
                          </a:solidFill>
                          <a:latin typeface="Calibri"/>
                          <a:ea typeface="Times New Roman"/>
                          <a:cs typeface="Times New Roman"/>
                        </a:rPr>
                        <a:t> </a:t>
                      </a:r>
                      <a:r>
                        <a:rPr lang="en-US" sz="1600" dirty="0" err="1">
                          <a:solidFill>
                            <a:srgbClr val="000000"/>
                          </a:solidFill>
                          <a:latin typeface="Calibri"/>
                          <a:ea typeface="Times New Roman"/>
                          <a:cs typeface="Times New Roman"/>
                        </a:rPr>
                        <a:t>jupes</a:t>
                      </a:r>
                      <a:r>
                        <a:rPr lang="en-US" sz="1600" dirty="0">
                          <a:solidFill>
                            <a:srgbClr val="000000"/>
                          </a:solidFill>
                          <a:latin typeface="Calibri"/>
                          <a:ea typeface="Times New Roman"/>
                          <a:cs typeface="Times New Roman"/>
                        </a:rPr>
                        <a:t>, robes</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Loisirs préférés: </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solidFill>
                            <a:srgbClr val="000000"/>
                          </a:solidFill>
                          <a:latin typeface="Calibri"/>
                          <a:ea typeface="Times New Roman"/>
                          <a:cs typeface="Times New Roman"/>
                        </a:rPr>
                        <a:t> </a:t>
                      </a:r>
                      <a:r>
                        <a:rPr lang="en-US" sz="1600" dirty="0" err="1">
                          <a:solidFill>
                            <a:srgbClr val="000000"/>
                          </a:solidFill>
                          <a:latin typeface="Calibri"/>
                          <a:ea typeface="Times New Roman"/>
                          <a:cs typeface="Times New Roman"/>
                        </a:rPr>
                        <a:t>danse</a:t>
                      </a:r>
                      <a:r>
                        <a:rPr lang="en-US" sz="1600" dirty="0">
                          <a:solidFill>
                            <a:srgbClr val="000000"/>
                          </a:solidFill>
                          <a:latin typeface="Calibri"/>
                          <a:ea typeface="Times New Roman"/>
                          <a:cs typeface="Times New Roman"/>
                        </a:rPr>
                        <a:t>,</a:t>
                      </a:r>
                      <a:r>
                        <a:rPr lang="en-US" sz="1600" b="1" dirty="0">
                          <a:latin typeface="Times New Roman"/>
                          <a:ea typeface="Times New Roman"/>
                          <a:cs typeface="Times New Roman"/>
                        </a:rPr>
                        <a:t> </a:t>
                      </a:r>
                      <a:r>
                        <a:rPr lang="en-US" sz="1600" dirty="0" err="1">
                          <a:solidFill>
                            <a:srgbClr val="000000"/>
                          </a:solidFill>
                          <a:latin typeface="Calibri"/>
                          <a:ea typeface="Times New Roman"/>
                          <a:cs typeface="Times New Roman"/>
                        </a:rPr>
                        <a:t>théâtre</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62">
                <a:tc>
                  <a:txBody>
                    <a:bodyPr/>
                    <a:lstStyle/>
                    <a:p>
                      <a:pPr>
                        <a:lnSpc>
                          <a:spcPct val="115000"/>
                        </a:lnSpc>
                        <a:spcAft>
                          <a:spcPts val="0"/>
                        </a:spcAft>
                      </a:pPr>
                      <a:r>
                        <a:rPr lang="fr-FR" sz="1600" b="1" dirty="0">
                          <a:solidFill>
                            <a:srgbClr val="000000"/>
                          </a:solidFill>
                          <a:latin typeface="Arial"/>
                          <a:ea typeface="Times New Roman"/>
                          <a:cs typeface="Times New Roman"/>
                        </a:rPr>
                        <a:t>Projets:</a:t>
                      </a:r>
                      <a:endParaRPr lang="el-GR" sz="1600" b="1"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solidFill>
                            <a:srgbClr val="000000"/>
                          </a:solidFill>
                          <a:latin typeface="Calibri"/>
                          <a:ea typeface="Times New Roman"/>
                          <a:cs typeface="Times New Roman"/>
                        </a:rPr>
                        <a:t>Organisation pour  les enfants d’Afrique</a:t>
                      </a:r>
                      <a:endParaRPr lang="el-GR" sz="1600" dirty="0">
                        <a:latin typeface="Times New Roman"/>
                        <a:ea typeface="Times New Roman"/>
                        <a:cs typeface="Times New Roman"/>
                      </a:endParaRPr>
                    </a:p>
                  </a:txBody>
                  <a:tcPr marL="68546" marR="685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313" name="Εικόνα 1" descr="Αποτέλεσμα εικόνας για catherine deneuve"/>
          <p:cNvPicPr>
            <a:picLocks noChangeAspect="1" noChangeArrowheads="1"/>
          </p:cNvPicPr>
          <p:nvPr/>
        </p:nvPicPr>
        <p:blipFill>
          <a:blip r:embed="rId2"/>
          <a:srcRect/>
          <a:stretch>
            <a:fillRect/>
          </a:stretch>
        </p:blipFill>
        <p:spPr bwMode="auto">
          <a:xfrm>
            <a:off x="0" y="1000108"/>
            <a:ext cx="2071670" cy="4491007"/>
          </a:xfrm>
          <a:prstGeom prst="rect">
            <a:avLst/>
          </a:prstGeom>
          <a:noFill/>
        </p:spPr>
      </p:pic>
      <p:sp>
        <p:nvSpPr>
          <p:cNvPr id="13315" name="Rectangle 3"/>
          <p:cNvSpPr>
            <a:spLocks noChangeArrowheads="1"/>
          </p:cNvSpPr>
          <p:nvPr/>
        </p:nvSpPr>
        <p:spPr bwMode="auto">
          <a:xfrm>
            <a:off x="0" y="2447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AutoShape 5" descr="French film star Catherine Deneuve hospitalised after stro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Conjonctions</a:t>
            </a:r>
            <a:r>
              <a:rPr lang="en-US" dirty="0" smtClean="0"/>
              <a:t>!</a:t>
            </a:r>
            <a:endParaRPr lang="el-GR" dirty="0"/>
          </a:p>
        </p:txBody>
      </p:sp>
      <p:sp>
        <p:nvSpPr>
          <p:cNvPr id="3" name="2 - Θέση περιεχομένου"/>
          <p:cNvSpPr>
            <a:spLocks noGrp="1"/>
          </p:cNvSpPr>
          <p:nvPr>
            <p:ph sz="half" idx="1"/>
          </p:nvPr>
        </p:nvSpPr>
        <p:spPr>
          <a:xfrm>
            <a:off x="304800" y="1214422"/>
            <a:ext cx="8839200" cy="5429288"/>
          </a:xfrm>
        </p:spPr>
        <p:txBody>
          <a:bodyPr>
            <a:normAutofit/>
          </a:bodyPr>
          <a:lstStyle/>
          <a:p>
            <a:pPr marL="514350" indent="-514350">
              <a:buFont typeface="+mj-lt"/>
              <a:buAutoNum type="arabicPeriod"/>
            </a:pPr>
            <a:endParaRPr lang="en-US" dirty="0" smtClean="0"/>
          </a:p>
          <a:p>
            <a:pPr marL="514350" indent="-514350"/>
            <a:r>
              <a:rPr lang="en-US" b="1" dirty="0" err="1" smtClean="0"/>
              <a:t>D’abord</a:t>
            </a:r>
            <a:r>
              <a:rPr lang="en-US" dirty="0" smtClean="0"/>
              <a:t> = </a:t>
            </a:r>
            <a:r>
              <a:rPr lang="el-GR" dirty="0" smtClean="0"/>
              <a:t>αρχικά</a:t>
            </a:r>
            <a:r>
              <a:rPr lang="en-US" b="1" dirty="0" smtClean="0"/>
              <a:t>=En premier lieu</a:t>
            </a:r>
            <a:endParaRPr lang="el-GR" b="1" dirty="0" smtClean="0"/>
          </a:p>
          <a:p>
            <a:pPr marL="514350" indent="-514350"/>
            <a:r>
              <a:rPr lang="en-US" b="1" dirty="0" smtClean="0"/>
              <a:t>De plus </a:t>
            </a:r>
            <a:r>
              <a:rPr lang="en-US" dirty="0" smtClean="0"/>
              <a:t>=</a:t>
            </a:r>
            <a:r>
              <a:rPr lang="en-US" b="1" dirty="0" smtClean="0"/>
              <a:t> Encore </a:t>
            </a:r>
            <a:r>
              <a:rPr lang="en-US" dirty="0" smtClean="0"/>
              <a:t>= </a:t>
            </a:r>
            <a:r>
              <a:rPr lang="en-US" b="1" dirty="0" err="1" smtClean="0"/>
              <a:t>Aussi</a:t>
            </a:r>
            <a:r>
              <a:rPr lang="en-US" dirty="0" smtClean="0"/>
              <a:t> = </a:t>
            </a:r>
            <a:r>
              <a:rPr lang="en-US" b="1" dirty="0" smtClean="0"/>
              <a:t>En plus </a:t>
            </a:r>
            <a:r>
              <a:rPr lang="en-US" dirty="0" smtClean="0"/>
              <a:t>= </a:t>
            </a:r>
            <a:r>
              <a:rPr lang="el-GR" dirty="0" smtClean="0"/>
              <a:t>ακόμα</a:t>
            </a:r>
          </a:p>
          <a:p>
            <a:pPr marL="514350" indent="-514350"/>
            <a:r>
              <a:rPr lang="el-GR" b="1" dirty="0" smtClean="0"/>
              <a:t>Ε</a:t>
            </a:r>
            <a:r>
              <a:rPr lang="en-US" b="1" dirty="0" err="1" smtClean="0"/>
              <a:t>nfin</a:t>
            </a:r>
            <a:r>
              <a:rPr lang="en-US" b="1" dirty="0" smtClean="0"/>
              <a:t> </a:t>
            </a:r>
            <a:r>
              <a:rPr lang="en-US" dirty="0" smtClean="0"/>
              <a:t>= </a:t>
            </a:r>
            <a:r>
              <a:rPr lang="el-GR" dirty="0" smtClean="0"/>
              <a:t>στο </a:t>
            </a:r>
            <a:r>
              <a:rPr lang="el-GR" dirty="0" smtClean="0"/>
              <a:t>τέλος</a:t>
            </a:r>
            <a:r>
              <a:rPr lang="en-US" dirty="0" smtClean="0"/>
              <a:t>= </a:t>
            </a:r>
            <a:r>
              <a:rPr lang="en-US" b="1" dirty="0" err="1" smtClean="0"/>
              <a:t>Finalement</a:t>
            </a:r>
            <a:r>
              <a:rPr lang="en-US" b="1" dirty="0" smtClean="0"/>
              <a:t> </a:t>
            </a:r>
            <a:r>
              <a:rPr lang="en-US" dirty="0" smtClean="0"/>
              <a:t>= </a:t>
            </a:r>
            <a:r>
              <a:rPr lang="en-US" b="1" dirty="0" smtClean="0"/>
              <a:t>Pour </a:t>
            </a:r>
            <a:r>
              <a:rPr lang="en-US" b="1" dirty="0" err="1" smtClean="0"/>
              <a:t>conclure</a:t>
            </a:r>
            <a:endParaRPr lang="en-US" b="1" dirty="0" smtClean="0"/>
          </a:p>
          <a:p>
            <a:pPr marL="514350" indent="-514350">
              <a:buFont typeface="+mj-lt"/>
              <a:buAutoNum type="arabicPeriod"/>
            </a:pPr>
            <a:endParaRPr lang="el-GR"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fr-FR" dirty="0" smtClean="0"/>
          </a:p>
          <a:p>
            <a:pPr marL="514350" indent="-514350">
              <a:buFont typeface="+mj-lt"/>
              <a:buAutoNum type="arabicPeriod"/>
            </a:pPr>
            <a:endParaRPr lang="fr-FR"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686800" cy="2357454"/>
          </a:xfrm>
        </p:spPr>
        <p:txBody>
          <a:bodyPr>
            <a:normAutofit/>
          </a:bodyPr>
          <a:lstStyle/>
          <a:p>
            <a:r>
              <a:rPr lang="en-US" sz="4000" dirty="0" smtClean="0"/>
              <a:t>Merci beaucoup!!!!</a:t>
            </a:r>
            <a:br>
              <a:rPr lang="en-US" sz="4000" dirty="0" smtClean="0"/>
            </a:br>
            <a:r>
              <a:rPr lang="en-US" dirty="0" smtClean="0"/>
              <a:t/>
            </a:r>
            <a:br>
              <a:rPr lang="en-US" dirty="0" smtClean="0"/>
            </a:br>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142976" y="1928802"/>
            <a:ext cx="7215238" cy="424021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TotalTime>
  <Words>259</Words>
  <Application>Microsoft Office PowerPoint</Application>
  <PresentationFormat>Προβολή στην οθόνη (4:3)</PresentationFormat>
  <Paragraphs>97</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Διαστημικό</vt:lpstr>
      <vt:lpstr>PASSE COMPOSE</vt:lpstr>
      <vt:lpstr>PASSE COMPOSE</vt:lpstr>
      <vt:lpstr>Ρήματα σε ir  (2ème groupe) finir</vt:lpstr>
      <vt:lpstr>3ème groupe</vt:lpstr>
      <vt:lpstr>  RECIT      Παρουσιαση ενός  προσωπου    Vous avez envie de publier une présentation d’une actrice dans le blog de votre classe de français. Pour rédiger votre texte (80-120mots). Vous vous appuyez sur la fiche suivante que vous avez trouvée sur Internet.  ΘΕλετε να δημοσιευσετε στο ιστολογιο που φτιαξατε στην τάξη των Γαλλικών την παρουσίαση μιασ ηθοποιού. Για να γραψετε το κείμενο σας (80 -120 λΕξειΣ) στηρίζεστε στις παρακάτω πληροφορΙες που βρήκατε στο διαδίκτυο.  </vt:lpstr>
      <vt:lpstr>Διαφάνεια 6</vt:lpstr>
      <vt:lpstr>Conjonctions!</vt:lpstr>
      <vt:lpstr>Merci beaucoup!!!!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PASSE COMPOSE</dc:title>
  <dc:creator>Ευτύχης</dc:creator>
  <cp:lastModifiedBy>Ευτύχης</cp:lastModifiedBy>
  <cp:revision>2</cp:revision>
  <dcterms:created xsi:type="dcterms:W3CDTF">2023-02-05T17:20:54Z</dcterms:created>
  <dcterms:modified xsi:type="dcterms:W3CDTF">2023-02-05T18:19:21Z</dcterms:modified>
</cp:coreProperties>
</file>