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58" r:id="rId5"/>
    <p:sldId id="267" r:id="rId6"/>
    <p:sldId id="266" r:id="rId7"/>
    <p:sldId id="259" r:id="rId8"/>
    <p:sldId id="260" r:id="rId9"/>
    <p:sldId id="261" r:id="rId10"/>
    <p:sldId id="262" r:id="rId11"/>
    <p:sldId id="263" r:id="rId12"/>
    <p:sldId id="264" r:id="rId13"/>
    <p:sldId id="269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8A0A-0E57-4A49-B348-A2D3B6222945}" type="datetimeFigureOut">
              <a:rPr lang="el-GR" smtClean="0"/>
              <a:pPr/>
              <a:t>18/9/2024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3C4BD-1CC9-47FC-9284-D6D202E146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8A0A-0E57-4A49-B348-A2D3B6222945}" type="datetimeFigureOut">
              <a:rPr lang="el-GR" smtClean="0"/>
              <a:pPr/>
              <a:t>18/9/2024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3C4BD-1CC9-47FC-9284-D6D202E146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8A0A-0E57-4A49-B348-A2D3B6222945}" type="datetimeFigureOut">
              <a:rPr lang="el-GR" smtClean="0"/>
              <a:pPr/>
              <a:t>18/9/2024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3C4BD-1CC9-47FC-9284-D6D202E146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8A0A-0E57-4A49-B348-A2D3B6222945}" type="datetimeFigureOut">
              <a:rPr lang="el-GR" smtClean="0"/>
              <a:pPr/>
              <a:t>18/9/2024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3C4BD-1CC9-47FC-9284-D6D202E146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8A0A-0E57-4A49-B348-A2D3B6222945}" type="datetimeFigureOut">
              <a:rPr lang="el-GR" smtClean="0"/>
              <a:pPr/>
              <a:t>18/9/2024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3C4BD-1CC9-47FC-9284-D6D202E146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8A0A-0E57-4A49-B348-A2D3B6222945}" type="datetimeFigureOut">
              <a:rPr lang="el-GR" smtClean="0"/>
              <a:pPr/>
              <a:t>18/9/2024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3C4BD-1CC9-47FC-9284-D6D202E146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8A0A-0E57-4A49-B348-A2D3B6222945}" type="datetimeFigureOut">
              <a:rPr lang="el-GR" smtClean="0"/>
              <a:pPr/>
              <a:t>18/9/2024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3C4BD-1CC9-47FC-9284-D6D202E146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8A0A-0E57-4A49-B348-A2D3B6222945}" type="datetimeFigureOut">
              <a:rPr lang="el-GR" smtClean="0"/>
              <a:pPr/>
              <a:t>18/9/2024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3C4BD-1CC9-47FC-9284-D6D202E146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8A0A-0E57-4A49-B348-A2D3B6222945}" type="datetimeFigureOut">
              <a:rPr lang="el-GR" smtClean="0"/>
              <a:pPr/>
              <a:t>18/9/2024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3C4BD-1CC9-47FC-9284-D6D202E146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8A0A-0E57-4A49-B348-A2D3B6222945}" type="datetimeFigureOut">
              <a:rPr lang="el-GR" smtClean="0"/>
              <a:pPr/>
              <a:t>18/9/2024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3C4BD-1CC9-47FC-9284-D6D202E146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8A0A-0E57-4A49-B348-A2D3B6222945}" type="datetimeFigureOut">
              <a:rPr lang="el-GR" smtClean="0"/>
              <a:pPr/>
              <a:t>18/9/2024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3C4BD-1CC9-47FC-9284-D6D202E146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48A0A-0E57-4A49-B348-A2D3B6222945}" type="datetimeFigureOut">
              <a:rPr lang="el-GR" smtClean="0"/>
              <a:pPr/>
              <a:t>18/9/2024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3C4BD-1CC9-47FC-9284-D6D202E146D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 idx="4294967295"/>
          </p:nvPr>
        </p:nvSpPr>
        <p:spPr>
          <a:xfrm>
            <a:off x="0" y="642939"/>
            <a:ext cx="7772400" cy="1714492"/>
          </a:xfrm>
        </p:spPr>
        <p:txBody>
          <a:bodyPr/>
          <a:lstStyle/>
          <a:p>
            <a:r>
              <a:rPr lang="el-GR" sz="6000" dirty="0">
                <a:solidFill>
                  <a:srgbClr val="FF0000"/>
                </a:solidFill>
              </a:rPr>
              <a:t> </a:t>
            </a:r>
            <a:r>
              <a:rPr lang="en-US" sz="6000" dirty="0" err="1">
                <a:solidFill>
                  <a:srgbClr val="FF0000"/>
                </a:solidFill>
              </a:rPr>
              <a:t>L’Heure</a:t>
            </a:r>
            <a:r>
              <a:rPr lang="en-US" sz="6000" dirty="0">
                <a:solidFill>
                  <a:srgbClr val="FF0000"/>
                </a:solidFill>
              </a:rPr>
              <a:t> </a:t>
            </a:r>
            <a:r>
              <a:rPr lang="en-US" dirty="0"/>
              <a:t>(</a:t>
            </a:r>
            <a:r>
              <a:rPr lang="el-GR" dirty="0"/>
              <a:t>η ώρα)</a:t>
            </a:r>
          </a:p>
        </p:txBody>
      </p:sp>
      <p:pic>
        <p:nvPicPr>
          <p:cNvPr id="1026" name="Picture 2" descr="C:\Users\Ευτύχης\Pictures\PP_40477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14554"/>
            <a:ext cx="6429420" cy="4071966"/>
          </a:xfrm>
          <a:prstGeom prst="rect">
            <a:avLst/>
          </a:prstGeom>
          <a:noFill/>
        </p:spPr>
      </p:pic>
      <p:pic>
        <p:nvPicPr>
          <p:cNvPr id="1027" name="Picture 3" descr="C:\Users\Ευτύχης\Pictures\κ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357166"/>
            <a:ext cx="2714644" cy="364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Ευτύχης\Pictures\slide10-l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88"/>
            <a:ext cx="8572560" cy="62150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285883"/>
          </a:xfrm>
        </p:spPr>
        <p:txBody>
          <a:bodyPr/>
          <a:lstStyle/>
          <a:p>
            <a:r>
              <a:rPr lang="el-GR" dirty="0"/>
              <a:t>Προσοχή ακόμα……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428728" y="4214818"/>
            <a:ext cx="6400800" cy="3138494"/>
          </a:xfrm>
        </p:spPr>
        <p:txBody>
          <a:bodyPr/>
          <a:lstStyle/>
          <a:p>
            <a:r>
              <a:rPr lang="en-US" dirty="0"/>
              <a:t>1</a:t>
            </a:r>
            <a:endParaRPr lang="el-GR" dirty="0"/>
          </a:p>
        </p:txBody>
      </p:sp>
      <p:pic>
        <p:nvPicPr>
          <p:cNvPr id="7170" name="Picture 2" descr="C:\Users\Ευτύχης\Pictures\imag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857364"/>
            <a:ext cx="6786609" cy="3857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C:\Users\Ευτύχης\Pictures\heures_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52400"/>
            <a:ext cx="7620000" cy="655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4F8ECF62-9D9A-432B-9016-FB58F94D1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en-US" sz="4000" b="0" i="0" u="none" strike="noStrike" kern="1200" cap="all" spc="0" normalizeH="0" baseline="0" noProof="0" dirty="0">
                <a:ln>
                  <a:noFill/>
                </a:ln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Franklin Gothic Medium"/>
                <a:ea typeface="+mj-ea"/>
                <a:cs typeface="+mj-cs"/>
              </a:rPr>
              <a:t>Merci beaucoup!!!!</a:t>
            </a:r>
            <a:br>
              <a:rPr kumimoji="0" lang="en-US" sz="4000" b="0" i="0" u="none" strike="noStrike" kern="1200" cap="all" spc="0" normalizeH="0" baseline="0" noProof="0" dirty="0">
                <a:ln>
                  <a:noFill/>
                </a:ln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Franklin Gothic Medium"/>
                <a:ea typeface="+mj-ea"/>
                <a:cs typeface="+mj-cs"/>
              </a:rPr>
            </a:br>
            <a:r>
              <a:rPr kumimoji="0" lang="en-US" sz="4000" b="0" i="0" u="none" strike="noStrike" kern="1200" cap="all" spc="0" normalizeH="0" baseline="0" noProof="0" dirty="0" err="1">
                <a:ln>
                  <a:noFill/>
                </a:ln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Franklin Gothic Medium"/>
                <a:ea typeface="+mj-ea"/>
                <a:cs typeface="+mj-cs"/>
              </a:rPr>
              <a:t>Bisous</a:t>
            </a:r>
            <a:r>
              <a:rPr kumimoji="0" lang="en-US" sz="4000" b="0" i="0" u="none" strike="noStrike" kern="1200" cap="all" spc="0" normalizeH="0" baseline="0" noProof="0" dirty="0">
                <a:ln>
                  <a:noFill/>
                </a:ln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Franklin Gothic Medium"/>
                <a:ea typeface="+mj-ea"/>
                <a:cs typeface="+mj-cs"/>
              </a:rPr>
              <a:t>!</a:t>
            </a:r>
            <a:endParaRPr lang="el-GR" dirty="0"/>
          </a:p>
        </p:txBody>
      </p:sp>
      <p:pic>
        <p:nvPicPr>
          <p:cNvPr id="5" name="Θέση περιεχομένου 4" descr="Εικόνα που περιέχει πόλη, νερό, προβολή, ηλιοβασίλεμα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BF06EB38-611C-48FB-B5DF-3F73277862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916832"/>
            <a:ext cx="7704856" cy="4392488"/>
          </a:xfrm>
        </p:spPr>
      </p:pic>
    </p:spTree>
    <p:extLst>
      <p:ext uri="{BB962C8B-B14F-4D97-AF65-F5344CB8AC3E}">
        <p14:creationId xmlns="" xmlns:p14="http://schemas.microsoft.com/office/powerpoint/2010/main" val="33330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rgbClr val="FF0000"/>
                </a:solidFill>
              </a:rPr>
              <a:t>Για να γράψουμε σωστά την ώρα, πρέπει να ξέρουμε </a:t>
            </a:r>
            <a:r>
              <a:rPr lang="el-GR" b="1" u="sng" dirty="0">
                <a:solidFill>
                  <a:srgbClr val="FF0000"/>
                </a:solidFill>
              </a:rPr>
              <a:t>καλά</a:t>
            </a:r>
            <a:r>
              <a:rPr lang="el-GR" dirty="0">
                <a:solidFill>
                  <a:srgbClr val="FF0000"/>
                </a:solidFill>
              </a:rPr>
              <a:t> τους </a:t>
            </a:r>
            <a:r>
              <a:rPr lang="el-GR" b="1" u="sng" dirty="0">
                <a:solidFill>
                  <a:srgbClr val="FF0000"/>
                </a:solidFill>
              </a:rPr>
              <a:t>αριθμούς</a:t>
            </a:r>
            <a:r>
              <a:rPr lang="en-US" dirty="0">
                <a:solidFill>
                  <a:srgbClr val="FF0000"/>
                </a:solidFill>
              </a:rPr>
              <a:t> (0-30)</a:t>
            </a:r>
            <a:endParaRPr lang="el-GR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Ευτύχης\Pictures\70f4c8a6ca9b3e0db46f13b915e6d60b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143116"/>
            <a:ext cx="8686800" cy="4143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Ευτύχης\AppData\Local\Packages\Microsoft.Windows.Photos_8wekyb3d8bbwe\TempState\ShareServiceTempFolder\Screenshot 2024-09-18 at 18-55-55 La question avec quel_quelle_quels_quelles (suite) - digiSchool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928802"/>
            <a:ext cx="7743825" cy="2733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C00000"/>
                </a:solidFill>
              </a:rPr>
              <a:t>Quelle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heure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est-il</a:t>
            </a:r>
            <a:r>
              <a:rPr lang="en-US" b="1" dirty="0">
                <a:solidFill>
                  <a:srgbClr val="C00000"/>
                </a:solidFill>
              </a:rPr>
              <a:t>?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(T</a:t>
            </a:r>
            <a:r>
              <a:rPr lang="el-GR" dirty="0"/>
              <a:t>ι ώρα είναι;)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el-GR" dirty="0"/>
              <a:t>Πάντα ξεκινάμε την ώρα γράφοντας</a:t>
            </a:r>
            <a:r>
              <a:rPr lang="en-US" dirty="0"/>
              <a:t> :</a:t>
            </a:r>
            <a:endParaRPr lang="el-GR" dirty="0"/>
          </a:p>
          <a:p>
            <a:r>
              <a:rPr lang="en-US" sz="4000" b="1" dirty="0" err="1"/>
              <a:t>il</a:t>
            </a:r>
            <a:r>
              <a:rPr lang="en-US" sz="4000" b="1" dirty="0"/>
              <a:t> </a:t>
            </a:r>
            <a:r>
              <a:rPr lang="en-US" sz="4000" b="1" dirty="0" err="1"/>
              <a:t>est</a:t>
            </a:r>
            <a:r>
              <a:rPr lang="en-US" sz="4000" b="1" dirty="0"/>
              <a:t>……….</a:t>
            </a:r>
          </a:p>
          <a:p>
            <a:endParaRPr lang="en-US" dirty="0"/>
          </a:p>
          <a:p>
            <a:r>
              <a:rPr lang="en-US" b="1" u="sng" dirty="0" err="1"/>
              <a:t>Exemple</a:t>
            </a:r>
            <a:r>
              <a:rPr lang="en-US" dirty="0"/>
              <a:t>:</a:t>
            </a:r>
          </a:p>
          <a:p>
            <a:r>
              <a:rPr lang="en-US" dirty="0"/>
              <a:t>7:00</a:t>
            </a:r>
            <a:r>
              <a:rPr lang="en-US" dirty="0">
                <a:sym typeface="Wingdings" pitchFamily="2" charset="2"/>
              </a:rPr>
              <a:t>il </a:t>
            </a:r>
            <a:r>
              <a:rPr lang="en-US" dirty="0" err="1">
                <a:sym typeface="Wingdings" pitchFamily="2" charset="2"/>
              </a:rPr>
              <a:t>est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sept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heures</a:t>
            </a:r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9:00il </a:t>
            </a:r>
            <a:r>
              <a:rPr lang="en-US" dirty="0" err="1">
                <a:sym typeface="Wingdings" pitchFamily="2" charset="2"/>
              </a:rPr>
              <a:t>est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neuf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heures</a:t>
            </a:r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11:00il </a:t>
            </a:r>
            <a:r>
              <a:rPr lang="en-US" dirty="0" err="1">
                <a:sym typeface="Wingdings" pitchFamily="2" charset="2"/>
              </a:rPr>
              <a:t>est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onze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heures</a:t>
            </a:r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2:00il </a:t>
            </a:r>
            <a:r>
              <a:rPr lang="en-US" dirty="0" err="1">
                <a:sym typeface="Wingdings" pitchFamily="2" charset="2"/>
              </a:rPr>
              <a:t>est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deux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heures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E8FE1705-A1B5-4113-8321-123A02AF6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364902"/>
          </a:xfrm>
        </p:spPr>
        <p:txBody>
          <a:bodyPr>
            <a:normAutofit fontScale="90000"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tabLst/>
              <a:defRPr/>
            </a:pPr>
            <a:r>
              <a:rPr kumimoji="0" lang="el-GR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  <a:r>
              <a:rPr kumimoji="0" lang="en-US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:00 </a:t>
            </a:r>
            <a:r>
              <a:rPr lang="en-US" b="1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/>
            </a:r>
            <a:br>
              <a:rPr lang="en-US" b="1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</a:b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Il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trois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heures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7D6D83A2-96DB-4A59-B6DA-BA6917135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1080120"/>
          </a:xfrm>
        </p:spPr>
        <p:txBody>
          <a:bodyPr>
            <a:normAutofit fontScale="62500" lnSpcReduction="20000"/>
          </a:bodyPr>
          <a:lstStyle/>
          <a:p>
            <a:pPr marL="0" marR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4000" b="1" dirty="0">
                <a:solidFill>
                  <a:prstClr val="black"/>
                </a:solidFill>
                <a:latin typeface="Calibri"/>
              </a:rPr>
              <a:t>			        </a:t>
            </a:r>
            <a:r>
              <a:rPr lang="en-US" sz="5700" b="1" u="sng" dirty="0">
                <a:solidFill>
                  <a:prstClr val="black"/>
                </a:solidFill>
                <a:latin typeface="Calibri"/>
              </a:rPr>
              <a:t>4:05</a:t>
            </a:r>
          </a:p>
          <a:p>
            <a:pPr marL="0" marR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5700" b="1" dirty="0">
                <a:solidFill>
                  <a:prstClr val="black"/>
                </a:solidFill>
                <a:latin typeface="Calibri"/>
              </a:rPr>
              <a:t>                 Il </a:t>
            </a:r>
            <a:r>
              <a:rPr lang="en-US" sz="5700" b="1" dirty="0" err="1">
                <a:solidFill>
                  <a:prstClr val="black"/>
                </a:solidFill>
                <a:latin typeface="Calibri"/>
              </a:rPr>
              <a:t>est</a:t>
            </a:r>
            <a:r>
              <a:rPr lang="en-US" sz="5700" b="1" dirty="0">
                <a:solidFill>
                  <a:prstClr val="black"/>
                </a:solidFill>
                <a:latin typeface="Calibri"/>
              </a:rPr>
              <a:t> quatre </a:t>
            </a:r>
            <a:r>
              <a:rPr lang="en-US" sz="5700" b="1" dirty="0" err="1">
                <a:solidFill>
                  <a:prstClr val="black"/>
                </a:solidFill>
                <a:latin typeface="Calibri"/>
              </a:rPr>
              <a:t>heures</a:t>
            </a:r>
            <a:r>
              <a:rPr lang="en-US" sz="5700" b="1" dirty="0">
                <a:solidFill>
                  <a:prstClr val="black"/>
                </a:solidFill>
                <a:latin typeface="Calibri"/>
              </a:rPr>
              <a:t> cinq</a:t>
            </a:r>
          </a:p>
          <a:p>
            <a:endParaRPr lang="el-GR" dirty="0"/>
          </a:p>
        </p:txBody>
      </p:sp>
      <p:sp>
        <p:nvSpPr>
          <p:cNvPr id="4" name="Θέση περιεχομένου 2">
            <a:extLst>
              <a:ext uri="{FF2B5EF4-FFF2-40B4-BE49-F238E27FC236}">
                <a16:creationId xmlns="" xmlns:a16="http://schemas.microsoft.com/office/drawing/2014/main" id="{DAD97087-664F-41AC-8582-A92D7663E2F6}"/>
              </a:ext>
            </a:extLst>
          </p:cNvPr>
          <p:cNvSpPr txBox="1">
            <a:spLocks/>
          </p:cNvSpPr>
          <p:nvPr/>
        </p:nvSpPr>
        <p:spPr>
          <a:xfrm>
            <a:off x="609600" y="3627118"/>
            <a:ext cx="8229600" cy="289822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  <a:defRPr/>
            </a:pPr>
            <a:r>
              <a:rPr lang="en-US" sz="4000" b="1" dirty="0">
                <a:solidFill>
                  <a:prstClr val="black"/>
                </a:solidFill>
                <a:latin typeface="Calibri"/>
              </a:rPr>
              <a:t>			     </a:t>
            </a:r>
            <a:r>
              <a:rPr lang="en-US" sz="4000" b="1" u="sng" dirty="0">
                <a:solidFill>
                  <a:prstClr val="black"/>
                </a:solidFill>
                <a:latin typeface="Calibri"/>
              </a:rPr>
              <a:t>4:10</a:t>
            </a:r>
          </a:p>
          <a:p>
            <a:pPr marL="0" indent="0">
              <a:buFont typeface="Arial" pitchFamily="34" charset="0"/>
              <a:buNone/>
              <a:defRPr/>
            </a:pPr>
            <a:r>
              <a:rPr lang="en-US" sz="4000" b="1" dirty="0">
                <a:solidFill>
                  <a:prstClr val="black"/>
                </a:solidFill>
                <a:latin typeface="Calibri"/>
              </a:rPr>
              <a:t>           Il </a:t>
            </a:r>
            <a:r>
              <a:rPr lang="en-US" sz="4000" b="1" dirty="0" err="1">
                <a:solidFill>
                  <a:prstClr val="black"/>
                </a:solidFill>
                <a:latin typeface="Calibri"/>
              </a:rPr>
              <a:t>est</a:t>
            </a:r>
            <a:r>
              <a:rPr lang="en-US" sz="4000" b="1" dirty="0">
                <a:solidFill>
                  <a:prstClr val="black"/>
                </a:solidFill>
                <a:latin typeface="Calibri"/>
              </a:rPr>
              <a:t> quatre </a:t>
            </a:r>
            <a:r>
              <a:rPr lang="en-US" sz="4000" b="1" dirty="0" err="1">
                <a:solidFill>
                  <a:prstClr val="black"/>
                </a:solidFill>
                <a:latin typeface="Calibri"/>
              </a:rPr>
              <a:t>heures</a:t>
            </a:r>
            <a:r>
              <a:rPr lang="en-US" sz="40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4000" b="1" dirty="0" err="1" smtClean="0">
                <a:solidFill>
                  <a:prstClr val="black"/>
                </a:solidFill>
                <a:latin typeface="Calibri"/>
              </a:rPr>
              <a:t>dix</a:t>
            </a:r>
            <a:endParaRPr lang="en-US" sz="4000" b="1" dirty="0" smtClean="0">
              <a:solidFill>
                <a:prstClr val="black"/>
              </a:solidFill>
              <a:latin typeface="Calibri"/>
            </a:endParaRPr>
          </a:p>
          <a:p>
            <a:pPr marL="0" indent="0">
              <a:buFont typeface="Arial" pitchFamily="34" charset="0"/>
              <a:buNone/>
              <a:defRPr/>
            </a:pPr>
            <a:endParaRPr lang="en-US" sz="4000" b="1" dirty="0">
              <a:solidFill>
                <a:prstClr val="black"/>
              </a:solidFill>
              <a:latin typeface="Calibri"/>
            </a:endParaRPr>
          </a:p>
          <a:p>
            <a:pPr marL="0" indent="0">
              <a:buFont typeface="Arial" pitchFamily="34" charset="0"/>
              <a:buNone/>
              <a:defRPr/>
            </a:pPr>
            <a:r>
              <a:rPr lang="en-US" sz="4000" b="1" dirty="0">
                <a:solidFill>
                  <a:prstClr val="black"/>
                </a:solidFill>
                <a:latin typeface="Calibri"/>
              </a:rPr>
              <a:t>                             </a:t>
            </a:r>
            <a:r>
              <a:rPr lang="en-US" sz="4000" b="1" u="sng" dirty="0">
                <a:solidFill>
                  <a:prstClr val="black"/>
                </a:solidFill>
                <a:latin typeface="Calibri"/>
              </a:rPr>
              <a:t>11:28</a:t>
            </a:r>
          </a:p>
          <a:p>
            <a:pPr marL="0" indent="0">
              <a:buFont typeface="Arial" pitchFamily="34" charset="0"/>
              <a:buNone/>
              <a:defRPr/>
            </a:pPr>
            <a:r>
              <a:rPr lang="en-US" sz="4000" b="1" dirty="0">
                <a:solidFill>
                  <a:prstClr val="black"/>
                </a:solidFill>
                <a:latin typeface="Calibri"/>
              </a:rPr>
              <a:t>        Il </a:t>
            </a:r>
            <a:r>
              <a:rPr lang="en-US" sz="4000" b="1" dirty="0" err="1">
                <a:solidFill>
                  <a:prstClr val="black"/>
                </a:solidFill>
                <a:latin typeface="Calibri"/>
              </a:rPr>
              <a:t>est</a:t>
            </a:r>
            <a:r>
              <a:rPr lang="en-US" sz="40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Calibri"/>
              </a:rPr>
              <a:t>onze</a:t>
            </a:r>
            <a:r>
              <a:rPr lang="en-US" sz="40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Calibri"/>
              </a:rPr>
              <a:t>heures</a:t>
            </a:r>
            <a:r>
              <a:rPr lang="en-US" sz="40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Calibri"/>
              </a:rPr>
              <a:t>vingt-huit</a:t>
            </a:r>
            <a:endParaRPr lang="en-US" sz="4000" b="1" dirty="0">
              <a:solidFill>
                <a:prstClr val="black"/>
              </a:solidFill>
              <a:latin typeface="Calibri"/>
            </a:endParaRPr>
          </a:p>
          <a:p>
            <a:pPr marL="0" indent="0">
              <a:buFont typeface="Arial" pitchFamily="34" charset="0"/>
              <a:buNone/>
              <a:defRPr/>
            </a:pPr>
            <a:endParaRPr lang="en-US" sz="4000" b="1" u="sng" dirty="0">
              <a:solidFill>
                <a:prstClr val="black"/>
              </a:solidFill>
              <a:latin typeface="Calibri"/>
            </a:endParaRPr>
          </a:p>
          <a:p>
            <a:pPr marL="0" indent="0">
              <a:buFont typeface="Arial" pitchFamily="34" charset="0"/>
              <a:buNone/>
              <a:defRPr/>
            </a:pPr>
            <a:endParaRPr lang="en-US" sz="4000" b="1" dirty="0">
              <a:solidFill>
                <a:prstClr val="black"/>
              </a:solidFill>
              <a:latin typeface="Calibri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00275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04E82F77-A7FC-4F94-8589-2D7B8247B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3</a:t>
            </a:r>
            <a:r>
              <a:rPr lang="en-US" dirty="0"/>
              <a:t>:00 </a:t>
            </a:r>
          </a:p>
          <a:p>
            <a:r>
              <a:rPr lang="en-US" dirty="0"/>
              <a:t>Il </a:t>
            </a:r>
            <a:r>
              <a:rPr lang="en-US" dirty="0" err="1"/>
              <a:t>est</a:t>
            </a:r>
            <a:r>
              <a:rPr lang="en-US" dirty="0"/>
              <a:t> trois </a:t>
            </a:r>
            <a:r>
              <a:rPr lang="en-US" dirty="0" err="1"/>
              <a:t>heures</a:t>
            </a:r>
            <a:endParaRPr lang="en-US" dirty="0"/>
          </a:p>
          <a:p>
            <a:r>
              <a:rPr lang="en-US" dirty="0"/>
              <a:t>4:05</a:t>
            </a:r>
          </a:p>
          <a:p>
            <a:r>
              <a:rPr lang="en-US" dirty="0"/>
              <a:t>Il </a:t>
            </a:r>
            <a:r>
              <a:rPr lang="en-US" dirty="0" err="1"/>
              <a:t>est</a:t>
            </a:r>
            <a:r>
              <a:rPr lang="en-US" dirty="0"/>
              <a:t> quatre </a:t>
            </a:r>
            <a:r>
              <a:rPr lang="en-US" dirty="0" err="1"/>
              <a:t>heures</a:t>
            </a:r>
            <a:r>
              <a:rPr lang="en-US" dirty="0"/>
              <a:t> cinq</a:t>
            </a:r>
          </a:p>
          <a:p>
            <a:r>
              <a:rPr lang="en-US" dirty="0"/>
              <a:t>5:10</a:t>
            </a:r>
          </a:p>
          <a:p>
            <a:r>
              <a:rPr lang="en-US" dirty="0"/>
              <a:t>Il </a:t>
            </a:r>
            <a:r>
              <a:rPr lang="en-US" dirty="0" err="1"/>
              <a:t>est</a:t>
            </a:r>
            <a:r>
              <a:rPr lang="en-US" dirty="0"/>
              <a:t> cinq </a:t>
            </a:r>
            <a:r>
              <a:rPr lang="en-US" dirty="0" err="1"/>
              <a:t>heures</a:t>
            </a:r>
            <a:r>
              <a:rPr lang="en-US" dirty="0"/>
              <a:t> dix</a:t>
            </a:r>
          </a:p>
          <a:p>
            <a:r>
              <a:rPr lang="en-US" dirty="0"/>
              <a:t>6:20</a:t>
            </a:r>
          </a:p>
          <a:p>
            <a:r>
              <a:rPr lang="en-US" dirty="0"/>
              <a:t>Il </a:t>
            </a:r>
            <a:r>
              <a:rPr lang="en-US" dirty="0" err="1"/>
              <a:t>est</a:t>
            </a:r>
            <a:r>
              <a:rPr lang="en-US" dirty="0"/>
              <a:t> six </a:t>
            </a:r>
            <a:r>
              <a:rPr lang="en-US" dirty="0" err="1"/>
              <a:t>heures</a:t>
            </a:r>
            <a:r>
              <a:rPr lang="en-US" dirty="0"/>
              <a:t> </a:t>
            </a:r>
            <a:r>
              <a:rPr lang="en-US" dirty="0" err="1"/>
              <a:t>vingt</a:t>
            </a:r>
            <a:endParaRPr lang="en-US" dirty="0"/>
          </a:p>
          <a:p>
            <a:r>
              <a:rPr lang="en-US" dirty="0"/>
              <a:t>7:25</a:t>
            </a:r>
          </a:p>
          <a:p>
            <a:r>
              <a:rPr lang="en-US" dirty="0"/>
              <a:t>Il </a:t>
            </a:r>
            <a:r>
              <a:rPr lang="en-US" dirty="0" err="1"/>
              <a:t>est</a:t>
            </a:r>
            <a:r>
              <a:rPr lang="en-US" dirty="0"/>
              <a:t> sept </a:t>
            </a:r>
            <a:r>
              <a:rPr lang="en-US" dirty="0" err="1"/>
              <a:t>heures</a:t>
            </a:r>
            <a:r>
              <a:rPr lang="en-US" dirty="0"/>
              <a:t> </a:t>
            </a:r>
            <a:r>
              <a:rPr lang="en-US" dirty="0" err="1"/>
              <a:t>vingt</a:t>
            </a:r>
            <a:r>
              <a:rPr lang="en-US" dirty="0"/>
              <a:t>-cinq</a:t>
            </a:r>
          </a:p>
          <a:p>
            <a:r>
              <a:rPr lang="en-US" dirty="0"/>
              <a:t>8:15</a:t>
            </a:r>
          </a:p>
          <a:p>
            <a:r>
              <a:rPr lang="en-US" dirty="0"/>
              <a:t>Il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huit</a:t>
            </a:r>
            <a:r>
              <a:rPr lang="en-US" dirty="0"/>
              <a:t> </a:t>
            </a:r>
            <a:r>
              <a:rPr lang="en-US" dirty="0" err="1"/>
              <a:t>heures</a:t>
            </a:r>
            <a:r>
              <a:rPr lang="en-US" dirty="0"/>
              <a:t> et quart</a:t>
            </a:r>
          </a:p>
          <a:p>
            <a:r>
              <a:rPr lang="en-US" dirty="0"/>
              <a:t>9:30</a:t>
            </a:r>
          </a:p>
          <a:p>
            <a:r>
              <a:rPr lang="en-US" dirty="0"/>
              <a:t>Il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neuf</a:t>
            </a:r>
            <a:r>
              <a:rPr lang="en-US" dirty="0"/>
              <a:t> </a:t>
            </a:r>
            <a:r>
              <a:rPr lang="en-US" dirty="0" err="1"/>
              <a:t>heures</a:t>
            </a:r>
            <a:r>
              <a:rPr lang="en-US" dirty="0"/>
              <a:t> et </a:t>
            </a:r>
            <a:r>
              <a:rPr lang="en-US" dirty="0" err="1"/>
              <a:t>demie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409336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Παρατήρησε </a:t>
            </a:r>
            <a:r>
              <a:rPr lang="el-GR" u="sng" dirty="0"/>
              <a:t>με προσοχή </a:t>
            </a:r>
            <a:r>
              <a:rPr lang="el-GR" dirty="0"/>
              <a:t>το ρολόι</a:t>
            </a:r>
          </a:p>
        </p:txBody>
      </p:sp>
      <p:pic>
        <p:nvPicPr>
          <p:cNvPr id="3075" name="Picture 3" descr="C:\Users\Ευτύχης\Pictures\κατάλογος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571612"/>
            <a:ext cx="7429552" cy="45005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Η ώρα είναι αρκετά βατή</a:t>
            </a:r>
            <a:r>
              <a:rPr lang="en-US" dirty="0"/>
              <a:t>……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1500174"/>
            <a:ext cx="7215238" cy="492922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2:05</a:t>
            </a:r>
            <a:r>
              <a:rPr lang="en-US" dirty="0">
                <a:sym typeface="Wingdings" pitchFamily="2" charset="2"/>
              </a:rPr>
              <a:t>il </a:t>
            </a:r>
            <a:r>
              <a:rPr lang="en-US" dirty="0" err="1">
                <a:sym typeface="Wingdings" pitchFamily="2" charset="2"/>
              </a:rPr>
              <a:t>est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deux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heures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b="1" dirty="0" err="1">
                <a:sym typeface="Wingdings" pitchFamily="2" charset="2"/>
              </a:rPr>
              <a:t>cinq</a:t>
            </a:r>
            <a:endParaRPr lang="en-US" b="1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2:10il </a:t>
            </a:r>
            <a:r>
              <a:rPr lang="en-US" dirty="0" err="1">
                <a:sym typeface="Wingdings" pitchFamily="2" charset="2"/>
              </a:rPr>
              <a:t>est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deux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heures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b="1" dirty="0" err="1">
                <a:sym typeface="Wingdings" pitchFamily="2" charset="2"/>
              </a:rPr>
              <a:t>dix</a:t>
            </a:r>
            <a:endParaRPr lang="en-US" b="1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2:20il </a:t>
            </a:r>
            <a:r>
              <a:rPr lang="en-US" dirty="0" err="1">
                <a:sym typeface="Wingdings" pitchFamily="2" charset="2"/>
              </a:rPr>
              <a:t>est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deux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heures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b="1" dirty="0" err="1">
                <a:sym typeface="Wingdings" pitchFamily="2" charset="2"/>
              </a:rPr>
              <a:t>vingt</a:t>
            </a:r>
            <a:endParaRPr lang="en-US" b="1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2:25il </a:t>
            </a:r>
            <a:r>
              <a:rPr lang="en-US" dirty="0" err="1">
                <a:sym typeface="Wingdings" pitchFamily="2" charset="2"/>
              </a:rPr>
              <a:t>est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deux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heures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b="1" dirty="0" err="1">
                <a:sym typeface="Wingdings" pitchFamily="2" charset="2"/>
              </a:rPr>
              <a:t>vingt-cinq</a:t>
            </a:r>
            <a:endParaRPr lang="en-US" b="1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2:35il </a:t>
            </a:r>
            <a:r>
              <a:rPr lang="en-US" dirty="0" err="1">
                <a:sym typeface="Wingdings" pitchFamily="2" charset="2"/>
              </a:rPr>
              <a:t>est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trois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heures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b="1" dirty="0" err="1">
                <a:sym typeface="Wingdings" pitchFamily="2" charset="2"/>
              </a:rPr>
              <a:t>moins</a:t>
            </a:r>
            <a:r>
              <a:rPr lang="en-US" b="1" dirty="0">
                <a:sym typeface="Wingdings" pitchFamily="2" charset="2"/>
              </a:rPr>
              <a:t> </a:t>
            </a:r>
            <a:r>
              <a:rPr lang="en-US" b="1" dirty="0" err="1">
                <a:sym typeface="Wingdings" pitchFamily="2" charset="2"/>
              </a:rPr>
              <a:t>vingt-cinq</a:t>
            </a:r>
            <a:endParaRPr lang="en-US" b="1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2:40il </a:t>
            </a:r>
            <a:r>
              <a:rPr lang="en-US" dirty="0" err="1">
                <a:sym typeface="Wingdings" pitchFamily="2" charset="2"/>
              </a:rPr>
              <a:t>est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trois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heures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b="1" dirty="0" err="1">
                <a:sym typeface="Wingdings" pitchFamily="2" charset="2"/>
              </a:rPr>
              <a:t>moins</a:t>
            </a:r>
            <a:r>
              <a:rPr lang="en-US" b="1" dirty="0">
                <a:sym typeface="Wingdings" pitchFamily="2" charset="2"/>
              </a:rPr>
              <a:t> </a:t>
            </a:r>
            <a:r>
              <a:rPr lang="en-US" b="1" dirty="0" err="1">
                <a:sym typeface="Wingdings" pitchFamily="2" charset="2"/>
              </a:rPr>
              <a:t>vingt</a:t>
            </a:r>
            <a:endParaRPr lang="en-US" b="1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2:50il </a:t>
            </a:r>
            <a:r>
              <a:rPr lang="en-US" dirty="0" err="1">
                <a:sym typeface="Wingdings" pitchFamily="2" charset="2"/>
              </a:rPr>
              <a:t>est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trois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heures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b="1" dirty="0" err="1">
                <a:sym typeface="Wingdings" pitchFamily="2" charset="2"/>
              </a:rPr>
              <a:t>moins</a:t>
            </a:r>
            <a:r>
              <a:rPr lang="en-US" b="1" dirty="0">
                <a:sym typeface="Wingdings" pitchFamily="2" charset="2"/>
              </a:rPr>
              <a:t> </a:t>
            </a:r>
            <a:r>
              <a:rPr lang="en-US" b="1" dirty="0" err="1">
                <a:sym typeface="Wingdings" pitchFamily="2" charset="2"/>
              </a:rPr>
              <a:t>dix</a:t>
            </a:r>
            <a:endParaRPr lang="en-US" b="1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2:55il </a:t>
            </a:r>
            <a:r>
              <a:rPr lang="en-US" dirty="0" err="1">
                <a:sym typeface="Wingdings" pitchFamily="2" charset="2"/>
              </a:rPr>
              <a:t>est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trois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heures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b="1" dirty="0" err="1">
                <a:sym typeface="Wingdings" pitchFamily="2" charset="2"/>
              </a:rPr>
              <a:t>moins</a:t>
            </a:r>
            <a:r>
              <a:rPr lang="en-US" b="1" dirty="0">
                <a:sym typeface="Wingdings" pitchFamily="2" charset="2"/>
              </a:rPr>
              <a:t> </a:t>
            </a:r>
            <a:r>
              <a:rPr lang="en-US" b="1" dirty="0" err="1">
                <a:sym typeface="Wingdings" pitchFamily="2" charset="2"/>
              </a:rPr>
              <a:t>cinq</a:t>
            </a:r>
            <a:r>
              <a:rPr lang="en-US" b="1" dirty="0">
                <a:sym typeface="Wingdings" pitchFamily="2" charset="2"/>
              </a:rPr>
              <a:t> </a:t>
            </a:r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122" name="Picture 2" descr="C:\Users\Ευτύχης\Pictures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1071546"/>
            <a:ext cx="2867027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Απλά θέλει </a:t>
            </a:r>
            <a:r>
              <a:rPr lang="el-GR" b="1" u="sng" dirty="0"/>
              <a:t>προσοχή</a:t>
            </a:r>
            <a:r>
              <a:rPr lang="el-GR" dirty="0"/>
              <a:t> σε 3 σημεία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7186634" cy="4900634"/>
          </a:xfrm>
        </p:spPr>
        <p:txBody>
          <a:bodyPr>
            <a:normAutofit/>
          </a:bodyPr>
          <a:lstStyle/>
          <a:p>
            <a:r>
              <a:rPr lang="el-GR" dirty="0"/>
              <a:t>Και </a:t>
            </a:r>
            <a:r>
              <a:rPr lang="el-GR" dirty="0" err="1"/>
              <a:t>τέταρτο</a:t>
            </a:r>
            <a:r>
              <a:rPr lang="el-GR" dirty="0" err="1">
                <a:sym typeface="Wingdings" pitchFamily="2" charset="2"/>
              </a:rPr>
              <a:t></a:t>
            </a:r>
            <a:r>
              <a:rPr lang="el-GR" dirty="0">
                <a:sym typeface="Wingdings" pitchFamily="2" charset="2"/>
              </a:rPr>
              <a:t> </a:t>
            </a:r>
            <a:r>
              <a:rPr lang="en-US" b="1" dirty="0">
                <a:sym typeface="Wingdings" pitchFamily="2" charset="2"/>
              </a:rPr>
              <a:t>et quart</a:t>
            </a:r>
          </a:p>
          <a:p>
            <a:r>
              <a:rPr lang="en-US" dirty="0">
                <a:sym typeface="Wingdings" pitchFamily="2" charset="2"/>
              </a:rPr>
              <a:t>K</a:t>
            </a:r>
            <a:r>
              <a:rPr lang="el-GR" dirty="0">
                <a:sym typeface="Wingdings" pitchFamily="2" charset="2"/>
              </a:rPr>
              <a:t>αι μισή </a:t>
            </a:r>
            <a:r>
              <a:rPr lang="el-GR" b="1" dirty="0">
                <a:sym typeface="Wingdings" pitchFamily="2" charset="2"/>
              </a:rPr>
              <a:t></a:t>
            </a:r>
            <a:r>
              <a:rPr lang="en-US" b="1" dirty="0">
                <a:sym typeface="Wingdings" pitchFamily="2" charset="2"/>
              </a:rPr>
              <a:t>et </a:t>
            </a:r>
            <a:r>
              <a:rPr lang="en-US" b="1" dirty="0" err="1">
                <a:sym typeface="Wingdings" pitchFamily="2" charset="2"/>
              </a:rPr>
              <a:t>demie</a:t>
            </a:r>
            <a:endParaRPr lang="en-US" b="1" dirty="0">
              <a:sym typeface="Wingdings" pitchFamily="2" charset="2"/>
            </a:endParaRPr>
          </a:p>
          <a:p>
            <a:r>
              <a:rPr lang="el-GR" dirty="0">
                <a:sym typeface="Wingdings" pitchFamily="2" charset="2"/>
              </a:rPr>
              <a:t>Παρά </a:t>
            </a:r>
            <a:r>
              <a:rPr lang="el-GR" dirty="0" err="1">
                <a:sym typeface="Wingdings" pitchFamily="2" charset="2"/>
              </a:rPr>
              <a:t>τέταρτο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b="1" dirty="0" err="1">
                <a:sym typeface="Wingdings" pitchFamily="2" charset="2"/>
              </a:rPr>
              <a:t>moins</a:t>
            </a:r>
            <a:r>
              <a:rPr lang="en-US" b="1" dirty="0">
                <a:sym typeface="Wingdings" pitchFamily="2" charset="2"/>
              </a:rPr>
              <a:t> le quart</a:t>
            </a:r>
            <a:endParaRPr lang="el-GR" b="1" dirty="0">
              <a:sym typeface="Wingdings" pitchFamily="2" charset="2"/>
            </a:endParaRPr>
          </a:p>
          <a:p>
            <a:endParaRPr lang="el-GR" b="1" dirty="0">
              <a:sym typeface="Wingdings" pitchFamily="2" charset="2"/>
            </a:endParaRPr>
          </a:p>
          <a:p>
            <a:pPr>
              <a:buNone/>
            </a:pPr>
            <a:r>
              <a:rPr lang="en-US" b="1" dirty="0" err="1"/>
              <a:t>Exemple</a:t>
            </a:r>
            <a:endParaRPr lang="en-US" b="1" dirty="0"/>
          </a:p>
          <a:p>
            <a:r>
              <a:rPr lang="en-US" dirty="0"/>
              <a:t>2:15</a:t>
            </a:r>
            <a:r>
              <a:rPr lang="en-US" dirty="0">
                <a:sym typeface="Wingdings" pitchFamily="2" charset="2"/>
              </a:rPr>
              <a:t>il </a:t>
            </a:r>
            <a:r>
              <a:rPr lang="en-US" dirty="0" err="1">
                <a:sym typeface="Wingdings" pitchFamily="2" charset="2"/>
              </a:rPr>
              <a:t>est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deux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heures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b="1" dirty="0">
                <a:sym typeface="Wingdings" pitchFamily="2" charset="2"/>
              </a:rPr>
              <a:t>et quart</a:t>
            </a:r>
          </a:p>
          <a:p>
            <a:r>
              <a:rPr lang="en-US" dirty="0">
                <a:sym typeface="Wingdings" pitchFamily="2" charset="2"/>
              </a:rPr>
              <a:t>2:30il </a:t>
            </a:r>
            <a:r>
              <a:rPr lang="en-US" dirty="0" err="1">
                <a:sym typeface="Wingdings" pitchFamily="2" charset="2"/>
              </a:rPr>
              <a:t>est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deux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heures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b="1" dirty="0">
                <a:sym typeface="Wingdings" pitchFamily="2" charset="2"/>
              </a:rPr>
              <a:t>et </a:t>
            </a:r>
            <a:r>
              <a:rPr lang="en-US" b="1" dirty="0" err="1">
                <a:sym typeface="Wingdings" pitchFamily="2" charset="2"/>
              </a:rPr>
              <a:t>demie</a:t>
            </a:r>
            <a:endParaRPr lang="en-US" b="1" dirty="0">
              <a:sym typeface="Wingdings" pitchFamily="2" charset="2"/>
            </a:endParaRPr>
          </a:p>
          <a:p>
            <a:r>
              <a:rPr lang="el-GR" dirty="0">
                <a:sym typeface="Wingdings" pitchFamily="2" charset="2"/>
              </a:rPr>
              <a:t>2</a:t>
            </a:r>
            <a:r>
              <a:rPr lang="en-US" dirty="0">
                <a:sym typeface="Wingdings" pitchFamily="2" charset="2"/>
              </a:rPr>
              <a:t>:45il </a:t>
            </a:r>
            <a:r>
              <a:rPr lang="en-US" dirty="0" err="1">
                <a:sym typeface="Wingdings" pitchFamily="2" charset="2"/>
              </a:rPr>
              <a:t>est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>
                <a:sym typeface="Wingdings" pitchFamily="2" charset="2"/>
              </a:rPr>
              <a:t>trois </a:t>
            </a:r>
            <a:r>
              <a:rPr lang="en-US" dirty="0" err="1">
                <a:sym typeface="Wingdings" pitchFamily="2" charset="2"/>
              </a:rPr>
              <a:t>heures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b="1" dirty="0" err="1">
                <a:sym typeface="Wingdings" pitchFamily="2" charset="2"/>
              </a:rPr>
              <a:t>moins</a:t>
            </a:r>
            <a:r>
              <a:rPr lang="en-US" b="1" dirty="0">
                <a:sym typeface="Wingdings" pitchFamily="2" charset="2"/>
              </a:rPr>
              <a:t> le</a:t>
            </a:r>
            <a:r>
              <a:rPr lang="el-GR" b="1" dirty="0">
                <a:sym typeface="Wingdings" pitchFamily="2" charset="2"/>
              </a:rPr>
              <a:t> </a:t>
            </a:r>
            <a:r>
              <a:rPr lang="en-US" b="1" dirty="0">
                <a:sym typeface="Wingdings" pitchFamily="2" charset="2"/>
              </a:rPr>
              <a:t>quart</a:t>
            </a:r>
            <a:endParaRPr lang="el-GR" b="1" dirty="0"/>
          </a:p>
          <a:p>
            <a:endParaRPr lang="el-GR" dirty="0"/>
          </a:p>
        </p:txBody>
      </p:sp>
      <p:pic>
        <p:nvPicPr>
          <p:cNvPr id="4098" name="Picture 2" descr="C:\Users\Ευτύχης\Pictures\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1357298"/>
            <a:ext cx="1714512" cy="29718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235</Words>
  <Application>Microsoft Office PowerPoint</Application>
  <PresentationFormat>Προβολή στην οθόνη (4:3)</PresentationFormat>
  <Paragraphs>58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Θέμα του Office</vt:lpstr>
      <vt:lpstr> L’Heure (η ώρα)</vt:lpstr>
      <vt:lpstr>Για να γράψουμε σωστά την ώρα, πρέπει να ξέρουμε καλά τους αριθμούς (0-30)</vt:lpstr>
      <vt:lpstr>Διαφάνεια 3</vt:lpstr>
      <vt:lpstr>Quelle heure est-il? (Tι ώρα είναι;)</vt:lpstr>
      <vt:lpstr>3:00  Il est trois heures </vt:lpstr>
      <vt:lpstr>Διαφάνεια 6</vt:lpstr>
      <vt:lpstr>Παρατήρησε με προσοχή το ρολόι</vt:lpstr>
      <vt:lpstr>Η ώρα είναι αρκετά βατή……</vt:lpstr>
      <vt:lpstr>Απλά θέλει προσοχή σε 3 σημεία</vt:lpstr>
      <vt:lpstr>Διαφάνεια 10</vt:lpstr>
      <vt:lpstr>Προσοχή ακόμα……</vt:lpstr>
      <vt:lpstr>Διαφάνεια 12</vt:lpstr>
      <vt:lpstr>Merci beaucoup!!!! Bisous!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L’Heure (η ώρα)</dc:title>
  <dc:creator>Ευτύχης</dc:creator>
  <cp:lastModifiedBy>Ευτύχης</cp:lastModifiedBy>
  <cp:revision>21</cp:revision>
  <dcterms:created xsi:type="dcterms:W3CDTF">2020-04-24T18:13:55Z</dcterms:created>
  <dcterms:modified xsi:type="dcterms:W3CDTF">2024-09-18T18:26:55Z</dcterms:modified>
</cp:coreProperties>
</file>