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1" r:id="rId5"/>
    <p:sldId id="257" r:id="rId6"/>
    <p:sldId id="259" r:id="rId7"/>
    <p:sldId id="260" r:id="rId8"/>
    <p:sldId id="262" r:id="rId9"/>
    <p:sldId id="263" r:id="rId10"/>
    <p:sldId id="267" r:id="rId11"/>
    <p:sldId id="264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8AF-E563-4122-B99F-74DD9278E665}" type="datetimeFigureOut">
              <a:rPr lang="el-GR" smtClean="0"/>
              <a:pPr/>
              <a:t>16/10/2024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592-1BAE-44EA-8512-EE9DE5ED80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8AF-E563-4122-B99F-74DD9278E665}" type="datetimeFigureOut">
              <a:rPr lang="el-GR" smtClean="0"/>
              <a:pPr/>
              <a:t>16/10/2024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592-1BAE-44EA-8512-EE9DE5ED80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8AF-E563-4122-B99F-74DD9278E665}" type="datetimeFigureOut">
              <a:rPr lang="el-GR" smtClean="0"/>
              <a:pPr/>
              <a:t>16/10/2024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592-1BAE-44EA-8512-EE9DE5ED80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8AF-E563-4122-B99F-74DD9278E665}" type="datetimeFigureOut">
              <a:rPr lang="el-GR" smtClean="0"/>
              <a:pPr/>
              <a:t>16/10/2024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592-1BAE-44EA-8512-EE9DE5ED80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8AF-E563-4122-B99F-74DD9278E665}" type="datetimeFigureOut">
              <a:rPr lang="el-GR" smtClean="0"/>
              <a:pPr/>
              <a:t>16/10/2024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592-1BAE-44EA-8512-EE9DE5ED80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8AF-E563-4122-B99F-74DD9278E665}" type="datetimeFigureOut">
              <a:rPr lang="el-GR" smtClean="0"/>
              <a:pPr/>
              <a:t>16/10/2024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592-1BAE-44EA-8512-EE9DE5ED80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8AF-E563-4122-B99F-74DD9278E665}" type="datetimeFigureOut">
              <a:rPr lang="el-GR" smtClean="0"/>
              <a:pPr/>
              <a:t>16/10/2024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592-1BAE-44EA-8512-EE9DE5ED80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8AF-E563-4122-B99F-74DD9278E665}" type="datetimeFigureOut">
              <a:rPr lang="el-GR" smtClean="0"/>
              <a:pPr/>
              <a:t>16/10/2024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592-1BAE-44EA-8512-EE9DE5ED80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8AF-E563-4122-B99F-74DD9278E665}" type="datetimeFigureOut">
              <a:rPr lang="el-GR" smtClean="0"/>
              <a:pPr/>
              <a:t>16/10/2024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592-1BAE-44EA-8512-EE9DE5ED80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8AF-E563-4122-B99F-74DD9278E665}" type="datetimeFigureOut">
              <a:rPr lang="el-GR" smtClean="0"/>
              <a:pPr/>
              <a:t>16/10/2024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592-1BAE-44EA-8512-EE9DE5ED80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48AF-E563-4122-B99F-74DD9278E665}" type="datetimeFigureOut">
              <a:rPr lang="el-GR" smtClean="0"/>
              <a:pPr/>
              <a:t>16/10/2024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E592-1BAE-44EA-8512-EE9DE5ED80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648AF-E563-4122-B99F-74DD9278E665}" type="datetimeFigureOut">
              <a:rPr lang="el-GR" smtClean="0"/>
              <a:pPr/>
              <a:t>16/10/2024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E592-1BAE-44EA-8512-EE9DE5ED805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3_OtYHwak&amp;ab_channel=ElaineScioli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>
            <a:noAutofit/>
          </a:bodyPr>
          <a:lstStyle/>
          <a:p>
            <a:r>
              <a:rPr lang="el-GR" sz="3200" i="1" dirty="0" smtClean="0">
                <a:latin typeface="+mn-lt"/>
              </a:rPr>
              <a:t>Όμιλος ‘’Τέχνη και Πολιτισμός’’</a:t>
            </a:r>
            <a:br>
              <a:rPr lang="el-GR" sz="3200" i="1" dirty="0" smtClean="0">
                <a:latin typeface="+mn-lt"/>
              </a:rPr>
            </a:br>
            <a:r>
              <a:rPr lang="el-GR" sz="3200" i="1" dirty="0">
                <a:latin typeface="+mn-lt"/>
              </a:rPr>
              <a:t/>
            </a:r>
            <a:br>
              <a:rPr lang="el-GR" sz="3200" i="1" dirty="0">
                <a:latin typeface="+mn-lt"/>
              </a:rPr>
            </a:br>
            <a:r>
              <a:rPr lang="el-GR" sz="3200" i="1" dirty="0" smtClean="0">
                <a:latin typeface="+mn-lt"/>
              </a:rPr>
              <a:t>Σχολικό έτος 2024-2025</a:t>
            </a:r>
            <a:endParaRPr lang="el-GR" sz="3200" i="1" dirty="0">
              <a:latin typeface="+mn-lt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928934"/>
            <a:ext cx="8572560" cy="3000396"/>
          </a:xfrm>
        </p:spPr>
        <p:txBody>
          <a:bodyPr>
            <a:normAutofit fontScale="92500" lnSpcReduction="10000"/>
          </a:bodyPr>
          <a:lstStyle/>
          <a:p>
            <a:endParaRPr lang="el-GR" sz="3000" i="1" dirty="0" smtClean="0"/>
          </a:p>
          <a:p>
            <a:r>
              <a:rPr lang="el-GR" sz="3000" i="1" u="sng" dirty="0" smtClean="0"/>
              <a:t>Τίτλος φετινού σεμιναρίου : </a:t>
            </a:r>
          </a:p>
          <a:p>
            <a:r>
              <a:rPr lang="el-GR" sz="3000" i="1" dirty="0" smtClean="0"/>
              <a:t> </a:t>
            </a:r>
          </a:p>
          <a:p>
            <a:r>
              <a:rPr lang="el-GR" sz="3000" i="1" dirty="0" smtClean="0"/>
              <a:t>‘</a:t>
            </a:r>
            <a:r>
              <a:rPr lang="el-GR" sz="3000" i="1" dirty="0"/>
              <a:t>’Με αφετηρία τον Ιμπρεσσιονισμό’’ : </a:t>
            </a:r>
            <a:endParaRPr lang="el-GR" sz="3000" i="1" dirty="0" smtClean="0"/>
          </a:p>
          <a:p>
            <a:endParaRPr lang="el-GR" sz="3000" i="1" dirty="0"/>
          </a:p>
          <a:p>
            <a:r>
              <a:rPr lang="el-GR" sz="3000" i="1" dirty="0" smtClean="0"/>
              <a:t>Προσέγγιση </a:t>
            </a:r>
            <a:r>
              <a:rPr lang="el-GR" sz="3000" i="1" dirty="0"/>
              <a:t>των νεότερων καλλιτεχνικών </a:t>
            </a:r>
            <a:r>
              <a:rPr lang="el-GR" sz="3000" i="1" dirty="0" smtClean="0"/>
              <a:t>ρευμάτων</a:t>
            </a:r>
            <a:endParaRPr lang="el-GR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58204" cy="4868874"/>
          </a:xfrm>
        </p:spPr>
        <p:txBody>
          <a:bodyPr>
            <a:normAutofit/>
          </a:bodyPr>
          <a:lstStyle/>
          <a:p>
            <a:r>
              <a:rPr lang="el-GR" sz="2400" i="1" dirty="0" smtClean="0">
                <a:latin typeface="+mn-lt"/>
              </a:rPr>
              <a:t>Άλλο ερώτημα :</a:t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/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>Σήμερα οι άνθρωποι χρησιμοποιούν ως σύμβολα  παλαιότερα μυθολογικά στοιχεία του πολιτισμού τους ;</a:t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/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>Καταλαβαίνουμε πάντα τον συμβολισμό ;</a:t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/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>Τι θέση έχει η τέχνη σε όλο αυτό ;</a:t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/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> </a:t>
            </a:r>
            <a:endParaRPr lang="el-GR" sz="24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romaktiko.gr/wp-content/uploads/2024/07/Olumpiakoi-1570219-e4599ffe-sequ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09522" cy="5165713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42844" y="5572140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Η επιλογή των Γάλλων να παρουσιάσουν μια ιππέα να διασχίζει τον Σηκουάνα, ήταν μια ευθεία αναφορά στη </a:t>
            </a:r>
            <a:r>
              <a:rPr lang="el-GR" sz="1600" i="1" dirty="0" err="1" smtClean="0"/>
              <a:t>γαλλο</a:t>
            </a:r>
            <a:r>
              <a:rPr lang="el-GR" sz="1600" i="1" dirty="0" smtClean="0"/>
              <a:t>-ρωμαϊκή μυθολογία και τη θεά Sequana (λατ. Σεκουάνα), σύμβολο και προστάτιδα του ποταμού. Οι Κέλτες</a:t>
            </a:r>
            <a:r>
              <a:rPr lang="en-US" sz="1600" i="1" dirty="0" smtClean="0"/>
              <a:t> </a:t>
            </a:r>
            <a:r>
              <a:rPr lang="el-GR" sz="1600" i="1" dirty="0" smtClean="0"/>
              <a:t>(την ονόμαζαν </a:t>
            </a:r>
            <a:r>
              <a:rPr lang="en-US" sz="1600" i="1" dirty="0" smtClean="0"/>
              <a:t>Sicauna</a:t>
            </a:r>
            <a:r>
              <a:rPr lang="el-GR" sz="1600" i="1" dirty="0" smtClean="0"/>
              <a:t> = ιερή πηγή/ποταμός) </a:t>
            </a:r>
            <a:r>
              <a:rPr lang="el-GR" sz="1600" i="1" dirty="0" smtClean="0"/>
              <a:t>και της </a:t>
            </a:r>
            <a:r>
              <a:rPr lang="el-GR" sz="1600" i="1" dirty="0" smtClean="0"/>
              <a:t>έκαναν προσφορές ζητώντας θεραπεία</a:t>
            </a:r>
            <a:r>
              <a:rPr lang="el-GR" sz="1600" i="1" dirty="0" smtClean="0"/>
              <a:t>. Ο Σηκουάνας ήταν σημαντικό κέντρο εμπορίου καθώς είναι πλωτός.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rider in armor on a metal hors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961"/>
            <a:ext cx="9144000" cy="609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equana_Fulbert-Wikimedia-Comm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9"/>
            <a:ext cx="4500562" cy="6858669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572000" y="550070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i="1" dirty="0" smtClean="0"/>
              <a:t>Η μοναδική σωζόμενη απεικόνιση της Sequana, </a:t>
            </a:r>
            <a:r>
              <a:rPr lang="el-GR" sz="1600" i="1" dirty="0" smtClean="0"/>
              <a:t>όρθιας σε πλοίο με μορφή ζώου, είναι σε </a:t>
            </a:r>
            <a:r>
              <a:rPr lang="el-GR" sz="1600" i="1" dirty="0" smtClean="0"/>
              <a:t>ένα άγαλμα του 1ου αιώνα μ.Χ. που βρίσκεται στο αρχαιολογικό μουσείο της </a:t>
            </a:r>
            <a:r>
              <a:rPr lang="el-GR" sz="1600" i="1" dirty="0" smtClean="0"/>
              <a:t>Ντιζόν.</a:t>
            </a:r>
            <a:endParaRPr lang="el-GR" sz="1600" i="1" dirty="0"/>
          </a:p>
        </p:txBody>
      </p:sp>
      <p:sp>
        <p:nvSpPr>
          <p:cNvPr id="4" name="3 - Ορθογώνιο"/>
          <p:cNvSpPr/>
          <p:nvPr/>
        </p:nvSpPr>
        <p:spPr>
          <a:xfrm>
            <a:off x="4572000" y="1428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https://www.youtube.com/watch?v=Dg3_OtYHwak&amp;ab_channel=ElaineSciolino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AppData\Local\Packages\Microsoft.Windows.Photos_8wekyb3d8bbwe\TempState\ShareServiceTempFolder\Στιγμιότυπο οθόνης (34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166"/>
            <a:ext cx="3825668" cy="675483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714744" y="501134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i="1" dirty="0" smtClean="0"/>
              <a:t>Η παλαιότερη απεικόνιση της θεότητας.</a:t>
            </a:r>
          </a:p>
          <a:p>
            <a:pPr algn="ctr"/>
            <a:r>
              <a:rPr lang="el-GR" sz="1600" i="1" dirty="0" smtClean="0"/>
              <a:t>Βρίσκεται στην κεντρική Γαλλία, στην περιοχή </a:t>
            </a:r>
            <a:r>
              <a:rPr lang="en-US" sz="1600" i="1" dirty="0" smtClean="0"/>
              <a:t>Source-Seine</a:t>
            </a:r>
            <a:r>
              <a:rPr lang="el-GR" sz="1600" i="1" dirty="0" smtClean="0"/>
              <a:t>, απ’ όπου πηγάζει ο Σηκουάνας</a:t>
            </a:r>
            <a:r>
              <a:rPr lang="el-GR" sz="1600" i="1" dirty="0" smtClean="0"/>
              <a:t>. Συχνά την παρουσίαζαν με πόδια ζώου (αλόγου).</a:t>
            </a:r>
          </a:p>
          <a:p>
            <a:pPr algn="ctr"/>
            <a:r>
              <a:rPr lang="el-GR" sz="1600" i="1" dirty="0" smtClean="0"/>
              <a:t>Στα λατινικά το άλογο είναι ‘’</a:t>
            </a:r>
            <a:r>
              <a:rPr lang="en-US" sz="1600" i="1" dirty="0" smtClean="0"/>
              <a:t>Equus</a:t>
            </a:r>
            <a:r>
              <a:rPr lang="el-GR" sz="1600" i="1" dirty="0" smtClean="0"/>
              <a:t>’’</a:t>
            </a:r>
            <a:r>
              <a:rPr lang="en-US" sz="1600" i="1" dirty="0" smtClean="0"/>
              <a:t>.</a:t>
            </a:r>
            <a:endParaRPr lang="en-US" sz="1600" i="1" dirty="0" smtClean="0"/>
          </a:p>
          <a:p>
            <a:pPr algn="ctr"/>
            <a:endParaRPr lang="en-US" sz="1600" i="1" dirty="0" smtClean="0"/>
          </a:p>
          <a:p>
            <a:pPr algn="ctr"/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i="1" dirty="0" smtClean="0">
                <a:latin typeface="+mn-lt"/>
              </a:rPr>
              <a:t>Το θέμα του τεστ εισαγωγής </a:t>
            </a:r>
            <a:endParaRPr lang="el-GR" sz="24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arc Chagall, 1913, La femme enceinte (Maternité), oil on canvas, 193 x 116 cm, Stedelijk Museum, Amsterd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098771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071934" y="5534561"/>
            <a:ext cx="30176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‘’La femme enceinte (Maternité)’’</a:t>
            </a:r>
          </a:p>
          <a:p>
            <a:pPr algn="ctr"/>
            <a:r>
              <a:rPr lang="en-US" sz="1600" i="1" dirty="0" smtClean="0"/>
              <a:t>‘’</a:t>
            </a:r>
            <a:r>
              <a:rPr lang="el-GR" sz="1600" i="1" dirty="0" smtClean="0"/>
              <a:t>Η έγκυος γυναίκα (Μητρότητα)’’ </a:t>
            </a:r>
          </a:p>
          <a:p>
            <a:pPr algn="ctr"/>
            <a:r>
              <a:rPr lang="el-GR" sz="1600" i="1" dirty="0" smtClean="0"/>
              <a:t>1913</a:t>
            </a:r>
          </a:p>
          <a:p>
            <a:pPr algn="ctr"/>
            <a:r>
              <a:rPr lang="en-US" sz="1600" i="1" dirty="0" smtClean="0"/>
              <a:t>Marc Chagall</a:t>
            </a:r>
            <a:endParaRPr lang="el-GR" sz="1600" i="1" dirty="0" smtClean="0"/>
          </a:p>
          <a:p>
            <a:pPr algn="ctr"/>
            <a:r>
              <a:rPr lang="en-US" sz="1600" i="1" dirty="0" smtClean="0"/>
              <a:t>Stedelijk Museum, </a:t>
            </a:r>
            <a:r>
              <a:rPr lang="el-GR" sz="1600" i="1" dirty="0" smtClean="0"/>
              <a:t>Άμστερνταμ</a:t>
            </a:r>
            <a:endParaRPr lang="en-US" sz="1600" i="1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4071934" y="142852"/>
            <a:ext cx="49075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/>
              <a:t>Σ</a:t>
            </a:r>
            <a:r>
              <a:rPr lang="el-GR" sz="1600" i="1" dirty="0" smtClean="0"/>
              <a:t>την αυγή της μοντέρνας τέχνης, ένας ζωγράφος απεικονίζει τη μητρότητα</a:t>
            </a:r>
            <a:r>
              <a:rPr lang="en-US" sz="1600" i="1" dirty="0" smtClean="0"/>
              <a:t> </a:t>
            </a:r>
            <a:r>
              <a:rPr lang="el-GR" sz="1600" i="1" dirty="0" smtClean="0"/>
              <a:t>με αυτόν τον τρόπο. </a:t>
            </a:r>
          </a:p>
          <a:p>
            <a:pPr algn="ctr"/>
            <a:endParaRPr lang="el-GR" sz="1600" i="1" dirty="0" smtClean="0"/>
          </a:p>
          <a:p>
            <a:pPr algn="ctr"/>
            <a:r>
              <a:rPr lang="el-GR" sz="1600" i="1" dirty="0" smtClean="0"/>
              <a:t>Ο Μαρκ Σαγκάλ, </a:t>
            </a:r>
            <a:r>
              <a:rPr lang="el-GR" sz="1600" i="1" dirty="0" smtClean="0"/>
              <a:t>Εβραίος, Ρώσος, </a:t>
            </a:r>
            <a:r>
              <a:rPr lang="el-GR" sz="1600" i="1" dirty="0" smtClean="0"/>
              <a:t>με καταγωγή από τη σημερινή Λευκορωσία, αφού πέρασε από τα ρεύματα του Κυβισμού και του εξπρεσιονισμού, εκπροσώπησε </a:t>
            </a:r>
            <a:r>
              <a:rPr lang="el-GR" sz="1600" i="1" dirty="0" smtClean="0"/>
              <a:t>στη ζωγραφική τη  </a:t>
            </a:r>
            <a:r>
              <a:rPr lang="el-GR" sz="1600" i="1" dirty="0" smtClean="0"/>
              <a:t>Σχολή του Παρισιού. </a:t>
            </a:r>
          </a:p>
          <a:p>
            <a:pPr algn="ctr"/>
            <a:r>
              <a:rPr lang="el-GR" sz="1600" i="1" dirty="0" smtClean="0"/>
              <a:t>Ζωγραφίζοντας ενσωματώνει όλα αυτά τα στοιχεία στα έργα του. Κατατάσσεται στη Μοντέρνα Τέχνη.</a:t>
            </a:r>
          </a:p>
          <a:p>
            <a:pPr algn="ctr"/>
            <a:r>
              <a:rPr lang="el-GR" sz="1600" i="1" dirty="0" smtClean="0"/>
              <a:t>---------------------</a:t>
            </a:r>
            <a:endParaRPr lang="el-GR" sz="1600" i="1" dirty="0"/>
          </a:p>
          <a:p>
            <a:pPr algn="ctr"/>
            <a:r>
              <a:rPr lang="el-GR" sz="1600" i="1" dirty="0" smtClean="0"/>
              <a:t>Είναι ο 1</a:t>
            </a:r>
            <a:r>
              <a:rPr lang="el-GR" sz="1600" i="1" baseline="30000" dirty="0" smtClean="0"/>
              <a:t>ος</a:t>
            </a:r>
            <a:r>
              <a:rPr lang="el-GR" sz="1600" i="1" dirty="0" smtClean="0"/>
              <a:t> από τα 9 παιδιά της οικογένειάς του.</a:t>
            </a:r>
          </a:p>
          <a:p>
            <a:pPr algn="ctr"/>
            <a:r>
              <a:rPr lang="el-GR" sz="1600" i="1" dirty="0" smtClean="0"/>
              <a:t>Εκπαιδεύτηκε στην Αγία Πετρούπολη, με ειδική άδεια, κάτι σπάνιο για </a:t>
            </a:r>
            <a:r>
              <a:rPr lang="el-GR" sz="1600" i="1" dirty="0" smtClean="0"/>
              <a:t>Εβραίους, τότε.</a:t>
            </a:r>
            <a:endParaRPr lang="el-GR" sz="1600" i="1" dirty="0" smtClean="0"/>
          </a:p>
          <a:p>
            <a:pPr algn="ctr"/>
            <a:r>
              <a:rPr lang="el-GR" sz="1600" i="1" dirty="0" smtClean="0"/>
              <a:t>Ζει και εργάζεται στο Παρίσι αλλά και στη Ρωσία μετά την Επανάσταση. Ακολουθεί Βερολίνο, Παρίσι και Νέα Υόρκη.</a:t>
            </a:r>
          </a:p>
          <a:p>
            <a:pPr algn="ctr"/>
            <a:endParaRPr lang="el-GR" sz="1600" i="1" dirty="0"/>
          </a:p>
          <a:p>
            <a:pPr algn="ctr"/>
            <a:r>
              <a:rPr lang="el-GR" sz="1600" i="1" dirty="0" smtClean="0"/>
              <a:t>Η θεματολογία του είναι : ‘’απλή’’, βιωματική, ποιητική, φανταστική.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572560" cy="4500594"/>
          </a:xfrm>
        </p:spPr>
        <p:txBody>
          <a:bodyPr>
            <a:normAutofit/>
          </a:bodyPr>
          <a:lstStyle/>
          <a:p>
            <a:r>
              <a:rPr lang="el-GR" sz="2400" i="1" u="sng" dirty="0" smtClean="0">
                <a:latin typeface="+mn-lt"/>
              </a:rPr>
              <a:t>Στον όμιλο αυτόν βρισκόμαστε μπροστά σε ερωτήματα, όπως  </a:t>
            </a:r>
            <a:r>
              <a:rPr lang="el-GR" sz="2400" i="1" dirty="0" smtClean="0">
                <a:latin typeface="+mn-lt"/>
              </a:rPr>
              <a:t>:</a:t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/>
            </a:r>
            <a:br>
              <a:rPr lang="el-GR" sz="2400" i="1" dirty="0" smtClean="0">
                <a:latin typeface="+mn-lt"/>
              </a:rPr>
            </a:br>
            <a:r>
              <a:rPr lang="el-GR" sz="2400" i="1" dirty="0">
                <a:latin typeface="+mn-lt"/>
              </a:rPr>
              <a:t/>
            </a:r>
            <a:br>
              <a:rPr lang="el-GR" sz="2400" i="1" dirty="0">
                <a:latin typeface="+mn-lt"/>
              </a:rPr>
            </a:br>
            <a:r>
              <a:rPr lang="el-GR" sz="2400" i="1" dirty="0" smtClean="0">
                <a:latin typeface="+mn-lt"/>
              </a:rPr>
              <a:t>Γιατί να ασχολείται κάποιος με την Τέχνη ;</a:t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/>
            </a:r>
            <a:br>
              <a:rPr lang="el-GR" sz="2400" i="1" dirty="0" smtClean="0">
                <a:latin typeface="+mn-lt"/>
              </a:rPr>
            </a:br>
            <a:r>
              <a:rPr lang="el-GR" sz="2400" i="1" dirty="0">
                <a:latin typeface="+mn-lt"/>
              </a:rPr>
              <a:t/>
            </a:r>
            <a:br>
              <a:rPr lang="el-GR" sz="2400" i="1" dirty="0">
                <a:latin typeface="+mn-lt"/>
              </a:rPr>
            </a:br>
            <a:r>
              <a:rPr lang="el-GR" sz="2400" i="1" dirty="0" smtClean="0">
                <a:latin typeface="+mn-lt"/>
              </a:rPr>
              <a:t>Τι προσφέρει στον άνθρωπο ;</a:t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/>
            </a:r>
            <a:br>
              <a:rPr lang="el-GR" sz="2400" i="1" dirty="0" smtClean="0">
                <a:latin typeface="+mn-lt"/>
              </a:rPr>
            </a:br>
            <a:r>
              <a:rPr lang="el-GR" sz="2400" i="1" dirty="0">
                <a:latin typeface="+mn-lt"/>
              </a:rPr>
              <a:t/>
            </a:r>
            <a:br>
              <a:rPr lang="el-GR" sz="2400" i="1" dirty="0">
                <a:latin typeface="+mn-lt"/>
              </a:rPr>
            </a:br>
            <a:r>
              <a:rPr lang="el-GR" sz="2400" i="1" dirty="0" smtClean="0">
                <a:latin typeface="+mn-lt"/>
              </a:rPr>
              <a:t>Η προσφορά είναι θεωρητική και αφηρημένη </a:t>
            </a:r>
            <a:r>
              <a:rPr lang="el-GR" sz="2400" i="1" dirty="0" smtClean="0">
                <a:latin typeface="+mn-lt"/>
              </a:rPr>
              <a:t/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>ή </a:t>
            </a:r>
            <a:br>
              <a:rPr lang="el-GR" sz="2400" i="1" dirty="0" smtClean="0">
                <a:latin typeface="+mn-lt"/>
              </a:rPr>
            </a:br>
            <a:r>
              <a:rPr lang="el-GR" sz="2400" i="1" dirty="0" smtClean="0">
                <a:latin typeface="+mn-lt"/>
              </a:rPr>
              <a:t>μπορεί </a:t>
            </a:r>
            <a:r>
              <a:rPr lang="el-GR" sz="2400" i="1" dirty="0" smtClean="0">
                <a:latin typeface="+mn-lt"/>
              </a:rPr>
              <a:t>και να μετρηθεί με επιστημονικό τρόπο;</a:t>
            </a:r>
            <a:endParaRPr lang="el-GR" sz="24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Το κορίτσι με το μαργαριταρένιο σκουλαρίκι, 1665, Χάγη, Mauritshu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"/>
            <a:ext cx="5857884" cy="6861047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929322" y="5357826"/>
            <a:ext cx="2928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‘’Το </a:t>
            </a:r>
            <a:r>
              <a:rPr lang="el-GR" sz="1600" i="1" dirty="0"/>
              <a:t>κορίτσι με το μαργαριταρένιο </a:t>
            </a:r>
            <a:r>
              <a:rPr lang="el-GR" sz="1600" i="1" dirty="0" smtClean="0"/>
              <a:t>σκουλαρίκι’’ </a:t>
            </a:r>
          </a:p>
          <a:p>
            <a:pPr algn="ctr"/>
            <a:r>
              <a:rPr lang="el-GR" sz="1600" i="1" dirty="0" smtClean="0"/>
              <a:t>1665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i="1" dirty="0"/>
              <a:t>Johannes Vermeer</a:t>
            </a:r>
            <a:r>
              <a:rPr lang="en-US" sz="1600" dirty="0" smtClean="0"/>
              <a:t> </a:t>
            </a:r>
          </a:p>
          <a:p>
            <a:pPr algn="ctr"/>
            <a:r>
              <a:rPr lang="el-GR" sz="1600" i="1" dirty="0" smtClean="0"/>
              <a:t>Μουσείο Mauritshuis, Χάγη 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24858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786874" cy="494261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714348" y="592933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/>
              <a:t>Ένας </a:t>
            </a:r>
            <a:r>
              <a:rPr lang="el-GR" i="1" dirty="0"/>
              <a:t>πίνακας σε μουσείο έχει δεκαπλάσια επίδραση από ό,τι μία αφίσα του ίδιου έργου, σύμφωνα με νευρολογική έρευνα που διεξήχθη στην Ολλανδία</a:t>
            </a:r>
            <a:r>
              <a:rPr lang="el-GR" i="1" dirty="0" smtClean="0"/>
              <a:t>.</a:t>
            </a:r>
          </a:p>
          <a:p>
            <a:pPr algn="r"/>
            <a:r>
              <a:rPr lang="el-GR" i="1" dirty="0" smtClean="0"/>
              <a:t>Εφημ. ‘’Καθημερινή’’, 4/10/2024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42910" y="357166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 Γιατί ;</a:t>
            </a:r>
          </a:p>
          <a:p>
            <a:endParaRPr lang="el-GR" i="1" dirty="0"/>
          </a:p>
          <a:p>
            <a:pPr>
              <a:buFontTx/>
              <a:buChar char="-"/>
            </a:pPr>
            <a:r>
              <a:rPr lang="el-GR" i="1" dirty="0" smtClean="0"/>
              <a:t> ερεθίζει </a:t>
            </a:r>
            <a:r>
              <a:rPr lang="el-GR" i="1" dirty="0" smtClean="0"/>
              <a:t>τον εγκέφαλο με 10 φορές πιο ισχυρό τρόπο σε σχέση με μια αφίσα.</a:t>
            </a:r>
          </a:p>
          <a:p>
            <a:pPr>
              <a:buFontTx/>
              <a:buChar char="-"/>
            </a:pPr>
            <a:endParaRPr lang="el-GR" i="1" dirty="0" smtClean="0"/>
          </a:p>
          <a:p>
            <a:pPr>
              <a:buFontTx/>
              <a:buChar char="-"/>
            </a:pPr>
            <a:r>
              <a:rPr lang="el-GR" i="1" dirty="0"/>
              <a:t> η</a:t>
            </a:r>
            <a:r>
              <a:rPr lang="el-GR" i="1" dirty="0" smtClean="0"/>
              <a:t> τεχνολογία ιχνηλάτησης του βλέμματος σε συνδυασμό με μαγνητικό τομογράφο κατέγραψε την ακριβή εγκεφαλική λειτουργία κατά τη διάρκεια της θέασης</a:t>
            </a:r>
          </a:p>
          <a:p>
            <a:pPr>
              <a:buFontTx/>
              <a:buChar char="-"/>
            </a:pPr>
            <a:endParaRPr lang="el-GR" i="1" dirty="0" smtClean="0"/>
          </a:p>
          <a:p>
            <a:pPr>
              <a:buFontTx/>
              <a:buChar char="-"/>
            </a:pPr>
            <a:r>
              <a:rPr lang="el-GR" i="1" dirty="0"/>
              <a:t> </a:t>
            </a:r>
            <a:r>
              <a:rPr lang="el-GR" i="1" dirty="0" smtClean="0"/>
              <a:t>ο θεατής </a:t>
            </a:r>
            <a:r>
              <a:rPr lang="el-GR" i="1" dirty="0" smtClean="0"/>
              <a:t>γίνεται διανοητικά πλουσιότερος, όταν </a:t>
            </a:r>
            <a:r>
              <a:rPr lang="el-GR" i="1" dirty="0" smtClean="0"/>
              <a:t>βλέπει </a:t>
            </a:r>
            <a:r>
              <a:rPr lang="el-GR" i="1" dirty="0" smtClean="0"/>
              <a:t>κάτι στην πραγματικότητα, γιατί ο εγκέφαλος δημιουργεί συνδέσεις</a:t>
            </a:r>
          </a:p>
          <a:p>
            <a:pPr>
              <a:buFontTx/>
              <a:buChar char="-"/>
            </a:pPr>
            <a:endParaRPr lang="el-GR" i="1" dirty="0" smtClean="0"/>
          </a:p>
          <a:p>
            <a:pPr>
              <a:buFontTx/>
              <a:buChar char="-"/>
            </a:pPr>
            <a:r>
              <a:rPr lang="el-GR" i="1" dirty="0"/>
              <a:t> </a:t>
            </a:r>
            <a:r>
              <a:rPr lang="el-GR" i="1" dirty="0" smtClean="0"/>
              <a:t>οι εθελοντές </a:t>
            </a:r>
            <a:r>
              <a:rPr lang="el-GR" i="1" dirty="0" smtClean="0"/>
              <a:t>της έρευνας είχαν </a:t>
            </a:r>
            <a:r>
              <a:rPr lang="el-GR" i="1" dirty="0" smtClean="0"/>
              <a:t>ηλικία από 21 έως 65 ετών</a:t>
            </a:r>
          </a:p>
          <a:p>
            <a:pPr>
              <a:buFontTx/>
              <a:buChar char="-"/>
            </a:pPr>
            <a:endParaRPr lang="el-GR" i="1" dirty="0"/>
          </a:p>
          <a:p>
            <a:pPr>
              <a:buFontTx/>
              <a:buChar char="-"/>
            </a:pPr>
            <a:r>
              <a:rPr lang="el-GR" i="1" dirty="0" smtClean="0"/>
              <a:t> ο πίνακας αυτός συγκέντρωσε τη μεγαλύτερη προσοχή των συμμετεχόντων : αιχμαλώτισε το μάτι σε μια περιοχή τριγωνική που ενώνει το σκουλαρίκι με τα έντονα μάτια και το στόμα του κοριτσιού</a:t>
            </a:r>
          </a:p>
          <a:p>
            <a:pPr>
              <a:buFontTx/>
              <a:buChar char="-"/>
            </a:pPr>
            <a:endParaRPr lang="el-GR" i="1" dirty="0"/>
          </a:p>
          <a:p>
            <a:pPr>
              <a:buFontTx/>
              <a:buChar char="-"/>
            </a:pPr>
            <a:r>
              <a:rPr lang="el-GR" i="1" dirty="0" smtClean="0"/>
              <a:t> η μελέτη υπογραμμίζει την ουσιαστική σημασία της τέχνης</a:t>
            </a:r>
          </a:p>
          <a:p>
            <a:pPr>
              <a:buFontTx/>
              <a:buChar char="-"/>
            </a:pPr>
            <a:endParaRPr lang="el-GR" i="1" dirty="0" smtClean="0"/>
          </a:p>
          <a:p>
            <a:pPr>
              <a:buFontTx/>
              <a:buChar char="-"/>
            </a:pPr>
            <a:r>
              <a:rPr lang="el-GR" i="1" dirty="0" smtClean="0"/>
              <a:t> το μουσείο είναι ένα πλούσιο περιβάλλον που μπορεί να φέρει αλλαγές, ιδίως σε ένα παιδί στα πρώτα στάδια της ανάπτυξης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Το κορίτσι με το μαργαριταρένιο σκουλαρίκι, 1665, Χάγη, Mauritshuis"/>
          <p:cNvPicPr>
            <a:picLocks noChangeAspect="1" noChangeArrowheads="1"/>
          </p:cNvPicPr>
          <p:nvPr/>
        </p:nvPicPr>
        <p:blipFill>
          <a:blip r:embed="rId2"/>
          <a:srcRect l="23170" t="7799" r="21037" b="33318"/>
          <a:stretch>
            <a:fillRect/>
          </a:stretch>
        </p:blipFill>
        <p:spPr bwMode="auto">
          <a:xfrm>
            <a:off x="0" y="-29791"/>
            <a:ext cx="5572132" cy="6887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Το κορίτσι με το μαργαριταρένιο σκουλαρίκι, 1665, Χάγη, Mauritshuis"/>
          <p:cNvPicPr>
            <a:picLocks noChangeAspect="1" noChangeArrowheads="1"/>
          </p:cNvPicPr>
          <p:nvPr/>
        </p:nvPicPr>
        <p:blipFill>
          <a:blip r:embed="rId2"/>
          <a:srcRect l="28892" t="26375" r="28906" b="38204"/>
          <a:stretch>
            <a:fillRect/>
          </a:stretch>
        </p:blipFill>
        <p:spPr bwMode="auto">
          <a:xfrm>
            <a:off x="1000100" y="0"/>
            <a:ext cx="69762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499</Words>
  <Application>Microsoft Office PowerPoint</Application>
  <PresentationFormat>Προβολή στην οθόνη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Όμιλος ‘’Τέχνη και Πολιτισμός’’  Σχολικό έτος 2024-2025</vt:lpstr>
      <vt:lpstr>Το θέμα του τεστ εισαγωγής </vt:lpstr>
      <vt:lpstr>Διαφάνεια 3</vt:lpstr>
      <vt:lpstr>Στον όμιλο αυτόν βρισκόμαστε μπροστά σε ερωτήματα, όπως  :   Γιατί να ασχολείται κάποιος με την Τέχνη ;   Τι προσφέρει στον άνθρωπο ;   Η προσφορά είναι θεωρητική και αφηρημένη  ή  μπορεί και να μετρηθεί με επιστημονικό τρόπο;</vt:lpstr>
      <vt:lpstr>Διαφάνεια 5</vt:lpstr>
      <vt:lpstr>Διαφάνεια 6</vt:lpstr>
      <vt:lpstr>Διαφάνεια 7</vt:lpstr>
      <vt:lpstr>Διαφάνεια 8</vt:lpstr>
      <vt:lpstr>Διαφάνεια 9</vt:lpstr>
      <vt:lpstr>Άλλο ερώτημα :  Σήμερα οι άνθρωποι χρησιμοποιούν ως σύμβολα  παλαιότερα μυθολογικά στοιχεία του πολιτισμού τους ;  Καταλαβαίνουμε πάντα τον συμβολισμό ;  Τι θέση έχει η τέχνη σε όλο αυτό ;   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Όμιλος ‘’Τέχνη και Πολιτισμός’’  Σχολικό έτος 2024-2025</dc:title>
  <dc:creator>user</dc:creator>
  <cp:lastModifiedBy>user</cp:lastModifiedBy>
  <cp:revision>11</cp:revision>
  <dcterms:created xsi:type="dcterms:W3CDTF">2024-10-14T17:57:02Z</dcterms:created>
  <dcterms:modified xsi:type="dcterms:W3CDTF">2024-10-16T16:39:30Z</dcterms:modified>
</cp:coreProperties>
</file>