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257" r:id="rId3"/>
    <p:sldId id="262" r:id="rId4"/>
    <p:sldId id="261" r:id="rId5"/>
    <p:sldId id="259" r:id="rId6"/>
    <p:sldId id="269" r:id="rId7"/>
    <p:sldId id="274" r:id="rId8"/>
    <p:sldId id="279" r:id="rId9"/>
    <p:sldId id="306" r:id="rId10"/>
    <p:sldId id="307" r:id="rId11"/>
    <p:sldId id="258" r:id="rId12"/>
    <p:sldId id="263" r:id="rId13"/>
    <p:sldId id="264" r:id="rId14"/>
    <p:sldId id="265" r:id="rId15"/>
    <p:sldId id="266" r:id="rId16"/>
    <p:sldId id="267" r:id="rId17"/>
    <p:sldId id="268" r:id="rId18"/>
    <p:sldId id="270" r:id="rId19"/>
    <p:sldId id="271" r:id="rId20"/>
    <p:sldId id="272" r:id="rId21"/>
    <p:sldId id="273" r:id="rId22"/>
    <p:sldId id="276" r:id="rId23"/>
    <p:sldId id="277" r:id="rId24"/>
    <p:sldId id="275" r:id="rId25"/>
    <p:sldId id="278" r:id="rId26"/>
    <p:sldId id="280" r:id="rId27"/>
    <p:sldId id="281" r:id="rId28"/>
    <p:sldId id="282" r:id="rId29"/>
    <p:sldId id="283" r:id="rId30"/>
    <p:sldId id="289" r:id="rId31"/>
    <p:sldId id="284" r:id="rId32"/>
    <p:sldId id="285" r:id="rId33"/>
    <p:sldId id="286" r:id="rId34"/>
    <p:sldId id="287" r:id="rId35"/>
    <p:sldId id="288" r:id="rId36"/>
    <p:sldId id="290" r:id="rId37"/>
    <p:sldId id="293" r:id="rId38"/>
    <p:sldId id="292" r:id="rId39"/>
    <p:sldId id="291" r:id="rId40"/>
    <p:sldId id="294" r:id="rId41"/>
    <p:sldId id="295" r:id="rId42"/>
    <p:sldId id="296" r:id="rId43"/>
    <p:sldId id="304" r:id="rId44"/>
    <p:sldId id="305" r:id="rId45"/>
    <p:sldId id="297" r:id="rId46"/>
    <p:sldId id="298" r:id="rId47"/>
    <p:sldId id="308" r:id="rId48"/>
    <p:sldId id="299" r:id="rId49"/>
    <p:sldId id="300" r:id="rId50"/>
    <p:sldId id="301" r:id="rId51"/>
    <p:sldId id="310" r:id="rId52"/>
    <p:sldId id="311" r:id="rId53"/>
    <p:sldId id="362" r:id="rId54"/>
    <p:sldId id="365" r:id="rId55"/>
    <p:sldId id="302" r:id="rId56"/>
    <p:sldId id="303" r:id="rId57"/>
    <p:sldId id="369" r:id="rId58"/>
    <p:sldId id="370" r:id="rId59"/>
    <p:sldId id="366" r:id="rId60"/>
    <p:sldId id="367" r:id="rId61"/>
    <p:sldId id="368" r:id="rId62"/>
    <p:sldId id="371" r:id="rId63"/>
    <p:sldId id="372" r:id="rId64"/>
    <p:sldId id="373" r:id="rId65"/>
    <p:sldId id="374" r:id="rId66"/>
    <p:sldId id="375" r:id="rId67"/>
    <p:sldId id="376" r:id="rId68"/>
    <p:sldId id="377" r:id="rId69"/>
    <p:sldId id="378" r:id="rId70"/>
    <p:sldId id="379" r:id="rId71"/>
    <p:sldId id="380" r:id="rId72"/>
    <p:sldId id="381" r:id="rId73"/>
    <p:sldId id="382" r:id="rId74"/>
    <p:sldId id="383" r:id="rId75"/>
    <p:sldId id="384" r:id="rId7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3" d="100"/>
          <a:sy n="83" d="100"/>
        </p:scale>
        <p:origin x="-1182"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1C9FDB-0E14-4DAF-B17C-2FDAF329C8B7}" type="datetimeFigureOut">
              <a:rPr lang="el-GR" smtClean="0"/>
              <a:pPr/>
              <a:t>24/11/2024</a:t>
            </a:fld>
            <a:endParaRPr lang="el-GR" dirty="0"/>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947492-D9CE-4C0A-84C0-96409D6E9238}" type="slidenum">
              <a:rPr lang="el-GR" smtClean="0"/>
              <a:pPr/>
              <a:t>‹#›</a:t>
            </a:fld>
            <a:endParaRPr lang="el-G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03377F7C-E8DF-4573-8094-3DA76EF1EFB2}" type="datetimeFigureOut">
              <a:rPr lang="el-GR" smtClean="0"/>
              <a:pPr/>
              <a:t>24/11/2024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A3F03DD0-D3F2-4FC5-AA5F-A40053BF3264}" type="slidenum">
              <a:rPr lang="el-GR" smtClean="0"/>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3377F7C-E8DF-4573-8094-3DA76EF1EFB2}" type="datetimeFigureOut">
              <a:rPr lang="el-GR" smtClean="0"/>
              <a:pPr/>
              <a:t>24/11/2024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A3F03DD0-D3F2-4FC5-AA5F-A40053BF3264}"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3377F7C-E8DF-4573-8094-3DA76EF1EFB2}" type="datetimeFigureOut">
              <a:rPr lang="el-GR" smtClean="0"/>
              <a:pPr/>
              <a:t>24/11/2024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A3F03DD0-D3F2-4FC5-AA5F-A40053BF3264}" type="slidenum">
              <a:rPr lang="el-GR" smtClean="0"/>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3377F7C-E8DF-4573-8094-3DA76EF1EFB2}" type="datetimeFigureOut">
              <a:rPr lang="el-GR" smtClean="0"/>
              <a:pPr/>
              <a:t>24/11/2024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A3F03DD0-D3F2-4FC5-AA5F-A40053BF3264}" type="slidenum">
              <a:rPr lang="el-GR" smtClean="0"/>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03377F7C-E8DF-4573-8094-3DA76EF1EFB2}" type="datetimeFigureOut">
              <a:rPr lang="el-GR" smtClean="0"/>
              <a:pPr/>
              <a:t>24/11/2024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A3F03DD0-D3F2-4FC5-AA5F-A40053BF3264}" type="slidenum">
              <a:rPr lang="el-GR" smtClean="0"/>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03377F7C-E8DF-4573-8094-3DA76EF1EFB2}" type="datetimeFigureOut">
              <a:rPr lang="el-GR" smtClean="0"/>
              <a:pPr/>
              <a:t>24/11/2024</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A3F03DD0-D3F2-4FC5-AA5F-A40053BF3264}"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03377F7C-E8DF-4573-8094-3DA76EF1EFB2}" type="datetimeFigureOut">
              <a:rPr lang="el-GR" smtClean="0"/>
              <a:pPr/>
              <a:t>24/11/2024</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A3F03DD0-D3F2-4FC5-AA5F-A40053BF3264}"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03377F7C-E8DF-4573-8094-3DA76EF1EFB2}" type="datetimeFigureOut">
              <a:rPr lang="el-GR" smtClean="0"/>
              <a:pPr/>
              <a:t>24/11/2024</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A3F03DD0-D3F2-4FC5-AA5F-A40053BF3264}"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03377F7C-E8DF-4573-8094-3DA76EF1EFB2}" type="datetimeFigureOut">
              <a:rPr lang="el-GR" smtClean="0"/>
              <a:pPr/>
              <a:t>24/11/2024</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A3F03DD0-D3F2-4FC5-AA5F-A40053BF3264}"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03377F7C-E8DF-4573-8094-3DA76EF1EFB2}" type="datetimeFigureOut">
              <a:rPr lang="el-GR" smtClean="0"/>
              <a:pPr/>
              <a:t>24/11/2024</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A3F03DD0-D3F2-4FC5-AA5F-A40053BF3264}"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03377F7C-E8DF-4573-8094-3DA76EF1EFB2}" type="datetimeFigureOut">
              <a:rPr lang="el-GR" smtClean="0"/>
              <a:pPr/>
              <a:t>24/11/2024</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A3F03DD0-D3F2-4FC5-AA5F-A40053BF3264}" type="slidenum">
              <a:rPr lang="el-GR" smtClean="0"/>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77F7C-E8DF-4573-8094-3DA76EF1EFB2}" type="datetimeFigureOut">
              <a:rPr lang="el-GR" smtClean="0"/>
              <a:pPr/>
              <a:t>24/11/2024</a:t>
            </a:fld>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03DD0-D3F2-4FC5-AA5F-A40053BF3264}" type="slidenum">
              <a:rPr lang="el-GR" smtClean="0"/>
              <a:pPr/>
              <a:t>‹#›</a:t>
            </a:fld>
            <a:endParaRPr lang="el-GR"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42910" y="2500306"/>
            <a:ext cx="7772400" cy="1470025"/>
          </a:xfrm>
        </p:spPr>
        <p:txBody>
          <a:bodyPr>
            <a:normAutofit fontScale="90000"/>
          </a:bodyPr>
          <a:lstStyle/>
          <a:p>
            <a:r>
              <a:rPr lang="el-GR" sz="3600" i="1" dirty="0" smtClean="0">
                <a:latin typeface="+mn-lt"/>
              </a:rPr>
              <a:t>2. Καλλιτεχνικά ρεύματα μέχρι τον ιμπρεσσιονισμό, ξεκινώντας α</a:t>
            </a:r>
            <a:r>
              <a:rPr lang="el-GR" sz="3600" i="1" dirty="0" smtClean="0"/>
              <a:t>πό το Βυζάντιο </a:t>
            </a:r>
            <a:br>
              <a:rPr lang="el-GR" sz="3600" i="1" dirty="0" smtClean="0"/>
            </a:br>
            <a:endParaRPr lang="el-GR" sz="3600" i="1" dirty="0">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undefined"/>
          <p:cNvPicPr>
            <a:picLocks noChangeAspect="1" noChangeArrowheads="1"/>
          </p:cNvPicPr>
          <p:nvPr/>
        </p:nvPicPr>
        <p:blipFill>
          <a:blip r:embed="rId2"/>
          <a:srcRect/>
          <a:stretch>
            <a:fillRect/>
          </a:stretch>
        </p:blipFill>
        <p:spPr bwMode="auto">
          <a:xfrm>
            <a:off x="0" y="0"/>
            <a:ext cx="2809936" cy="6858000"/>
          </a:xfrm>
          <a:prstGeom prst="rect">
            <a:avLst/>
          </a:prstGeom>
          <a:noFill/>
        </p:spPr>
      </p:pic>
      <p:sp>
        <p:nvSpPr>
          <p:cNvPr id="3" name="2 - Ορθογώνιο"/>
          <p:cNvSpPr/>
          <p:nvPr/>
        </p:nvSpPr>
        <p:spPr>
          <a:xfrm>
            <a:off x="2928926" y="6143644"/>
            <a:ext cx="1658274" cy="584775"/>
          </a:xfrm>
          <a:prstGeom prst="rect">
            <a:avLst/>
          </a:prstGeom>
        </p:spPr>
        <p:txBody>
          <a:bodyPr wrap="none">
            <a:spAutoFit/>
          </a:bodyPr>
          <a:lstStyle/>
          <a:p>
            <a:pPr algn="ctr"/>
            <a:r>
              <a:rPr lang="el-GR" sz="1600" i="1" dirty="0" smtClean="0"/>
              <a:t>‘’Παράδεισος’’</a:t>
            </a:r>
          </a:p>
          <a:p>
            <a:r>
              <a:rPr lang="el-GR" sz="1600" i="1" dirty="0" smtClean="0"/>
              <a:t>(αριστερό φύλλο)</a:t>
            </a:r>
            <a:endParaRPr lang="el-GR" sz="1600" dirty="0"/>
          </a:p>
        </p:txBody>
      </p:sp>
      <p:pic>
        <p:nvPicPr>
          <p:cNvPr id="64516" name="Picture 4" descr="undefined"/>
          <p:cNvPicPr>
            <a:picLocks noChangeAspect="1" noChangeArrowheads="1"/>
          </p:cNvPicPr>
          <p:nvPr/>
        </p:nvPicPr>
        <p:blipFill>
          <a:blip r:embed="rId3"/>
          <a:srcRect/>
          <a:stretch>
            <a:fillRect/>
          </a:stretch>
        </p:blipFill>
        <p:spPr bwMode="auto">
          <a:xfrm>
            <a:off x="6319598" y="0"/>
            <a:ext cx="2824401" cy="6857999"/>
          </a:xfrm>
          <a:prstGeom prst="rect">
            <a:avLst/>
          </a:prstGeom>
          <a:noFill/>
        </p:spPr>
      </p:pic>
      <p:sp>
        <p:nvSpPr>
          <p:cNvPr id="5" name="4 - Ορθογώνιο"/>
          <p:cNvSpPr/>
          <p:nvPr/>
        </p:nvSpPr>
        <p:spPr>
          <a:xfrm>
            <a:off x="5072066" y="285728"/>
            <a:ext cx="1219501" cy="584775"/>
          </a:xfrm>
          <a:prstGeom prst="rect">
            <a:avLst/>
          </a:prstGeom>
        </p:spPr>
        <p:txBody>
          <a:bodyPr wrap="none">
            <a:spAutoFit/>
          </a:bodyPr>
          <a:lstStyle/>
          <a:p>
            <a:pPr algn="ctr"/>
            <a:r>
              <a:rPr lang="el-GR" sz="1600" i="1" dirty="0" smtClean="0"/>
              <a:t>‘’Κόλαση’’</a:t>
            </a:r>
          </a:p>
          <a:p>
            <a:pPr algn="ctr"/>
            <a:r>
              <a:rPr lang="el-GR" sz="1600" i="1" dirty="0" smtClean="0"/>
              <a:t>(δεξί φύλλο)</a:t>
            </a:r>
            <a:endParaRPr lang="el-GR" sz="1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7786710" y="142852"/>
            <a:ext cx="1357290" cy="923330"/>
          </a:xfrm>
          <a:prstGeom prst="rect">
            <a:avLst/>
          </a:prstGeom>
        </p:spPr>
        <p:txBody>
          <a:bodyPr wrap="square">
            <a:spAutoFit/>
          </a:bodyPr>
          <a:lstStyle/>
          <a:p>
            <a:pPr algn="ctr"/>
            <a:r>
              <a:rPr lang="el-GR" i="1" dirty="0" smtClean="0">
                <a:solidFill>
                  <a:srgbClr val="FFC000"/>
                </a:solidFill>
              </a:rPr>
              <a:t>Πρώιμη Αναγέννηση</a:t>
            </a:r>
          </a:p>
          <a:p>
            <a:pPr algn="ctr"/>
            <a:r>
              <a:rPr lang="el-GR" i="1" dirty="0" smtClean="0">
                <a:solidFill>
                  <a:srgbClr val="FFC000"/>
                </a:solidFill>
              </a:rPr>
              <a:t>Ιταλία</a:t>
            </a:r>
            <a:endParaRPr lang="el-GR" dirty="0">
              <a:solidFill>
                <a:srgbClr val="FFC000"/>
              </a:solidFill>
            </a:endParaRPr>
          </a:p>
        </p:txBody>
      </p:sp>
      <p:pic>
        <p:nvPicPr>
          <p:cNvPr id="1026" name="Picture 2" descr="Ευαγγελισμός, 1440 ή μετά το 1450, νωπογραφία, Φλωρεντία, Museo Nazionale di San Marco"/>
          <p:cNvPicPr>
            <a:picLocks noChangeAspect="1" noChangeArrowheads="1"/>
          </p:cNvPicPr>
          <p:nvPr/>
        </p:nvPicPr>
        <p:blipFill>
          <a:blip r:embed="rId2"/>
          <a:srcRect/>
          <a:stretch>
            <a:fillRect/>
          </a:stretch>
        </p:blipFill>
        <p:spPr bwMode="auto">
          <a:xfrm>
            <a:off x="0" y="0"/>
            <a:ext cx="7715272" cy="5357828"/>
          </a:xfrm>
          <a:prstGeom prst="rect">
            <a:avLst/>
          </a:prstGeom>
          <a:noFill/>
        </p:spPr>
      </p:pic>
      <p:sp>
        <p:nvSpPr>
          <p:cNvPr id="4" name="3 - Ορθογώνιο"/>
          <p:cNvSpPr/>
          <p:nvPr/>
        </p:nvSpPr>
        <p:spPr>
          <a:xfrm>
            <a:off x="0" y="5257562"/>
            <a:ext cx="5214974" cy="1600438"/>
          </a:xfrm>
          <a:prstGeom prst="rect">
            <a:avLst/>
          </a:prstGeom>
        </p:spPr>
        <p:txBody>
          <a:bodyPr wrap="square">
            <a:spAutoFit/>
          </a:bodyPr>
          <a:lstStyle/>
          <a:p>
            <a:pPr algn="ctr"/>
            <a:r>
              <a:rPr lang="el-GR" sz="1600" i="1" dirty="0" smtClean="0"/>
              <a:t>‘’Ευαγγελισμός’’</a:t>
            </a:r>
          </a:p>
          <a:p>
            <a:pPr algn="ctr"/>
            <a:r>
              <a:rPr lang="el-GR" sz="1600" i="1" dirty="0" smtClean="0"/>
              <a:t> μεταξύ 1438 και 1450</a:t>
            </a:r>
            <a:r>
              <a:rPr lang="en-US" sz="1600" dirty="0"/>
              <a:t> </a:t>
            </a:r>
            <a:endParaRPr lang="el-GR" sz="1600" dirty="0" smtClean="0"/>
          </a:p>
          <a:p>
            <a:pPr algn="ctr"/>
            <a:r>
              <a:rPr lang="en-US" sz="1600" i="1" dirty="0" smtClean="0"/>
              <a:t>Fra Angelico</a:t>
            </a:r>
            <a:r>
              <a:rPr lang="el-GR" sz="1600" i="1" dirty="0" smtClean="0"/>
              <a:t> (Δομινικανός μοναχός) - </a:t>
            </a:r>
            <a:r>
              <a:rPr lang="en-US" sz="1600" i="1" dirty="0"/>
              <a:t>Giovanni da </a:t>
            </a:r>
            <a:r>
              <a:rPr lang="en-US" sz="1600" i="1" dirty="0" smtClean="0"/>
              <a:t>Fiesole</a:t>
            </a:r>
            <a:r>
              <a:rPr lang="el-GR" sz="1600" i="1" dirty="0" smtClean="0"/>
              <a:t> (1395 – 1455)</a:t>
            </a:r>
            <a:endParaRPr lang="en-US" sz="1600" i="1" dirty="0"/>
          </a:p>
          <a:p>
            <a:pPr algn="ctr"/>
            <a:r>
              <a:rPr lang="el-GR" sz="1600" i="1" dirty="0" smtClean="0">
                <a:solidFill>
                  <a:schemeClr val="accent6">
                    <a:lumMod val="75000"/>
                  </a:schemeClr>
                </a:solidFill>
              </a:rPr>
              <a:t>Νωπογραφία (</a:t>
            </a:r>
            <a:r>
              <a:rPr lang="en-US" sz="1600" i="1" dirty="0" smtClean="0">
                <a:solidFill>
                  <a:schemeClr val="accent6">
                    <a:lumMod val="75000"/>
                  </a:schemeClr>
                </a:solidFill>
              </a:rPr>
              <a:t>affresco</a:t>
            </a:r>
            <a:r>
              <a:rPr lang="el-GR" sz="1600" i="1" dirty="0" smtClean="0">
                <a:solidFill>
                  <a:schemeClr val="accent6">
                    <a:lumMod val="75000"/>
                  </a:schemeClr>
                </a:solidFill>
              </a:rPr>
              <a:t>) </a:t>
            </a:r>
            <a:r>
              <a:rPr lang="el-GR" sz="1600" i="1" dirty="0" smtClean="0">
                <a:solidFill>
                  <a:srgbClr val="FFFF00"/>
                </a:solidFill>
              </a:rPr>
              <a:t>*</a:t>
            </a:r>
          </a:p>
          <a:p>
            <a:pPr algn="ctr"/>
            <a:r>
              <a:rPr lang="el-GR" sz="1600" i="1" dirty="0" smtClean="0"/>
              <a:t> </a:t>
            </a:r>
            <a:r>
              <a:rPr lang="el-GR" sz="1600" i="1" dirty="0"/>
              <a:t>Museo Nazionale di San </a:t>
            </a:r>
            <a:r>
              <a:rPr lang="el-GR" sz="1600" i="1" dirty="0" smtClean="0"/>
              <a:t>Marco, Φλωρεντία</a:t>
            </a:r>
            <a:endParaRPr lang="el-GR" sz="1600" i="1" dirty="0"/>
          </a:p>
        </p:txBody>
      </p:sp>
      <p:sp>
        <p:nvSpPr>
          <p:cNvPr id="5" name="4 - Ορθογώνιο"/>
          <p:cNvSpPr/>
          <p:nvPr/>
        </p:nvSpPr>
        <p:spPr>
          <a:xfrm>
            <a:off x="7715272" y="1785926"/>
            <a:ext cx="1571652" cy="2554545"/>
          </a:xfrm>
          <a:prstGeom prst="rect">
            <a:avLst/>
          </a:prstGeom>
        </p:spPr>
        <p:txBody>
          <a:bodyPr wrap="square">
            <a:spAutoFit/>
          </a:bodyPr>
          <a:lstStyle/>
          <a:p>
            <a:r>
              <a:rPr lang="el-GR" sz="1600" i="1" dirty="0" smtClean="0"/>
              <a:t>Ο </a:t>
            </a:r>
          </a:p>
          <a:p>
            <a:r>
              <a:rPr lang="el-GR" sz="1600" i="1" dirty="0" smtClean="0"/>
              <a:t>Φρα Αντζέλικο αναμιγνύει στα έργα του το προγενέστερο γοτθικό στυλ με το επερχόμενο αναγεννησιακό.</a:t>
            </a:r>
          </a:p>
          <a:p>
            <a:r>
              <a:rPr lang="el-GR" sz="1600" i="1" dirty="0" smtClean="0"/>
              <a:t>Επηρεάζεται από τον Τζιότο.</a:t>
            </a:r>
            <a:endParaRPr lang="el-GR" sz="1600" i="1" dirty="0"/>
          </a:p>
        </p:txBody>
      </p:sp>
      <p:sp>
        <p:nvSpPr>
          <p:cNvPr id="6" name="5 - Ορθογώνιο"/>
          <p:cNvSpPr/>
          <p:nvPr/>
        </p:nvSpPr>
        <p:spPr>
          <a:xfrm>
            <a:off x="6286512" y="5288340"/>
            <a:ext cx="2857488" cy="1569660"/>
          </a:xfrm>
          <a:prstGeom prst="rect">
            <a:avLst/>
          </a:prstGeom>
        </p:spPr>
        <p:txBody>
          <a:bodyPr wrap="square">
            <a:spAutoFit/>
          </a:bodyPr>
          <a:lstStyle/>
          <a:p>
            <a:pPr algn="ctr"/>
            <a:r>
              <a:rPr lang="el-GR" sz="1600" i="1" dirty="0" smtClean="0">
                <a:solidFill>
                  <a:srgbClr val="FFFF00"/>
                </a:solidFill>
              </a:rPr>
              <a:t>* </a:t>
            </a:r>
            <a:r>
              <a:rPr lang="el-GR" sz="1600" i="1" dirty="0" smtClean="0"/>
              <a:t>τα χρώματα απλώνονται απευθείας σε νωπή επιφάνεια. Έτσι διατηρούνται για πολύ μεγάλα χρονικά διαστήματα.</a:t>
            </a:r>
          </a:p>
          <a:p>
            <a:pPr algn="ctr"/>
            <a:r>
              <a:rPr lang="el-GR" sz="1600" i="1" dirty="0" smtClean="0"/>
              <a:t>1</a:t>
            </a:r>
            <a:r>
              <a:rPr lang="el-GR" sz="1600" i="1" baseline="30000" dirty="0" smtClean="0"/>
              <a:t>η</a:t>
            </a:r>
            <a:r>
              <a:rPr lang="el-GR" sz="1600" i="1" dirty="0" smtClean="0"/>
              <a:t> φορά εφαρμόστηκε στη Μινωική τέχνη.</a:t>
            </a:r>
            <a:endParaRPr lang="el-GR" sz="1600" i="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undefined"/>
          <p:cNvPicPr>
            <a:picLocks noChangeAspect="1" noChangeArrowheads="1"/>
          </p:cNvPicPr>
          <p:nvPr/>
        </p:nvPicPr>
        <p:blipFill>
          <a:blip r:embed="rId2"/>
          <a:srcRect/>
          <a:stretch>
            <a:fillRect/>
          </a:stretch>
        </p:blipFill>
        <p:spPr bwMode="auto">
          <a:xfrm>
            <a:off x="-1" y="928670"/>
            <a:ext cx="9154771" cy="4071966"/>
          </a:xfrm>
          <a:prstGeom prst="rect">
            <a:avLst/>
          </a:prstGeom>
          <a:noFill/>
        </p:spPr>
      </p:pic>
      <p:sp>
        <p:nvSpPr>
          <p:cNvPr id="3" name="2 - Ορθογώνιο"/>
          <p:cNvSpPr/>
          <p:nvPr/>
        </p:nvSpPr>
        <p:spPr>
          <a:xfrm>
            <a:off x="7786710" y="142852"/>
            <a:ext cx="1357290" cy="646331"/>
          </a:xfrm>
          <a:prstGeom prst="rect">
            <a:avLst/>
          </a:prstGeom>
        </p:spPr>
        <p:txBody>
          <a:bodyPr wrap="square">
            <a:spAutoFit/>
          </a:bodyPr>
          <a:lstStyle/>
          <a:p>
            <a:pPr algn="ctr"/>
            <a:r>
              <a:rPr lang="el-GR" i="1" dirty="0" smtClean="0">
                <a:solidFill>
                  <a:srgbClr val="FFC000"/>
                </a:solidFill>
              </a:rPr>
              <a:t>Αναγέννηση</a:t>
            </a:r>
          </a:p>
          <a:p>
            <a:pPr algn="ctr"/>
            <a:r>
              <a:rPr lang="el-GR" i="1" dirty="0" smtClean="0">
                <a:solidFill>
                  <a:srgbClr val="FFC000"/>
                </a:solidFill>
              </a:rPr>
              <a:t>Ιταλία</a:t>
            </a:r>
            <a:endParaRPr lang="el-GR" dirty="0">
              <a:solidFill>
                <a:srgbClr val="FFC000"/>
              </a:solidFill>
            </a:endParaRPr>
          </a:p>
        </p:txBody>
      </p:sp>
      <p:sp>
        <p:nvSpPr>
          <p:cNvPr id="4" name="3 - Ορθογώνιο"/>
          <p:cNvSpPr/>
          <p:nvPr/>
        </p:nvSpPr>
        <p:spPr>
          <a:xfrm>
            <a:off x="3786182" y="5143512"/>
            <a:ext cx="1694695" cy="1569660"/>
          </a:xfrm>
          <a:prstGeom prst="rect">
            <a:avLst/>
          </a:prstGeom>
        </p:spPr>
        <p:txBody>
          <a:bodyPr wrap="none">
            <a:spAutoFit/>
          </a:bodyPr>
          <a:lstStyle/>
          <a:p>
            <a:pPr algn="ctr"/>
            <a:r>
              <a:rPr lang="el-GR" sz="1600" i="1" dirty="0"/>
              <a:t> </a:t>
            </a:r>
            <a:r>
              <a:rPr lang="el-GR" sz="1600" i="1" dirty="0" smtClean="0"/>
              <a:t>’’Ευαγγελισμός’’</a:t>
            </a:r>
          </a:p>
          <a:p>
            <a:pPr algn="ctr"/>
            <a:r>
              <a:rPr lang="el-GR" sz="1600" i="1" dirty="0" smtClean="0"/>
              <a:t>1472</a:t>
            </a:r>
          </a:p>
          <a:p>
            <a:pPr algn="ctr"/>
            <a:r>
              <a:rPr lang="en-US" sz="1600" i="1" dirty="0" smtClean="0"/>
              <a:t>Leonardo Da Vinci</a:t>
            </a:r>
          </a:p>
          <a:p>
            <a:pPr algn="ctr"/>
            <a:r>
              <a:rPr lang="el-GR" sz="1600" i="1" dirty="0" smtClean="0"/>
              <a:t>Πινακοθήκη </a:t>
            </a:r>
            <a:r>
              <a:rPr lang="en-US" sz="1600" i="1" dirty="0" smtClean="0"/>
              <a:t>Uffizi</a:t>
            </a:r>
            <a:endParaRPr lang="el-GR" sz="1600" i="1" dirty="0" smtClean="0"/>
          </a:p>
          <a:p>
            <a:pPr algn="ctr"/>
            <a:r>
              <a:rPr lang="el-GR" sz="1600" i="1" dirty="0" smtClean="0"/>
              <a:t>Φλωρεντία</a:t>
            </a:r>
            <a:endParaRPr lang="en-US" sz="1600" i="1" dirty="0"/>
          </a:p>
          <a:p>
            <a:pPr algn="ctr"/>
            <a:endParaRPr lang="el-GR" sz="1600"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defined"/>
          <p:cNvPicPr>
            <a:picLocks noChangeAspect="1" noChangeArrowheads="1"/>
          </p:cNvPicPr>
          <p:nvPr/>
        </p:nvPicPr>
        <p:blipFill>
          <a:blip r:embed="rId2"/>
          <a:srcRect t="1754" r="57082"/>
          <a:stretch>
            <a:fillRect/>
          </a:stretch>
        </p:blipFill>
        <p:spPr bwMode="auto">
          <a:xfrm>
            <a:off x="1142976" y="0"/>
            <a:ext cx="6735483" cy="6858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defined"/>
          <p:cNvPicPr>
            <a:picLocks noChangeAspect="1" noChangeArrowheads="1"/>
          </p:cNvPicPr>
          <p:nvPr/>
        </p:nvPicPr>
        <p:blipFill>
          <a:blip r:embed="rId2"/>
          <a:srcRect l="7283" t="15058" r="63129" b="21491"/>
          <a:stretch>
            <a:fillRect/>
          </a:stretch>
        </p:blipFill>
        <p:spPr bwMode="auto">
          <a:xfrm>
            <a:off x="1000100" y="0"/>
            <a:ext cx="7189839" cy="685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p:cNvPicPr>
            <a:picLocks noChangeAspect="1" noChangeArrowheads="1"/>
          </p:cNvPicPr>
          <p:nvPr/>
        </p:nvPicPr>
        <p:blipFill>
          <a:blip r:embed="rId2"/>
          <a:srcRect/>
          <a:stretch>
            <a:fillRect/>
          </a:stretch>
        </p:blipFill>
        <p:spPr bwMode="auto">
          <a:xfrm>
            <a:off x="0" y="-16"/>
            <a:ext cx="6858016" cy="6858016"/>
          </a:xfrm>
          <a:prstGeom prst="rect">
            <a:avLst/>
          </a:prstGeom>
          <a:noFill/>
        </p:spPr>
      </p:pic>
      <p:sp>
        <p:nvSpPr>
          <p:cNvPr id="3" name="2 - Ορθογώνιο"/>
          <p:cNvSpPr/>
          <p:nvPr/>
        </p:nvSpPr>
        <p:spPr>
          <a:xfrm>
            <a:off x="6858016" y="5500702"/>
            <a:ext cx="2145459" cy="1077218"/>
          </a:xfrm>
          <a:prstGeom prst="rect">
            <a:avLst/>
          </a:prstGeom>
        </p:spPr>
        <p:txBody>
          <a:bodyPr wrap="none">
            <a:spAutoFit/>
          </a:bodyPr>
          <a:lstStyle/>
          <a:p>
            <a:pPr algn="ctr"/>
            <a:r>
              <a:rPr lang="el-GR" sz="1600" i="1" dirty="0" smtClean="0"/>
              <a:t>‘’</a:t>
            </a:r>
            <a:r>
              <a:rPr lang="en-US" sz="1600" i="1" dirty="0" smtClean="0"/>
              <a:t>Magnificat Madonna</a:t>
            </a:r>
            <a:r>
              <a:rPr lang="el-GR" sz="1600" i="1" dirty="0" smtClean="0"/>
              <a:t>’’</a:t>
            </a:r>
          </a:p>
          <a:p>
            <a:pPr algn="ctr"/>
            <a:r>
              <a:rPr lang="en-US" sz="1600" i="1" dirty="0" smtClean="0"/>
              <a:t> </a:t>
            </a:r>
            <a:r>
              <a:rPr lang="el-GR" sz="1600" i="1" dirty="0" smtClean="0"/>
              <a:t>περ. </a:t>
            </a:r>
            <a:r>
              <a:rPr lang="en-US" sz="1600" i="1" dirty="0" smtClean="0"/>
              <a:t>1483</a:t>
            </a:r>
            <a:endParaRPr lang="el-GR" sz="1600" i="1" dirty="0" smtClean="0"/>
          </a:p>
          <a:p>
            <a:pPr algn="ctr"/>
            <a:r>
              <a:rPr lang="en-US" sz="1600" i="1" dirty="0" smtClean="0"/>
              <a:t>Sandro Botticelli</a:t>
            </a:r>
            <a:endParaRPr lang="el-GR" sz="1600" i="1" dirty="0" smtClean="0"/>
          </a:p>
          <a:p>
            <a:pPr algn="ctr"/>
            <a:r>
              <a:rPr lang="en-US" sz="1600" i="1" dirty="0" smtClean="0"/>
              <a:t>Uffizi</a:t>
            </a:r>
            <a:r>
              <a:rPr lang="el-GR" sz="1600" i="1" dirty="0" smtClean="0"/>
              <a:t>, Φλωρεντία</a:t>
            </a:r>
            <a:endParaRPr lang="el-GR" sz="1600" i="1" dirty="0"/>
          </a:p>
        </p:txBody>
      </p:sp>
      <p:sp>
        <p:nvSpPr>
          <p:cNvPr id="4" name="3 - Ορθογώνιο"/>
          <p:cNvSpPr/>
          <p:nvPr/>
        </p:nvSpPr>
        <p:spPr>
          <a:xfrm>
            <a:off x="7215206" y="285728"/>
            <a:ext cx="1357290" cy="646331"/>
          </a:xfrm>
          <a:prstGeom prst="rect">
            <a:avLst/>
          </a:prstGeom>
        </p:spPr>
        <p:txBody>
          <a:bodyPr wrap="square">
            <a:spAutoFit/>
          </a:bodyPr>
          <a:lstStyle/>
          <a:p>
            <a:pPr algn="ctr"/>
            <a:r>
              <a:rPr lang="el-GR" i="1" dirty="0" smtClean="0">
                <a:solidFill>
                  <a:srgbClr val="FFC000"/>
                </a:solidFill>
              </a:rPr>
              <a:t>Αναγέννηση</a:t>
            </a:r>
          </a:p>
          <a:p>
            <a:pPr algn="ctr"/>
            <a:r>
              <a:rPr lang="el-GR" i="1" dirty="0" smtClean="0">
                <a:solidFill>
                  <a:srgbClr val="FFC000"/>
                </a:solidFill>
              </a:rPr>
              <a:t>Ιταλία</a:t>
            </a:r>
            <a:endParaRPr lang="el-GR" dirty="0">
              <a:solidFill>
                <a:srgbClr val="FFC000"/>
              </a:solidFill>
            </a:endParaRPr>
          </a:p>
        </p:txBody>
      </p:sp>
      <p:sp>
        <p:nvSpPr>
          <p:cNvPr id="5" name="4 - Ορθογώνιο"/>
          <p:cNvSpPr/>
          <p:nvPr/>
        </p:nvSpPr>
        <p:spPr>
          <a:xfrm>
            <a:off x="7000892" y="1785926"/>
            <a:ext cx="2000264" cy="1077218"/>
          </a:xfrm>
          <a:prstGeom prst="rect">
            <a:avLst/>
          </a:prstGeom>
        </p:spPr>
        <p:txBody>
          <a:bodyPr wrap="square">
            <a:spAutoFit/>
          </a:bodyPr>
          <a:lstStyle/>
          <a:p>
            <a:pPr algn="ctr"/>
            <a:r>
              <a:rPr lang="el-GR" sz="1600" i="1" dirty="0" smtClean="0"/>
              <a:t>Ο </a:t>
            </a:r>
            <a:r>
              <a:rPr lang="en-US" sz="1600" i="1" dirty="0" smtClean="0"/>
              <a:t>Botticelli</a:t>
            </a:r>
            <a:r>
              <a:rPr lang="el-GR" sz="1600" i="1" dirty="0" smtClean="0"/>
              <a:t> αποτελεί την πιο κλασική αναγεννησιακή έκφραση.</a:t>
            </a:r>
            <a:endParaRPr lang="el-GR"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ondo Doni, 1506-1508, Φλωρεντία, Ουφίτσι"/>
          <p:cNvPicPr>
            <a:picLocks noChangeAspect="1" noChangeArrowheads="1"/>
          </p:cNvPicPr>
          <p:nvPr/>
        </p:nvPicPr>
        <p:blipFill>
          <a:blip r:embed="rId2"/>
          <a:srcRect/>
          <a:stretch>
            <a:fillRect/>
          </a:stretch>
        </p:blipFill>
        <p:spPr bwMode="auto">
          <a:xfrm>
            <a:off x="0" y="0"/>
            <a:ext cx="6800126" cy="6858000"/>
          </a:xfrm>
          <a:prstGeom prst="rect">
            <a:avLst/>
          </a:prstGeom>
          <a:noFill/>
        </p:spPr>
      </p:pic>
      <p:sp>
        <p:nvSpPr>
          <p:cNvPr id="3" name="2 - Ορθογώνιο"/>
          <p:cNvSpPr/>
          <p:nvPr/>
        </p:nvSpPr>
        <p:spPr>
          <a:xfrm>
            <a:off x="6786578" y="5715016"/>
            <a:ext cx="2345514" cy="1077218"/>
          </a:xfrm>
          <a:prstGeom prst="rect">
            <a:avLst/>
          </a:prstGeom>
        </p:spPr>
        <p:txBody>
          <a:bodyPr wrap="none">
            <a:spAutoFit/>
          </a:bodyPr>
          <a:lstStyle/>
          <a:p>
            <a:pPr algn="ctr"/>
            <a:r>
              <a:rPr lang="el-GR" sz="1600" i="1" dirty="0" smtClean="0"/>
              <a:t>‘’</a:t>
            </a:r>
            <a:r>
              <a:rPr lang="en-US" sz="1600" i="1" dirty="0" smtClean="0"/>
              <a:t>Tondo Doni</a:t>
            </a:r>
            <a:r>
              <a:rPr lang="el-GR" sz="1600" i="1" dirty="0" smtClean="0"/>
              <a:t>’’</a:t>
            </a:r>
            <a:r>
              <a:rPr lang="en-US" sz="1600" i="1" dirty="0" smtClean="0"/>
              <a:t> </a:t>
            </a:r>
            <a:endParaRPr lang="el-GR" sz="1600" i="1" dirty="0" smtClean="0"/>
          </a:p>
          <a:p>
            <a:pPr algn="ctr"/>
            <a:r>
              <a:rPr lang="en-US" sz="1600" i="1" dirty="0" smtClean="0"/>
              <a:t>1506-1508</a:t>
            </a:r>
            <a:endParaRPr lang="el-GR" sz="1600" i="1" dirty="0" smtClean="0"/>
          </a:p>
          <a:p>
            <a:pPr algn="ctr"/>
            <a:r>
              <a:rPr lang="en-US" sz="1600" i="1" dirty="0" smtClean="0"/>
              <a:t>Michelangelo Buonarroti  </a:t>
            </a:r>
            <a:endParaRPr lang="el-GR" sz="1600" i="1" dirty="0" smtClean="0"/>
          </a:p>
          <a:p>
            <a:pPr algn="ctr"/>
            <a:r>
              <a:rPr lang="en-US" sz="1600" i="1" dirty="0" smtClean="0"/>
              <a:t>Uffizi</a:t>
            </a:r>
            <a:r>
              <a:rPr lang="el-GR" sz="1600" i="1" dirty="0" smtClean="0"/>
              <a:t>, Φλωρεντία</a:t>
            </a:r>
            <a:endParaRPr lang="el-GR" sz="1600" i="1" dirty="0"/>
          </a:p>
        </p:txBody>
      </p:sp>
      <p:sp>
        <p:nvSpPr>
          <p:cNvPr id="4" name="3 - Ορθογώνιο"/>
          <p:cNvSpPr/>
          <p:nvPr/>
        </p:nvSpPr>
        <p:spPr>
          <a:xfrm>
            <a:off x="7215206" y="285728"/>
            <a:ext cx="1357290" cy="646331"/>
          </a:xfrm>
          <a:prstGeom prst="rect">
            <a:avLst/>
          </a:prstGeom>
        </p:spPr>
        <p:txBody>
          <a:bodyPr wrap="square">
            <a:spAutoFit/>
          </a:bodyPr>
          <a:lstStyle/>
          <a:p>
            <a:pPr algn="ctr"/>
            <a:r>
              <a:rPr lang="el-GR" i="1" dirty="0" smtClean="0">
                <a:solidFill>
                  <a:srgbClr val="FFC000"/>
                </a:solidFill>
              </a:rPr>
              <a:t>Αναγέννηση</a:t>
            </a:r>
          </a:p>
          <a:p>
            <a:pPr algn="ctr"/>
            <a:r>
              <a:rPr lang="el-GR" i="1" dirty="0" smtClean="0">
                <a:solidFill>
                  <a:srgbClr val="FFC000"/>
                </a:solidFill>
              </a:rPr>
              <a:t>Ιταλία</a:t>
            </a:r>
            <a:endParaRPr lang="el-GR" dirty="0">
              <a:solidFill>
                <a:srgbClr val="FFC000"/>
              </a:solidFill>
            </a:endParaRPr>
          </a:p>
        </p:txBody>
      </p:sp>
      <p:sp>
        <p:nvSpPr>
          <p:cNvPr id="5" name="4 - Ορθογώνιο"/>
          <p:cNvSpPr/>
          <p:nvPr/>
        </p:nvSpPr>
        <p:spPr>
          <a:xfrm>
            <a:off x="6929454" y="1357298"/>
            <a:ext cx="1857388" cy="2800767"/>
          </a:xfrm>
          <a:prstGeom prst="rect">
            <a:avLst/>
          </a:prstGeom>
        </p:spPr>
        <p:txBody>
          <a:bodyPr wrap="square">
            <a:spAutoFit/>
          </a:bodyPr>
          <a:lstStyle/>
          <a:p>
            <a:pPr algn="ctr"/>
            <a:r>
              <a:rPr lang="el-GR" sz="1600" i="1" dirty="0" smtClean="0"/>
              <a:t>Το ζωγραφίζει όσο είναι στη Ρώμη και φιλοτεχνεί την Καπέλα Σιστίνα. Αντικατοπτρίζει και αυτό την αισθητική του : δυνατά σώματα, υγιή, που προβάλλουν τη δυναμική του ανθρώπου.</a:t>
            </a:r>
            <a:endParaRPr lang="el-GR" sz="1600" i="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5429256" y="5214950"/>
            <a:ext cx="3714744" cy="1384995"/>
          </a:xfrm>
          <a:prstGeom prst="rect">
            <a:avLst/>
          </a:prstGeom>
        </p:spPr>
        <p:txBody>
          <a:bodyPr wrap="square">
            <a:spAutoFit/>
          </a:bodyPr>
          <a:lstStyle/>
          <a:p>
            <a:pPr algn="ctr"/>
            <a:r>
              <a:rPr lang="el-GR" sz="1600" i="1" dirty="0" smtClean="0"/>
              <a:t>‘’Η Παρθένος του Λειμώνος’’</a:t>
            </a:r>
          </a:p>
          <a:p>
            <a:pPr algn="ctr"/>
            <a:r>
              <a:rPr lang="el-GR" sz="1600" i="1" dirty="0" smtClean="0"/>
              <a:t>Περ. 1506</a:t>
            </a:r>
          </a:p>
          <a:p>
            <a:pPr algn="ctr"/>
            <a:r>
              <a:rPr lang="en-US" sz="1600" i="1" dirty="0" smtClean="0"/>
              <a:t>Raffaello Sanzio</a:t>
            </a:r>
            <a:endParaRPr lang="el-GR" sz="1600" i="1" dirty="0" smtClean="0"/>
          </a:p>
          <a:p>
            <a:pPr algn="ctr"/>
            <a:r>
              <a:rPr lang="en-US" sz="1600" i="1" dirty="0" smtClean="0"/>
              <a:t>Kunsthistorisches Museum</a:t>
            </a:r>
            <a:r>
              <a:rPr lang="el-GR" sz="1600" i="1" dirty="0" smtClean="0"/>
              <a:t>, Βιέν</a:t>
            </a:r>
            <a:r>
              <a:rPr lang="el-GR" dirty="0" smtClean="0"/>
              <a:t>νη</a:t>
            </a:r>
            <a:endParaRPr lang="en-US" dirty="0" smtClean="0"/>
          </a:p>
          <a:p>
            <a:endParaRPr lang="el-GR" dirty="0" smtClean="0"/>
          </a:p>
        </p:txBody>
      </p:sp>
      <p:sp>
        <p:nvSpPr>
          <p:cNvPr id="5" name="4 - Ορθογώνιο"/>
          <p:cNvSpPr/>
          <p:nvPr/>
        </p:nvSpPr>
        <p:spPr>
          <a:xfrm>
            <a:off x="5500694" y="1214422"/>
            <a:ext cx="3643306" cy="2062103"/>
          </a:xfrm>
          <a:prstGeom prst="rect">
            <a:avLst/>
          </a:prstGeom>
        </p:spPr>
        <p:txBody>
          <a:bodyPr wrap="square">
            <a:spAutoFit/>
          </a:bodyPr>
          <a:lstStyle/>
          <a:p>
            <a:pPr algn="ctr"/>
            <a:r>
              <a:rPr lang="el-GR" sz="1600" i="1" dirty="0" smtClean="0"/>
              <a:t>Χρησιμοποιεί την πυραμιδοειδή σύνθεση του Λεονάρντο για μέλη της Αγίας Οικογένειας.</a:t>
            </a:r>
          </a:p>
          <a:p>
            <a:pPr algn="ctr"/>
            <a:endParaRPr lang="el-GR" sz="1600" i="1" dirty="0" smtClean="0"/>
          </a:p>
          <a:p>
            <a:pPr algn="ctr"/>
            <a:endParaRPr lang="el-GR" sz="1600" i="1" dirty="0" smtClean="0"/>
          </a:p>
          <a:p>
            <a:pPr algn="ctr"/>
            <a:r>
              <a:rPr lang="el-GR" sz="1600" i="1" dirty="0" smtClean="0"/>
              <a:t>Θεωρείται το αρτιότερο και πιο αντιπροσωπευτικό έργο της Αναγέννησης.</a:t>
            </a:r>
            <a:endParaRPr lang="el-GR" sz="1600" i="1" dirty="0"/>
          </a:p>
        </p:txBody>
      </p:sp>
      <p:pic>
        <p:nvPicPr>
          <p:cNvPr id="24584" name="Picture 8" descr="undefined"/>
          <p:cNvPicPr>
            <a:picLocks noChangeAspect="1" noChangeArrowheads="1"/>
          </p:cNvPicPr>
          <p:nvPr/>
        </p:nvPicPr>
        <p:blipFill>
          <a:blip r:embed="rId2"/>
          <a:srcRect/>
          <a:stretch>
            <a:fillRect/>
          </a:stretch>
        </p:blipFill>
        <p:spPr bwMode="auto">
          <a:xfrm>
            <a:off x="1" y="-8"/>
            <a:ext cx="5357818" cy="6858007"/>
          </a:xfrm>
          <a:prstGeom prst="rect">
            <a:avLst/>
          </a:prstGeom>
          <a:noFill/>
        </p:spPr>
      </p:pic>
      <p:sp>
        <p:nvSpPr>
          <p:cNvPr id="8" name="7 - Ορθογώνιο"/>
          <p:cNvSpPr/>
          <p:nvPr/>
        </p:nvSpPr>
        <p:spPr>
          <a:xfrm>
            <a:off x="7215206" y="285728"/>
            <a:ext cx="1357290" cy="646331"/>
          </a:xfrm>
          <a:prstGeom prst="rect">
            <a:avLst/>
          </a:prstGeom>
        </p:spPr>
        <p:txBody>
          <a:bodyPr wrap="square">
            <a:spAutoFit/>
          </a:bodyPr>
          <a:lstStyle/>
          <a:p>
            <a:pPr algn="ctr"/>
            <a:r>
              <a:rPr lang="el-GR" i="1" dirty="0" smtClean="0">
                <a:solidFill>
                  <a:srgbClr val="FFC000"/>
                </a:solidFill>
              </a:rPr>
              <a:t>Αναγέννηση</a:t>
            </a:r>
          </a:p>
          <a:p>
            <a:pPr algn="ctr"/>
            <a:r>
              <a:rPr lang="el-GR" i="1" dirty="0" smtClean="0">
                <a:solidFill>
                  <a:srgbClr val="FFC000"/>
                </a:solidFill>
              </a:rPr>
              <a:t>Ιταλία</a:t>
            </a:r>
            <a:endParaRPr lang="el-GR" dirty="0">
              <a:solidFill>
                <a:srgbClr val="FFC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Η Βενετσιάνα, 1505, Βιέννη, Μουσείο Ιστορίας της Τέχνης"/>
          <p:cNvPicPr>
            <a:picLocks noChangeAspect="1" noChangeArrowheads="1"/>
          </p:cNvPicPr>
          <p:nvPr/>
        </p:nvPicPr>
        <p:blipFill>
          <a:blip r:embed="rId2"/>
          <a:srcRect/>
          <a:stretch>
            <a:fillRect/>
          </a:stretch>
        </p:blipFill>
        <p:spPr bwMode="auto">
          <a:xfrm>
            <a:off x="0" y="0"/>
            <a:ext cx="5166101" cy="6858000"/>
          </a:xfrm>
          <a:prstGeom prst="rect">
            <a:avLst/>
          </a:prstGeom>
          <a:noFill/>
        </p:spPr>
      </p:pic>
      <p:sp>
        <p:nvSpPr>
          <p:cNvPr id="3" name="2 - Ορθογώνιο"/>
          <p:cNvSpPr/>
          <p:nvPr/>
        </p:nvSpPr>
        <p:spPr>
          <a:xfrm>
            <a:off x="4786314" y="5500702"/>
            <a:ext cx="4572000" cy="1077218"/>
          </a:xfrm>
          <a:prstGeom prst="rect">
            <a:avLst/>
          </a:prstGeom>
        </p:spPr>
        <p:txBody>
          <a:bodyPr>
            <a:spAutoFit/>
          </a:bodyPr>
          <a:lstStyle/>
          <a:p>
            <a:pPr algn="ctr"/>
            <a:r>
              <a:rPr lang="el-GR" sz="1600" i="1" dirty="0" smtClean="0"/>
              <a:t>‘’Η Βενετσιάνα’’ </a:t>
            </a:r>
          </a:p>
          <a:p>
            <a:pPr algn="ctr"/>
            <a:r>
              <a:rPr lang="el-GR" sz="1600" i="1" dirty="0" smtClean="0"/>
              <a:t>1505</a:t>
            </a:r>
          </a:p>
          <a:p>
            <a:pPr algn="ctr"/>
            <a:r>
              <a:rPr lang="en-US" sz="1600" i="1" dirty="0" smtClean="0"/>
              <a:t>Albrecht Dürer  </a:t>
            </a:r>
            <a:endParaRPr lang="el-GR" sz="1600" i="1" dirty="0" smtClean="0"/>
          </a:p>
          <a:p>
            <a:pPr algn="ctr"/>
            <a:r>
              <a:rPr lang="el-GR" sz="1600" i="1" dirty="0" smtClean="0"/>
              <a:t>Μουσείο Ιστορίας της Τέχνης, Βιέννη</a:t>
            </a:r>
            <a:endParaRPr lang="el-GR" sz="1600" i="1" dirty="0"/>
          </a:p>
        </p:txBody>
      </p:sp>
      <p:sp>
        <p:nvSpPr>
          <p:cNvPr id="7" name="6 - Ορθογώνιο"/>
          <p:cNvSpPr/>
          <p:nvPr/>
        </p:nvSpPr>
        <p:spPr>
          <a:xfrm>
            <a:off x="5929322" y="428604"/>
            <a:ext cx="2408095" cy="369332"/>
          </a:xfrm>
          <a:prstGeom prst="rect">
            <a:avLst/>
          </a:prstGeom>
        </p:spPr>
        <p:txBody>
          <a:bodyPr wrap="none">
            <a:spAutoFit/>
          </a:bodyPr>
          <a:lstStyle/>
          <a:p>
            <a:pPr algn="ctr"/>
            <a:r>
              <a:rPr lang="el-GR" dirty="0" smtClean="0"/>
              <a:t> </a:t>
            </a:r>
            <a:r>
              <a:rPr lang="el-GR" i="1" dirty="0" smtClean="0">
                <a:solidFill>
                  <a:srgbClr val="FFC000"/>
                </a:solidFill>
              </a:rPr>
              <a:t>Γερμανική Αναγέννηση</a:t>
            </a:r>
            <a:endParaRPr lang="el-GR" i="1" dirty="0">
              <a:solidFill>
                <a:srgbClr val="FFC000"/>
              </a:solidFill>
            </a:endParaRPr>
          </a:p>
        </p:txBody>
      </p:sp>
      <p:sp>
        <p:nvSpPr>
          <p:cNvPr id="5" name="4 - Ορθογώνιο"/>
          <p:cNvSpPr/>
          <p:nvPr/>
        </p:nvSpPr>
        <p:spPr>
          <a:xfrm>
            <a:off x="5429256" y="1357298"/>
            <a:ext cx="3551466" cy="2585323"/>
          </a:xfrm>
          <a:prstGeom prst="rect">
            <a:avLst/>
          </a:prstGeom>
        </p:spPr>
        <p:txBody>
          <a:bodyPr wrap="square">
            <a:spAutoFit/>
          </a:bodyPr>
          <a:lstStyle/>
          <a:p>
            <a:pPr algn="ctr"/>
            <a:r>
              <a:rPr lang="el-GR" sz="1600" i="1" dirty="0" smtClean="0"/>
              <a:t>Ο Ντύρερ έζησε στη Νυρεμβέργη,</a:t>
            </a:r>
          </a:p>
          <a:p>
            <a:pPr algn="ctr"/>
            <a:r>
              <a:rPr lang="el-GR" sz="1600" i="1" dirty="0" smtClean="0"/>
              <a:t> αλλά ταξίδεψε 2 φορές στην Ιταλία, όπου είδε τα έργα των Ιταλών αναγεννησιακών ζωγράφων. Επηρεάστηκε σαφώς από αυτά. </a:t>
            </a:r>
          </a:p>
          <a:p>
            <a:pPr algn="ctr"/>
            <a:endParaRPr lang="el-GR" sz="1600" i="1" dirty="0" smtClean="0"/>
          </a:p>
          <a:p>
            <a:pPr algn="ctr"/>
            <a:r>
              <a:rPr lang="el-GR" sz="1600" i="1" dirty="0" smtClean="0"/>
              <a:t>Άλλος σοβαρός τομέας της τέχνης του είναι η χαρακτική. Θεωρείται ένας από τους μεγαλύτερους χαράκτες όλων των εποχών.</a:t>
            </a:r>
            <a:r>
              <a:rPr lang="el-GR" dirty="0" smtClean="0"/>
              <a:t> </a:t>
            </a:r>
            <a:endParaRPr lang="el-G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4786314" y="5572140"/>
            <a:ext cx="2615075" cy="1354217"/>
          </a:xfrm>
          <a:prstGeom prst="rect">
            <a:avLst/>
          </a:prstGeom>
        </p:spPr>
        <p:txBody>
          <a:bodyPr wrap="none">
            <a:spAutoFit/>
          </a:bodyPr>
          <a:lstStyle/>
          <a:p>
            <a:pPr algn="ctr"/>
            <a:r>
              <a:rPr lang="el-GR" sz="1600" i="1" dirty="0" smtClean="0"/>
              <a:t>‘’Χέρια που προσεύχονται’’</a:t>
            </a:r>
          </a:p>
          <a:p>
            <a:pPr algn="ctr"/>
            <a:r>
              <a:rPr lang="el-GR" sz="1600" i="1" dirty="0" smtClean="0"/>
              <a:t>περ.</a:t>
            </a:r>
            <a:r>
              <a:rPr lang="fr-FR" sz="1600" i="1" dirty="0" smtClean="0"/>
              <a:t>1508</a:t>
            </a:r>
            <a:endParaRPr lang="el-GR" sz="1600" i="1" dirty="0" smtClean="0"/>
          </a:p>
          <a:p>
            <a:pPr algn="ctr"/>
            <a:r>
              <a:rPr lang="en-US" sz="1600" i="1" dirty="0" smtClean="0"/>
              <a:t>Albrecht Dürer</a:t>
            </a:r>
            <a:br>
              <a:rPr lang="en-US" sz="1600" i="1" dirty="0" smtClean="0"/>
            </a:br>
            <a:r>
              <a:rPr lang="el-GR" sz="1600" i="1" dirty="0" smtClean="0"/>
              <a:t>Μουσείο </a:t>
            </a:r>
            <a:r>
              <a:rPr lang="en-US" sz="1600" i="1" dirty="0" smtClean="0"/>
              <a:t>Albertina</a:t>
            </a:r>
            <a:r>
              <a:rPr lang="el-GR" sz="1600" i="1" dirty="0" smtClean="0"/>
              <a:t>, Βιέννη</a:t>
            </a:r>
            <a:endParaRPr lang="en-US" sz="1600" i="1" dirty="0" smtClean="0"/>
          </a:p>
          <a:p>
            <a:endParaRPr lang="el-GR" dirty="0"/>
          </a:p>
        </p:txBody>
      </p:sp>
      <p:pic>
        <p:nvPicPr>
          <p:cNvPr id="27652" name="Picture 4" descr="File:Albrecht Dürer Betende Hände.jpg"/>
          <p:cNvPicPr>
            <a:picLocks noChangeAspect="1" noChangeArrowheads="1"/>
          </p:cNvPicPr>
          <p:nvPr/>
        </p:nvPicPr>
        <p:blipFill>
          <a:blip r:embed="rId2"/>
          <a:srcRect/>
          <a:stretch>
            <a:fillRect/>
          </a:stretch>
        </p:blipFill>
        <p:spPr bwMode="auto">
          <a:xfrm>
            <a:off x="0" y="0"/>
            <a:ext cx="4694123" cy="6858000"/>
          </a:xfrm>
          <a:prstGeom prst="rect">
            <a:avLst/>
          </a:prstGeom>
          <a:noFill/>
        </p:spPr>
      </p:pic>
      <p:sp>
        <p:nvSpPr>
          <p:cNvPr id="4" name="3 - Ορθογώνιο"/>
          <p:cNvSpPr/>
          <p:nvPr/>
        </p:nvSpPr>
        <p:spPr>
          <a:xfrm>
            <a:off x="4915022" y="1285860"/>
            <a:ext cx="4228978" cy="338554"/>
          </a:xfrm>
          <a:prstGeom prst="rect">
            <a:avLst/>
          </a:prstGeom>
        </p:spPr>
        <p:txBody>
          <a:bodyPr wrap="none">
            <a:spAutoFit/>
          </a:bodyPr>
          <a:lstStyle/>
          <a:p>
            <a:pPr algn="ctr"/>
            <a:r>
              <a:rPr lang="el-GR" sz="1600" i="1" dirty="0" smtClean="0"/>
              <a:t>Πρόκειται μάλλον για το διασημότερο έργο του. </a:t>
            </a:r>
            <a:endParaRPr lang="el-GR" sz="1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7786710" y="0"/>
            <a:ext cx="1478810" cy="1415772"/>
          </a:xfrm>
          <a:prstGeom prst="rect">
            <a:avLst/>
          </a:prstGeom>
        </p:spPr>
        <p:txBody>
          <a:bodyPr wrap="square">
            <a:spAutoFit/>
          </a:bodyPr>
          <a:lstStyle/>
          <a:p>
            <a:pPr algn="ctr"/>
            <a:r>
              <a:rPr lang="el-GR" i="1" dirty="0" smtClean="0">
                <a:solidFill>
                  <a:srgbClr val="FFC000"/>
                </a:solidFill>
              </a:rPr>
              <a:t>Βυζαντινή τέχνη</a:t>
            </a:r>
          </a:p>
          <a:p>
            <a:pPr algn="ctr"/>
            <a:r>
              <a:rPr lang="el-GR" i="1" dirty="0" smtClean="0">
                <a:solidFill>
                  <a:srgbClr val="FFC000"/>
                </a:solidFill>
              </a:rPr>
              <a:t> –</a:t>
            </a:r>
          </a:p>
          <a:p>
            <a:pPr algn="ctr"/>
            <a:r>
              <a:rPr lang="el-GR" sz="1600" i="1" dirty="0" smtClean="0">
                <a:solidFill>
                  <a:srgbClr val="FFC000"/>
                </a:solidFill>
              </a:rPr>
              <a:t>‘’Μακεδονική Αναγέννηση’’</a:t>
            </a:r>
            <a:endParaRPr lang="el-GR" sz="1600" dirty="0">
              <a:solidFill>
                <a:srgbClr val="FFC000"/>
              </a:solidFill>
            </a:endParaRPr>
          </a:p>
        </p:txBody>
      </p:sp>
      <p:pic>
        <p:nvPicPr>
          <p:cNvPr id="2050" name="Picture 2" descr="https://static.wixstatic.com/media/f11647_d6f4918326c84842b4494fb5da5474e4~mv2.png/v1/fill/w_740,h_647,al_c,q_90,usm_0.66_1.00_0.01,enc_auto/f11647_d6f4918326c84842b4494fb5da5474e4~mv2.png"/>
          <p:cNvPicPr>
            <a:picLocks noChangeAspect="1" noChangeArrowheads="1"/>
          </p:cNvPicPr>
          <p:nvPr/>
        </p:nvPicPr>
        <p:blipFill>
          <a:blip r:embed="rId2"/>
          <a:srcRect/>
          <a:stretch>
            <a:fillRect/>
          </a:stretch>
        </p:blipFill>
        <p:spPr bwMode="auto">
          <a:xfrm>
            <a:off x="-1" y="1"/>
            <a:ext cx="7843771" cy="6858000"/>
          </a:xfrm>
          <a:prstGeom prst="rect">
            <a:avLst/>
          </a:prstGeom>
          <a:noFill/>
        </p:spPr>
      </p:pic>
      <p:sp>
        <p:nvSpPr>
          <p:cNvPr id="7" name="6 - Ορθογώνιο"/>
          <p:cNvSpPr/>
          <p:nvPr/>
        </p:nvSpPr>
        <p:spPr>
          <a:xfrm>
            <a:off x="7808098" y="4786322"/>
            <a:ext cx="1335902" cy="1846659"/>
          </a:xfrm>
          <a:prstGeom prst="rect">
            <a:avLst/>
          </a:prstGeom>
        </p:spPr>
        <p:txBody>
          <a:bodyPr wrap="square">
            <a:spAutoFit/>
          </a:bodyPr>
          <a:lstStyle/>
          <a:p>
            <a:pPr algn="ctr"/>
            <a:r>
              <a:rPr lang="en-US" sz="1600" i="1" dirty="0" smtClean="0"/>
              <a:t>‘’</a:t>
            </a:r>
            <a:r>
              <a:rPr lang="el-GR" sz="1600" i="1" dirty="0" smtClean="0"/>
              <a:t>Σταύρωση’’</a:t>
            </a:r>
          </a:p>
          <a:p>
            <a:pPr algn="ctr"/>
            <a:r>
              <a:rPr lang="el-GR" sz="1600" i="1" dirty="0" smtClean="0"/>
              <a:t>11</a:t>
            </a:r>
            <a:r>
              <a:rPr lang="el-GR" sz="1600" i="1" baseline="30000" dirty="0" smtClean="0"/>
              <a:t>ος</a:t>
            </a:r>
            <a:r>
              <a:rPr lang="el-GR" sz="1600" i="1" dirty="0" smtClean="0"/>
              <a:t> αι.</a:t>
            </a:r>
          </a:p>
          <a:p>
            <a:pPr algn="ctr"/>
            <a:r>
              <a:rPr lang="el-GR" sz="1600" i="1" dirty="0" smtClean="0"/>
              <a:t>Αψίδα ιερού</a:t>
            </a:r>
          </a:p>
          <a:p>
            <a:pPr algn="ctr"/>
            <a:r>
              <a:rPr lang="en-US" sz="1600" i="1" dirty="0" smtClean="0"/>
              <a:t>Tokali Kilise</a:t>
            </a:r>
          </a:p>
          <a:p>
            <a:pPr algn="ctr"/>
            <a:r>
              <a:rPr lang="el-GR" sz="1600" i="1" dirty="0" smtClean="0"/>
              <a:t>Κόραμα (</a:t>
            </a:r>
            <a:r>
              <a:rPr lang="en-US" sz="1600" i="1" dirty="0" smtClean="0"/>
              <a:t>Göreme)</a:t>
            </a:r>
            <a:endParaRPr lang="el-GR" sz="1600" i="1" dirty="0" smtClean="0"/>
          </a:p>
          <a:p>
            <a:pPr algn="ctr"/>
            <a:r>
              <a:rPr lang="el-GR" sz="1600" i="1" dirty="0" smtClean="0"/>
              <a:t>Καππαδοκίας</a:t>
            </a:r>
            <a:endParaRPr lang="el-GR" sz="1600"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undefined"/>
          <p:cNvPicPr>
            <a:picLocks noChangeAspect="1" noChangeArrowheads="1"/>
          </p:cNvPicPr>
          <p:nvPr/>
        </p:nvPicPr>
        <p:blipFill>
          <a:blip r:embed="rId2"/>
          <a:srcRect/>
          <a:stretch>
            <a:fillRect/>
          </a:stretch>
        </p:blipFill>
        <p:spPr bwMode="auto">
          <a:xfrm>
            <a:off x="0" y="0"/>
            <a:ext cx="5638643" cy="6858000"/>
          </a:xfrm>
          <a:prstGeom prst="rect">
            <a:avLst/>
          </a:prstGeom>
          <a:noFill/>
        </p:spPr>
      </p:pic>
      <p:sp>
        <p:nvSpPr>
          <p:cNvPr id="3" name="2 - Ορθογώνιο"/>
          <p:cNvSpPr/>
          <p:nvPr/>
        </p:nvSpPr>
        <p:spPr>
          <a:xfrm>
            <a:off x="5643570" y="5357826"/>
            <a:ext cx="3357554" cy="1323439"/>
          </a:xfrm>
          <a:prstGeom prst="rect">
            <a:avLst/>
          </a:prstGeom>
        </p:spPr>
        <p:txBody>
          <a:bodyPr wrap="square">
            <a:spAutoFit/>
          </a:bodyPr>
          <a:lstStyle/>
          <a:p>
            <a:pPr algn="ctr"/>
            <a:r>
              <a:rPr lang="el-GR" sz="1600" i="1" dirty="0" smtClean="0"/>
              <a:t>‘’</a:t>
            </a:r>
            <a:r>
              <a:rPr lang="en-US" sz="1600" i="1" dirty="0" smtClean="0"/>
              <a:t>A Man with a Quilted Sleeve</a:t>
            </a:r>
            <a:r>
              <a:rPr lang="el-GR" sz="1600" i="1" dirty="0" smtClean="0"/>
              <a:t>’’</a:t>
            </a:r>
          </a:p>
          <a:p>
            <a:pPr algn="ctr"/>
            <a:r>
              <a:rPr lang="el-GR" sz="1600" i="1" dirty="0" smtClean="0"/>
              <a:t>(‘’Ένας άνδρας με καπιτονέ μανίκι’’)</a:t>
            </a:r>
          </a:p>
          <a:p>
            <a:pPr algn="ctr"/>
            <a:r>
              <a:rPr lang="el-GR" sz="1600" i="1" dirty="0" smtClean="0"/>
              <a:t>περ</a:t>
            </a:r>
            <a:r>
              <a:rPr lang="en-US" sz="1600" i="1" dirty="0" smtClean="0"/>
              <a:t>. 1509 </a:t>
            </a:r>
            <a:endParaRPr lang="el-GR" sz="1600" i="1" dirty="0" smtClean="0"/>
          </a:p>
          <a:p>
            <a:pPr algn="ctr"/>
            <a:r>
              <a:rPr lang="en-US" sz="1600" i="1" dirty="0" smtClean="0"/>
              <a:t>Tiziano Vecellio  </a:t>
            </a:r>
            <a:endParaRPr lang="el-GR" sz="1600" i="1" dirty="0" smtClean="0"/>
          </a:p>
          <a:p>
            <a:pPr algn="ctr"/>
            <a:r>
              <a:rPr lang="en-US" sz="1600" i="1" dirty="0" smtClean="0"/>
              <a:t>National Gallery, </a:t>
            </a:r>
            <a:r>
              <a:rPr lang="el-GR" sz="1600" i="1" dirty="0" smtClean="0"/>
              <a:t>Λονδίνο</a:t>
            </a:r>
            <a:endParaRPr lang="el-GR" sz="1600" i="1" dirty="0"/>
          </a:p>
        </p:txBody>
      </p:sp>
      <p:sp>
        <p:nvSpPr>
          <p:cNvPr id="4" name="3 - Ορθογώνιο"/>
          <p:cNvSpPr/>
          <p:nvPr/>
        </p:nvSpPr>
        <p:spPr>
          <a:xfrm>
            <a:off x="6286512" y="428604"/>
            <a:ext cx="2022925" cy="646331"/>
          </a:xfrm>
          <a:prstGeom prst="rect">
            <a:avLst/>
          </a:prstGeom>
        </p:spPr>
        <p:txBody>
          <a:bodyPr wrap="none">
            <a:spAutoFit/>
          </a:bodyPr>
          <a:lstStyle/>
          <a:p>
            <a:pPr algn="ctr"/>
            <a:r>
              <a:rPr lang="el-GR" dirty="0" smtClean="0"/>
              <a:t> </a:t>
            </a:r>
            <a:r>
              <a:rPr lang="el-GR" i="1" dirty="0" smtClean="0">
                <a:solidFill>
                  <a:srgbClr val="FFC000"/>
                </a:solidFill>
              </a:rPr>
              <a:t>Ώριμη Αναγέννηση</a:t>
            </a:r>
          </a:p>
          <a:p>
            <a:pPr algn="ctr"/>
            <a:r>
              <a:rPr lang="el-GR" i="1" dirty="0" smtClean="0">
                <a:solidFill>
                  <a:srgbClr val="FFC000"/>
                </a:solidFill>
              </a:rPr>
              <a:t>Βενετία</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undefined"/>
          <p:cNvPicPr>
            <a:picLocks noChangeAspect="1" noChangeArrowheads="1"/>
          </p:cNvPicPr>
          <p:nvPr/>
        </p:nvPicPr>
        <p:blipFill>
          <a:blip r:embed="rId2"/>
          <a:srcRect/>
          <a:stretch>
            <a:fillRect/>
          </a:stretch>
        </p:blipFill>
        <p:spPr bwMode="auto">
          <a:xfrm>
            <a:off x="0" y="0"/>
            <a:ext cx="5720959" cy="6858000"/>
          </a:xfrm>
          <a:prstGeom prst="rect">
            <a:avLst/>
          </a:prstGeom>
          <a:noFill/>
        </p:spPr>
      </p:pic>
      <p:sp>
        <p:nvSpPr>
          <p:cNvPr id="3" name="2 - Ορθογώνιο"/>
          <p:cNvSpPr/>
          <p:nvPr/>
        </p:nvSpPr>
        <p:spPr>
          <a:xfrm>
            <a:off x="5500662" y="5643578"/>
            <a:ext cx="3643338" cy="1077218"/>
          </a:xfrm>
          <a:prstGeom prst="rect">
            <a:avLst/>
          </a:prstGeom>
        </p:spPr>
        <p:txBody>
          <a:bodyPr wrap="square">
            <a:spAutoFit/>
          </a:bodyPr>
          <a:lstStyle/>
          <a:p>
            <a:pPr algn="ctr"/>
            <a:r>
              <a:rPr lang="el-GR" sz="1600" i="1" dirty="0" smtClean="0"/>
              <a:t>‘’Αφροδίτη στον Καθρέφτη’’</a:t>
            </a:r>
          </a:p>
          <a:p>
            <a:pPr algn="ctr"/>
            <a:r>
              <a:rPr lang="en-US" sz="1600" i="1" dirty="0" smtClean="0"/>
              <a:t>1554-1555 </a:t>
            </a:r>
            <a:endParaRPr lang="el-GR" sz="1600" i="1" dirty="0" smtClean="0"/>
          </a:p>
          <a:p>
            <a:pPr algn="ctr"/>
            <a:r>
              <a:rPr lang="en-US" sz="1600" i="1" dirty="0" smtClean="0"/>
              <a:t>Tiziano Vecellio  </a:t>
            </a:r>
            <a:endParaRPr lang="el-GR" sz="1600" i="1" dirty="0" smtClean="0"/>
          </a:p>
          <a:p>
            <a:pPr algn="ctr"/>
            <a:r>
              <a:rPr lang="en-US" sz="1600" i="1" dirty="0" smtClean="0"/>
              <a:t>National Gallery of Art, Washington</a:t>
            </a:r>
            <a:endParaRPr lang="el-GR" sz="1600" i="1" dirty="0"/>
          </a:p>
        </p:txBody>
      </p:sp>
      <p:sp>
        <p:nvSpPr>
          <p:cNvPr id="4" name="3 - Ορθογώνιο"/>
          <p:cNvSpPr/>
          <p:nvPr/>
        </p:nvSpPr>
        <p:spPr>
          <a:xfrm>
            <a:off x="5715008" y="0"/>
            <a:ext cx="3428992" cy="5262979"/>
          </a:xfrm>
          <a:prstGeom prst="rect">
            <a:avLst/>
          </a:prstGeom>
        </p:spPr>
        <p:txBody>
          <a:bodyPr wrap="square">
            <a:spAutoFit/>
          </a:bodyPr>
          <a:lstStyle/>
          <a:p>
            <a:pPr algn="ctr"/>
            <a:r>
              <a:rPr lang="el-GR" sz="1600" i="1" dirty="0" smtClean="0"/>
              <a:t>Ο Τιτσιάνο εργαζόταν σχεδόν αποκλειστικά με το χρώμα και θεωρείται σπουδαίος ‘’κολορίστας’’.</a:t>
            </a:r>
            <a:r>
              <a:rPr lang="el-GR" sz="1600" dirty="0" smtClean="0"/>
              <a:t> </a:t>
            </a:r>
          </a:p>
          <a:p>
            <a:pPr algn="ctr"/>
            <a:endParaRPr lang="el-GR" sz="1600" i="1" dirty="0" smtClean="0"/>
          </a:p>
          <a:p>
            <a:pPr algn="ctr"/>
            <a:r>
              <a:rPr lang="el-GR" sz="1600" i="1" dirty="0" smtClean="0"/>
              <a:t>Συνήθιζε να ξεκινά ένα έργο απλώνοντας μία μεγάλη ποσότητα χρώματος στην επιφάνεια του πίνακα, λειτουργώντας ως βάση για ό,τι θα σχεδίαζε πάνω από αυτή. Μετά την ολοκλήρωση των βασικών στοιχείων και μορφών του έργου, συχνά εγκατέλειπε τον πίνακα, ακόμα και για μερικούς μήνες, χωρίς να τον παρατηρεί. Αργότερα επανερχόταν και συνέχιζε το έργο του με μεγαλύτερη προσοχή, εφαρμόζοντας συμπαγείς επιστρώσεις χρώματος. Στα τελικά στάδιά του, εναρμόνιζε τα χρώματα μεταξύ τους, χρησιμοποιώντας πιο συχνά τα δάχτυλά του και λιγότερο κάποιο χρωστήρα</a:t>
            </a:r>
            <a:r>
              <a:rPr lang="el-GR" sz="1600" dirty="0" smtClean="0"/>
              <a:t>. </a:t>
            </a:r>
            <a:endParaRPr lang="el-GR" sz="1600" i="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Lucretia, 1580s"/>
          <p:cNvPicPr>
            <a:picLocks noChangeAspect="1" noChangeArrowheads="1"/>
          </p:cNvPicPr>
          <p:nvPr/>
        </p:nvPicPr>
        <p:blipFill>
          <a:blip r:embed="rId2"/>
          <a:srcRect/>
          <a:stretch>
            <a:fillRect/>
          </a:stretch>
        </p:blipFill>
        <p:spPr bwMode="auto">
          <a:xfrm>
            <a:off x="0" y="0"/>
            <a:ext cx="5709052" cy="6858000"/>
          </a:xfrm>
          <a:prstGeom prst="rect">
            <a:avLst/>
          </a:prstGeom>
          <a:noFill/>
        </p:spPr>
      </p:pic>
      <p:sp>
        <p:nvSpPr>
          <p:cNvPr id="3" name="2 - Ορθογώνιο"/>
          <p:cNvSpPr/>
          <p:nvPr/>
        </p:nvSpPr>
        <p:spPr>
          <a:xfrm>
            <a:off x="5715008" y="5503783"/>
            <a:ext cx="3269421" cy="1354217"/>
          </a:xfrm>
          <a:prstGeom prst="rect">
            <a:avLst/>
          </a:prstGeom>
        </p:spPr>
        <p:txBody>
          <a:bodyPr wrap="none">
            <a:spAutoFit/>
          </a:bodyPr>
          <a:lstStyle/>
          <a:p>
            <a:pPr algn="ctr"/>
            <a:r>
              <a:rPr lang="el-GR" sz="1600" i="1" dirty="0" smtClean="0"/>
              <a:t>‘’Λουκρητία’’</a:t>
            </a:r>
          </a:p>
          <a:p>
            <a:pPr algn="ctr"/>
            <a:r>
              <a:rPr lang="el-GR" sz="1600" i="1" dirty="0" smtClean="0"/>
              <a:t>1580</a:t>
            </a:r>
          </a:p>
          <a:p>
            <a:pPr algn="ctr"/>
            <a:r>
              <a:rPr lang="en-US" sz="1600" i="1" dirty="0" smtClean="0"/>
              <a:t>Veronese </a:t>
            </a:r>
            <a:br>
              <a:rPr lang="en-US" sz="1600" i="1" dirty="0" smtClean="0"/>
            </a:br>
            <a:r>
              <a:rPr lang="en-US" sz="1600" i="1" dirty="0" smtClean="0"/>
              <a:t>Kunsthistorisches Museum</a:t>
            </a:r>
            <a:r>
              <a:rPr lang="el-GR" sz="1600" i="1" dirty="0" smtClean="0"/>
              <a:t>, Βιέννη</a:t>
            </a:r>
            <a:endParaRPr lang="en-US" sz="1600" i="1" dirty="0" smtClean="0"/>
          </a:p>
          <a:p>
            <a:endParaRPr lang="en-US" dirty="0"/>
          </a:p>
        </p:txBody>
      </p:sp>
      <p:sp>
        <p:nvSpPr>
          <p:cNvPr id="4" name="3 - Ορθογώνιο"/>
          <p:cNvSpPr/>
          <p:nvPr/>
        </p:nvSpPr>
        <p:spPr>
          <a:xfrm>
            <a:off x="5857884" y="1571612"/>
            <a:ext cx="3071834" cy="2554545"/>
          </a:xfrm>
          <a:prstGeom prst="rect">
            <a:avLst/>
          </a:prstGeom>
        </p:spPr>
        <p:txBody>
          <a:bodyPr wrap="square">
            <a:spAutoFit/>
          </a:bodyPr>
          <a:lstStyle/>
          <a:p>
            <a:pPr algn="ctr"/>
            <a:r>
              <a:rPr lang="el-GR" sz="1600" i="1" dirty="0" smtClean="0"/>
              <a:t>Η Λουκρητία είναι ένα θρυλικό πρόσωπο της ιστορίας της Αρχαίας Ρώμης. Σύμφωνα με την παράδοση, ο βιασμός και ο συνακόλουθος θάνατός της ξεκίνησαν μία σειρά από γεγονότα, που οδήγησαν στην πτώση της βασιλείας και την εγκαθίδρυση του δημοκρατικού πολιτεύματος.</a:t>
            </a:r>
            <a:endParaRPr lang="el-GR" sz="1600" i="1" dirty="0"/>
          </a:p>
        </p:txBody>
      </p:sp>
      <p:sp>
        <p:nvSpPr>
          <p:cNvPr id="5" name="4 - Ορθογώνιο"/>
          <p:cNvSpPr/>
          <p:nvPr/>
        </p:nvSpPr>
        <p:spPr>
          <a:xfrm>
            <a:off x="5929322" y="214290"/>
            <a:ext cx="2737337" cy="923330"/>
          </a:xfrm>
          <a:prstGeom prst="rect">
            <a:avLst/>
          </a:prstGeom>
        </p:spPr>
        <p:txBody>
          <a:bodyPr wrap="square">
            <a:spAutoFit/>
          </a:bodyPr>
          <a:lstStyle/>
          <a:p>
            <a:pPr algn="ctr"/>
            <a:r>
              <a:rPr lang="el-GR" dirty="0" smtClean="0"/>
              <a:t> </a:t>
            </a:r>
            <a:r>
              <a:rPr lang="el-GR" i="1" dirty="0" smtClean="0">
                <a:solidFill>
                  <a:srgbClr val="FFC000"/>
                </a:solidFill>
              </a:rPr>
              <a:t>Ώριμη Αναγέννηση</a:t>
            </a:r>
          </a:p>
          <a:p>
            <a:pPr algn="ctr"/>
            <a:r>
              <a:rPr lang="el-GR" i="1" dirty="0" smtClean="0">
                <a:solidFill>
                  <a:srgbClr val="FFC000"/>
                </a:solidFill>
              </a:rPr>
              <a:t>-</a:t>
            </a:r>
          </a:p>
          <a:p>
            <a:pPr algn="ctr"/>
            <a:r>
              <a:rPr lang="el-GR" i="1" dirty="0" smtClean="0">
                <a:solidFill>
                  <a:srgbClr val="FFC000"/>
                </a:solidFill>
              </a:rPr>
              <a:t>Βενετική Σχολή</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undefined"/>
          <p:cNvPicPr>
            <a:picLocks noChangeAspect="1" noChangeArrowheads="1"/>
          </p:cNvPicPr>
          <p:nvPr/>
        </p:nvPicPr>
        <p:blipFill>
          <a:blip r:embed="rId2"/>
          <a:srcRect/>
          <a:stretch>
            <a:fillRect/>
          </a:stretch>
        </p:blipFill>
        <p:spPr bwMode="auto">
          <a:xfrm>
            <a:off x="0" y="500042"/>
            <a:ext cx="9144001" cy="4529138"/>
          </a:xfrm>
          <a:prstGeom prst="rect">
            <a:avLst/>
          </a:prstGeom>
          <a:noFill/>
        </p:spPr>
      </p:pic>
      <p:sp>
        <p:nvSpPr>
          <p:cNvPr id="4" name="3 - Ορθογώνιο"/>
          <p:cNvSpPr/>
          <p:nvPr/>
        </p:nvSpPr>
        <p:spPr>
          <a:xfrm>
            <a:off x="285720" y="5214950"/>
            <a:ext cx="8643998" cy="1354217"/>
          </a:xfrm>
          <a:prstGeom prst="rect">
            <a:avLst/>
          </a:prstGeom>
        </p:spPr>
        <p:txBody>
          <a:bodyPr wrap="square">
            <a:spAutoFit/>
          </a:bodyPr>
          <a:lstStyle/>
          <a:p>
            <a:pPr algn="ctr"/>
            <a:r>
              <a:rPr lang="el-GR" sz="1600" i="1" dirty="0" smtClean="0"/>
              <a:t>‘’Η Οικογένεια του Δαρείου ενώπιον του Αλεξάνδρου και του Ηφαιστίωνα μετά τη μάχη στην Ισσό’’</a:t>
            </a:r>
          </a:p>
          <a:p>
            <a:pPr algn="ctr"/>
            <a:r>
              <a:rPr lang="el-GR" sz="1600" i="1" dirty="0" smtClean="0"/>
              <a:t>1565</a:t>
            </a:r>
            <a:r>
              <a:rPr lang="en-US" sz="1600" i="1" dirty="0" smtClean="0"/>
              <a:t> </a:t>
            </a:r>
            <a:endParaRPr lang="el-GR" sz="1600" i="1" dirty="0" smtClean="0"/>
          </a:p>
          <a:p>
            <a:pPr algn="ctr"/>
            <a:r>
              <a:rPr lang="en-US" sz="1600" i="1" dirty="0" smtClean="0"/>
              <a:t>Veronese</a:t>
            </a:r>
            <a:endParaRPr lang="el-GR" sz="1600" i="1" dirty="0" smtClean="0"/>
          </a:p>
          <a:p>
            <a:pPr algn="ctr"/>
            <a:r>
              <a:rPr lang="en-US" sz="1600" i="1" dirty="0" smtClean="0"/>
              <a:t>National Gallery, </a:t>
            </a:r>
            <a:r>
              <a:rPr lang="el-GR" sz="1600" i="1" dirty="0" smtClean="0"/>
              <a:t>Λονδίνο</a:t>
            </a:r>
          </a:p>
          <a:p>
            <a:endParaRPr lang="el-G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p:cNvPicPr>
            <a:picLocks noChangeAspect="1" noChangeArrowheads="1"/>
          </p:cNvPicPr>
          <p:nvPr/>
        </p:nvPicPr>
        <p:blipFill>
          <a:blip r:embed="rId2"/>
          <a:srcRect/>
          <a:stretch>
            <a:fillRect/>
          </a:stretch>
        </p:blipFill>
        <p:spPr bwMode="auto">
          <a:xfrm>
            <a:off x="0" y="500042"/>
            <a:ext cx="9144000" cy="5815012"/>
          </a:xfrm>
          <a:prstGeom prst="rect">
            <a:avLst/>
          </a:prstGeom>
          <a:noFill/>
        </p:spPr>
      </p:pic>
      <p:sp>
        <p:nvSpPr>
          <p:cNvPr id="4" name="3 - Ορθογώνιο"/>
          <p:cNvSpPr/>
          <p:nvPr/>
        </p:nvSpPr>
        <p:spPr>
          <a:xfrm>
            <a:off x="2571736" y="6273225"/>
            <a:ext cx="4572000" cy="584775"/>
          </a:xfrm>
          <a:prstGeom prst="rect">
            <a:avLst/>
          </a:prstGeom>
        </p:spPr>
        <p:txBody>
          <a:bodyPr>
            <a:spAutoFit/>
          </a:bodyPr>
          <a:lstStyle/>
          <a:p>
            <a:pPr algn="ctr"/>
            <a:r>
              <a:rPr lang="el-GR" sz="1600" i="1" dirty="0" smtClean="0"/>
              <a:t>‘’Ο Μυστικός Δείπνος’’</a:t>
            </a:r>
            <a:r>
              <a:rPr lang="it-IT" sz="1600" i="1" dirty="0" smtClean="0"/>
              <a:t>, 1592</a:t>
            </a:r>
            <a:r>
              <a:rPr lang="el-GR" sz="1600" i="1" dirty="0" smtClean="0"/>
              <a:t>/</a:t>
            </a:r>
            <a:r>
              <a:rPr lang="it-IT" sz="1600" i="1" dirty="0" smtClean="0"/>
              <a:t>94, </a:t>
            </a:r>
            <a:r>
              <a:rPr lang="en-US" sz="1600" i="1" dirty="0" smtClean="0"/>
              <a:t>Tintoretto </a:t>
            </a:r>
            <a:endParaRPr lang="el-GR" sz="1600" i="1" dirty="0" smtClean="0"/>
          </a:p>
          <a:p>
            <a:pPr algn="ctr"/>
            <a:r>
              <a:rPr lang="el-GR" sz="1600" i="1" dirty="0" smtClean="0"/>
              <a:t>Βασιλική </a:t>
            </a:r>
            <a:r>
              <a:rPr lang="it-IT" sz="1600" i="1" dirty="0" smtClean="0"/>
              <a:t>San Giorgio Maggiore</a:t>
            </a:r>
            <a:r>
              <a:rPr lang="el-GR" sz="1600" i="1" dirty="0" smtClean="0"/>
              <a:t>, Βενετία</a:t>
            </a:r>
            <a:endParaRPr lang="el-GR" sz="1600" i="1" dirty="0"/>
          </a:p>
        </p:txBody>
      </p:sp>
      <p:sp>
        <p:nvSpPr>
          <p:cNvPr id="5" name="4 - Ορθογώνιο"/>
          <p:cNvSpPr/>
          <p:nvPr/>
        </p:nvSpPr>
        <p:spPr>
          <a:xfrm>
            <a:off x="3834927" y="142852"/>
            <a:ext cx="5309073" cy="369332"/>
          </a:xfrm>
          <a:prstGeom prst="rect">
            <a:avLst/>
          </a:prstGeom>
        </p:spPr>
        <p:txBody>
          <a:bodyPr wrap="square">
            <a:spAutoFit/>
          </a:bodyPr>
          <a:lstStyle/>
          <a:p>
            <a:pPr algn="ctr"/>
            <a:r>
              <a:rPr lang="el-GR" dirty="0" smtClean="0"/>
              <a:t> </a:t>
            </a:r>
            <a:r>
              <a:rPr lang="el-GR" i="1" dirty="0" smtClean="0">
                <a:solidFill>
                  <a:srgbClr val="FFC000"/>
                </a:solidFill>
              </a:rPr>
              <a:t>Ώριμη Αναγέννηση, Βενετική Σχολή, Μανιερισμός</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ummer, 1563, Kunsthistorisches Museum, Vienna"/>
          <p:cNvPicPr>
            <a:picLocks noChangeAspect="1" noChangeArrowheads="1"/>
          </p:cNvPicPr>
          <p:nvPr/>
        </p:nvPicPr>
        <p:blipFill>
          <a:blip r:embed="rId2"/>
          <a:srcRect/>
          <a:stretch>
            <a:fillRect/>
          </a:stretch>
        </p:blipFill>
        <p:spPr bwMode="auto">
          <a:xfrm>
            <a:off x="0" y="0"/>
            <a:ext cx="5180737" cy="6858000"/>
          </a:xfrm>
          <a:prstGeom prst="rect">
            <a:avLst/>
          </a:prstGeom>
          <a:noFill/>
        </p:spPr>
      </p:pic>
      <p:sp>
        <p:nvSpPr>
          <p:cNvPr id="3" name="2 - Ορθογώνιο"/>
          <p:cNvSpPr/>
          <p:nvPr/>
        </p:nvSpPr>
        <p:spPr>
          <a:xfrm>
            <a:off x="5286380" y="5214950"/>
            <a:ext cx="3500462" cy="1077218"/>
          </a:xfrm>
          <a:prstGeom prst="rect">
            <a:avLst/>
          </a:prstGeom>
        </p:spPr>
        <p:txBody>
          <a:bodyPr wrap="square">
            <a:spAutoFit/>
          </a:bodyPr>
          <a:lstStyle/>
          <a:p>
            <a:pPr algn="ctr"/>
            <a:r>
              <a:rPr lang="el-GR" sz="1600" i="1" dirty="0" smtClean="0"/>
              <a:t>‘’Καλοκαίρι’’</a:t>
            </a:r>
          </a:p>
          <a:p>
            <a:pPr algn="ctr"/>
            <a:r>
              <a:rPr lang="nn-NO" sz="1600" i="1" dirty="0" smtClean="0"/>
              <a:t>1563 </a:t>
            </a:r>
            <a:endParaRPr lang="el-GR" sz="1600" i="1" dirty="0" smtClean="0"/>
          </a:p>
          <a:p>
            <a:pPr algn="ctr"/>
            <a:r>
              <a:rPr lang="en-US" sz="1600" i="1" dirty="0" smtClean="0"/>
              <a:t>Giuseppe Arcimboldo</a:t>
            </a:r>
            <a:endParaRPr lang="el-GR" sz="1600" i="1" dirty="0" smtClean="0"/>
          </a:p>
          <a:p>
            <a:pPr algn="ctr"/>
            <a:r>
              <a:rPr lang="nn-NO" sz="1600" i="1" dirty="0" smtClean="0"/>
              <a:t>Kunsthistorisches Museum, </a:t>
            </a:r>
            <a:r>
              <a:rPr lang="el-GR" sz="1600" i="1" dirty="0" smtClean="0"/>
              <a:t>Βιέννη</a:t>
            </a:r>
            <a:endParaRPr lang="el-GR" sz="1600" i="1" dirty="0"/>
          </a:p>
        </p:txBody>
      </p:sp>
      <p:sp>
        <p:nvSpPr>
          <p:cNvPr id="4" name="3 - Ορθογώνιο"/>
          <p:cNvSpPr/>
          <p:nvPr/>
        </p:nvSpPr>
        <p:spPr>
          <a:xfrm>
            <a:off x="7286644" y="285728"/>
            <a:ext cx="1426096" cy="369332"/>
          </a:xfrm>
          <a:prstGeom prst="rect">
            <a:avLst/>
          </a:prstGeom>
        </p:spPr>
        <p:txBody>
          <a:bodyPr wrap="none">
            <a:spAutoFit/>
          </a:bodyPr>
          <a:lstStyle/>
          <a:p>
            <a:r>
              <a:rPr lang="el-GR" i="1" dirty="0" smtClean="0">
                <a:solidFill>
                  <a:srgbClr val="FFC000"/>
                </a:solidFill>
              </a:rPr>
              <a:t>Μανιερισμός</a:t>
            </a:r>
            <a:endParaRPr lang="el-G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4429124" y="5357826"/>
            <a:ext cx="3143272" cy="1077218"/>
          </a:xfrm>
          <a:prstGeom prst="rect">
            <a:avLst/>
          </a:prstGeom>
        </p:spPr>
        <p:txBody>
          <a:bodyPr wrap="square">
            <a:spAutoFit/>
          </a:bodyPr>
          <a:lstStyle/>
          <a:p>
            <a:pPr algn="ctr"/>
            <a:r>
              <a:rPr lang="el-GR" sz="1600" i="1" dirty="0" smtClean="0"/>
              <a:t>‘’Η Παναγία με τον μακρύ λαιμό’’</a:t>
            </a:r>
          </a:p>
          <a:p>
            <a:pPr algn="ctr"/>
            <a:r>
              <a:rPr lang="el-GR" sz="1600" i="1" dirty="0" smtClean="0"/>
              <a:t>1534-35 </a:t>
            </a:r>
          </a:p>
          <a:p>
            <a:pPr algn="ctr"/>
            <a:r>
              <a:rPr lang="en-US" sz="1600" i="1" dirty="0" smtClean="0"/>
              <a:t>Parmigianino </a:t>
            </a:r>
            <a:endParaRPr lang="el-GR" sz="1600" i="1" dirty="0" smtClean="0"/>
          </a:p>
          <a:p>
            <a:pPr algn="ctr"/>
            <a:r>
              <a:rPr lang="el-GR" sz="1600" i="1" dirty="0" smtClean="0"/>
              <a:t>Πινακοθήκη </a:t>
            </a:r>
            <a:r>
              <a:rPr lang="en-US" sz="1600" i="1" dirty="0" smtClean="0"/>
              <a:t> Uffizi </a:t>
            </a:r>
            <a:endParaRPr lang="el-GR" sz="1600" i="1" dirty="0"/>
          </a:p>
        </p:txBody>
      </p:sp>
      <p:pic>
        <p:nvPicPr>
          <p:cNvPr id="36866" name="Picture 2" descr="Η Παναγία με τον μακρύ λαιμό, 1534-35, λάδι σε καμβά, Πινακοθήκη Ουφίτσι, Φλωρεντία"/>
          <p:cNvPicPr>
            <a:picLocks noChangeAspect="1" noChangeArrowheads="1"/>
          </p:cNvPicPr>
          <p:nvPr/>
        </p:nvPicPr>
        <p:blipFill>
          <a:blip r:embed="rId2"/>
          <a:srcRect/>
          <a:stretch>
            <a:fillRect/>
          </a:stretch>
        </p:blipFill>
        <p:spPr bwMode="auto">
          <a:xfrm>
            <a:off x="0" y="0"/>
            <a:ext cx="4382108" cy="6858000"/>
          </a:xfrm>
          <a:prstGeom prst="rect">
            <a:avLst/>
          </a:prstGeom>
          <a:noFill/>
        </p:spPr>
      </p:pic>
      <p:sp>
        <p:nvSpPr>
          <p:cNvPr id="4" name="3 - Ορθογώνιο"/>
          <p:cNvSpPr/>
          <p:nvPr/>
        </p:nvSpPr>
        <p:spPr>
          <a:xfrm>
            <a:off x="7286644" y="285728"/>
            <a:ext cx="1426096" cy="369332"/>
          </a:xfrm>
          <a:prstGeom prst="rect">
            <a:avLst/>
          </a:prstGeom>
        </p:spPr>
        <p:txBody>
          <a:bodyPr wrap="none">
            <a:spAutoFit/>
          </a:bodyPr>
          <a:lstStyle/>
          <a:p>
            <a:r>
              <a:rPr lang="el-GR" i="1" dirty="0" smtClean="0">
                <a:solidFill>
                  <a:srgbClr val="FFC000"/>
                </a:solidFill>
              </a:rPr>
              <a:t>Μανιερισμός</a:t>
            </a:r>
            <a:endParaRPr lang="el-GR" dirty="0"/>
          </a:p>
        </p:txBody>
      </p:sp>
      <p:sp>
        <p:nvSpPr>
          <p:cNvPr id="5" name="4 - Ορθογώνιο"/>
          <p:cNvSpPr/>
          <p:nvPr/>
        </p:nvSpPr>
        <p:spPr>
          <a:xfrm>
            <a:off x="4357686" y="1142984"/>
            <a:ext cx="4572000" cy="2646878"/>
          </a:xfrm>
          <a:prstGeom prst="rect">
            <a:avLst/>
          </a:prstGeom>
        </p:spPr>
        <p:txBody>
          <a:bodyPr>
            <a:spAutoFit/>
          </a:bodyPr>
          <a:lstStyle/>
          <a:p>
            <a:pPr algn="ctr"/>
            <a:r>
              <a:rPr lang="el-GR" sz="1600" i="1" dirty="0" smtClean="0"/>
              <a:t>Ο όρος ’’μανιέρα’’ οφείλεται στον Βαζάρι, τον πρώτο ιστορικό τέχνης (16</a:t>
            </a:r>
            <a:r>
              <a:rPr lang="el-GR" sz="1600" i="1" baseline="30000" dirty="0" smtClean="0"/>
              <a:t>ος</a:t>
            </a:r>
            <a:r>
              <a:rPr lang="el-GR" sz="1600" i="1" dirty="0" smtClean="0"/>
              <a:t> αι.) και πρωτοχρησιμοποιήθηκε κατά τον Α' Παγκόσμιο Πόλεμο για να περιγράψει την καλλιτεχνική έκφραση του 16</a:t>
            </a:r>
            <a:r>
              <a:rPr lang="el-GR" sz="1600" i="1" baseline="30000" dirty="0" smtClean="0"/>
              <a:t>ου</a:t>
            </a:r>
            <a:r>
              <a:rPr lang="el-GR" sz="1600" i="1" dirty="0" smtClean="0"/>
              <a:t>  αι. που κινήθηκε ανάμεσα στην Αναγέννηση και στο Μπαρόκ. </a:t>
            </a:r>
          </a:p>
          <a:p>
            <a:pPr algn="ctr"/>
            <a:endParaRPr lang="el-GR" sz="1600" i="1" dirty="0" smtClean="0"/>
          </a:p>
          <a:p>
            <a:pPr algn="ctr"/>
            <a:r>
              <a:rPr lang="el-GR" sz="1600" i="1" dirty="0" smtClean="0"/>
              <a:t>Ο όρος υποδηλώνει τη χαρακτηριστική πινελιά ενός ζωγράφου που δεν ακολουθεί τον κανόνα της μίμησης της φύσης.</a:t>
            </a:r>
            <a:endParaRPr lang="el-GR" sz="1600" i="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4214810" y="5214950"/>
            <a:ext cx="3404778" cy="1354217"/>
          </a:xfrm>
          <a:prstGeom prst="rect">
            <a:avLst/>
          </a:prstGeom>
        </p:spPr>
        <p:txBody>
          <a:bodyPr wrap="none">
            <a:spAutoFit/>
          </a:bodyPr>
          <a:lstStyle/>
          <a:p>
            <a:pPr algn="ctr"/>
            <a:r>
              <a:rPr lang="el-GR" i="1" dirty="0" smtClean="0"/>
              <a:t>‘</a:t>
            </a:r>
            <a:r>
              <a:rPr lang="el-GR" sz="1600" i="1" dirty="0" smtClean="0"/>
              <a:t>’</a:t>
            </a:r>
            <a:r>
              <a:rPr lang="es-ES" sz="1600" i="1" dirty="0" smtClean="0"/>
              <a:t>El Espolio</a:t>
            </a:r>
            <a:r>
              <a:rPr lang="el-GR" sz="1600" i="1" dirty="0" smtClean="0"/>
              <a:t>’’</a:t>
            </a:r>
          </a:p>
          <a:p>
            <a:pPr algn="ctr"/>
            <a:r>
              <a:rPr lang="el-GR" sz="1600" i="1" dirty="0" smtClean="0"/>
              <a:t>‘’Διαμερίσαντο τα ιμάτια του Χριστού’’</a:t>
            </a:r>
          </a:p>
          <a:p>
            <a:pPr algn="ctr"/>
            <a:r>
              <a:rPr lang="es-ES" sz="1600" i="1" dirty="0" smtClean="0"/>
              <a:t> </a:t>
            </a:r>
            <a:r>
              <a:rPr lang="el-GR" sz="1600" i="1" dirty="0" smtClean="0"/>
              <a:t>1577–1579</a:t>
            </a:r>
          </a:p>
          <a:p>
            <a:pPr algn="ctr"/>
            <a:r>
              <a:rPr lang="en-US" sz="1600" i="1" u="sng" dirty="0" smtClean="0"/>
              <a:t> El Greco</a:t>
            </a:r>
            <a:endParaRPr lang="el-GR" sz="1600" i="1" u="sng" dirty="0" smtClean="0"/>
          </a:p>
          <a:p>
            <a:pPr algn="ctr"/>
            <a:r>
              <a:rPr lang="el-GR" sz="1600" i="1" u="sng" dirty="0" smtClean="0"/>
              <a:t>Καθεδρικός ναός του Τολέδο</a:t>
            </a:r>
            <a:endParaRPr lang="el-GR" sz="1600" i="1" dirty="0"/>
          </a:p>
        </p:txBody>
      </p:sp>
      <p:pic>
        <p:nvPicPr>
          <p:cNvPr id="37892" name="Picture 4" descr="undefined"/>
          <p:cNvPicPr>
            <a:picLocks noChangeAspect="1" noChangeArrowheads="1"/>
          </p:cNvPicPr>
          <p:nvPr/>
        </p:nvPicPr>
        <p:blipFill>
          <a:blip r:embed="rId2"/>
          <a:srcRect/>
          <a:stretch>
            <a:fillRect/>
          </a:stretch>
        </p:blipFill>
        <p:spPr bwMode="auto">
          <a:xfrm>
            <a:off x="0" y="-15336"/>
            <a:ext cx="4000496" cy="6873336"/>
          </a:xfrm>
          <a:prstGeom prst="rect">
            <a:avLst/>
          </a:prstGeom>
          <a:noFill/>
        </p:spPr>
      </p:pic>
      <p:sp>
        <p:nvSpPr>
          <p:cNvPr id="5" name="4 - Ορθογώνιο"/>
          <p:cNvSpPr/>
          <p:nvPr/>
        </p:nvSpPr>
        <p:spPr>
          <a:xfrm>
            <a:off x="6429388" y="214290"/>
            <a:ext cx="2447338" cy="923330"/>
          </a:xfrm>
          <a:prstGeom prst="rect">
            <a:avLst/>
          </a:prstGeom>
        </p:spPr>
        <p:txBody>
          <a:bodyPr wrap="none">
            <a:spAutoFit/>
          </a:bodyPr>
          <a:lstStyle/>
          <a:p>
            <a:pPr algn="ctr"/>
            <a:r>
              <a:rPr lang="el-GR" i="1" dirty="0" smtClean="0">
                <a:solidFill>
                  <a:srgbClr val="FFC000"/>
                </a:solidFill>
              </a:rPr>
              <a:t>Μανιερισμός</a:t>
            </a:r>
          </a:p>
          <a:p>
            <a:pPr algn="ctr"/>
            <a:r>
              <a:rPr lang="el-GR" i="1" dirty="0" smtClean="0">
                <a:solidFill>
                  <a:srgbClr val="FFC000"/>
                </a:solidFill>
              </a:rPr>
              <a:t>-</a:t>
            </a:r>
          </a:p>
          <a:p>
            <a:pPr algn="ctr"/>
            <a:r>
              <a:rPr lang="el-GR" i="1" dirty="0" smtClean="0">
                <a:solidFill>
                  <a:srgbClr val="FFC000"/>
                </a:solidFill>
              </a:rPr>
              <a:t>‘’Ισπανική Αναγέννηση’’</a:t>
            </a:r>
            <a:endParaRPr lang="el-GR" dirty="0"/>
          </a:p>
        </p:txBody>
      </p:sp>
      <p:pic>
        <p:nvPicPr>
          <p:cNvPr id="6" name="Picture 4" descr="undefined"/>
          <p:cNvPicPr>
            <a:picLocks noChangeAspect="1" noChangeArrowheads="1"/>
          </p:cNvPicPr>
          <p:nvPr/>
        </p:nvPicPr>
        <p:blipFill>
          <a:blip r:embed="rId2"/>
          <a:srcRect l="37500" t="21010" r="26785" b="54045"/>
          <a:stretch>
            <a:fillRect/>
          </a:stretch>
        </p:blipFill>
        <p:spPr bwMode="auto">
          <a:xfrm>
            <a:off x="4357686" y="1285860"/>
            <a:ext cx="3214710" cy="385765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Ο Χριστός φέρων τον Σταυρόν, 1580, Νέα Υόρκη, Μητροπολιτικό Μουσείο"/>
          <p:cNvPicPr>
            <a:picLocks noChangeAspect="1" noChangeArrowheads="1"/>
          </p:cNvPicPr>
          <p:nvPr/>
        </p:nvPicPr>
        <p:blipFill>
          <a:blip r:embed="rId2"/>
          <a:srcRect/>
          <a:stretch>
            <a:fillRect/>
          </a:stretch>
        </p:blipFill>
        <p:spPr bwMode="auto">
          <a:xfrm>
            <a:off x="1" y="0"/>
            <a:ext cx="4929380" cy="6858000"/>
          </a:xfrm>
          <a:prstGeom prst="rect">
            <a:avLst/>
          </a:prstGeom>
          <a:noFill/>
        </p:spPr>
      </p:pic>
      <p:sp>
        <p:nvSpPr>
          <p:cNvPr id="3" name="2 - Ορθογώνιο"/>
          <p:cNvSpPr/>
          <p:nvPr/>
        </p:nvSpPr>
        <p:spPr>
          <a:xfrm>
            <a:off x="5072066" y="5429264"/>
            <a:ext cx="3224344" cy="1077218"/>
          </a:xfrm>
          <a:prstGeom prst="rect">
            <a:avLst/>
          </a:prstGeom>
        </p:spPr>
        <p:txBody>
          <a:bodyPr wrap="none">
            <a:spAutoFit/>
          </a:bodyPr>
          <a:lstStyle/>
          <a:p>
            <a:pPr algn="ctr"/>
            <a:r>
              <a:rPr lang="el-GR" sz="1600" i="1" dirty="0" smtClean="0"/>
              <a:t>‘’Ο Χριστός  φέρων  τον Σταυρό’’</a:t>
            </a:r>
          </a:p>
          <a:p>
            <a:pPr algn="ctr"/>
            <a:r>
              <a:rPr lang="en-US" sz="1600" i="1" dirty="0" smtClean="0"/>
              <a:t>1580</a:t>
            </a:r>
            <a:r>
              <a:rPr lang="el-GR" sz="1600" i="1" dirty="0" smtClean="0"/>
              <a:t> </a:t>
            </a:r>
          </a:p>
          <a:p>
            <a:pPr algn="ctr"/>
            <a:r>
              <a:rPr lang="el-GR" sz="1600" i="1" dirty="0" smtClean="0"/>
              <a:t>Δομήνικος Θεοτοκόπουλος</a:t>
            </a:r>
          </a:p>
          <a:p>
            <a:pPr algn="ctr"/>
            <a:r>
              <a:rPr lang="el-GR" sz="1600" i="1" dirty="0" smtClean="0"/>
              <a:t>Μητροπολιτικό Μουσείο, Νέα Υόρκη</a:t>
            </a:r>
            <a:endParaRPr lang="el-GR" sz="1600"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mynima-hellas.com/wp-content/uploads/2014/12/%CE%9F-%CE%86%CE%B3%CE%B9%CE%BF%CF%82-%CE%91%CE%BD%CE%B4%CF%81%CE%AD%CE%B1%CF%82-%CE%BA%CE%B1%CE%B9-%CE%BF-%CE%86%CE%B3%CE%B9%CE%BF%CF%82-%CE%A6%CF%81%CE%B1%CE%B3%CE%BA%CE%AF%CF%83%CE%BA%CE%BF%CF%82-1587-1598-%CE%9C%CE%BF%CF%85%CF%83%CE%B5%CE%AF%CE%BF-%CE%A0%CF%81%CE%AC%CE%B4%CE%BF-%CE%9C%CE%B1%CE%B4%CF%81%CE%AF%CF%84%CE%B7.jpg"/>
          <p:cNvPicPr>
            <a:picLocks noChangeAspect="1" noChangeArrowheads="1"/>
          </p:cNvPicPr>
          <p:nvPr/>
        </p:nvPicPr>
        <p:blipFill>
          <a:blip r:embed="rId2"/>
          <a:srcRect/>
          <a:stretch>
            <a:fillRect/>
          </a:stretch>
        </p:blipFill>
        <p:spPr bwMode="auto">
          <a:xfrm>
            <a:off x="0" y="0"/>
            <a:ext cx="4484076" cy="6858000"/>
          </a:xfrm>
          <a:prstGeom prst="rect">
            <a:avLst/>
          </a:prstGeom>
          <a:noFill/>
        </p:spPr>
      </p:pic>
      <p:sp>
        <p:nvSpPr>
          <p:cNvPr id="3" name="2 - Ορθογώνιο"/>
          <p:cNvSpPr/>
          <p:nvPr/>
        </p:nvSpPr>
        <p:spPr>
          <a:xfrm>
            <a:off x="4500562" y="5572140"/>
            <a:ext cx="4357686" cy="1077218"/>
          </a:xfrm>
          <a:prstGeom prst="rect">
            <a:avLst/>
          </a:prstGeom>
        </p:spPr>
        <p:txBody>
          <a:bodyPr wrap="square">
            <a:spAutoFit/>
          </a:bodyPr>
          <a:lstStyle/>
          <a:p>
            <a:pPr algn="ctr"/>
            <a:r>
              <a:rPr lang="el-GR" sz="1600" i="1" dirty="0" smtClean="0"/>
              <a:t>‘’Ο Άγιος Ανδρέας και ο Άγιος Φραγκίσκος’’ </a:t>
            </a:r>
            <a:endParaRPr lang="en-US" sz="1600" i="1" dirty="0" smtClean="0"/>
          </a:p>
          <a:p>
            <a:pPr algn="ctr"/>
            <a:r>
              <a:rPr lang="el-GR" sz="1600" i="1" dirty="0" smtClean="0"/>
              <a:t>1587-1598</a:t>
            </a:r>
          </a:p>
          <a:p>
            <a:pPr algn="ctr"/>
            <a:r>
              <a:rPr lang="el-GR" sz="1600" i="1" dirty="0" smtClean="0"/>
              <a:t>Δομήνικος Θεοτοκόπουλος</a:t>
            </a:r>
          </a:p>
          <a:p>
            <a:pPr algn="ctr"/>
            <a:r>
              <a:rPr lang="el-GR" sz="1600" i="1" dirty="0" smtClean="0"/>
              <a:t>Μουσείο Πράδο, Μαδρίτη</a:t>
            </a:r>
            <a:endParaRPr lang="el-GR" sz="1600"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blogger.googleusercontent.com/img/b/R29vZ2xl/AVvXsEhDuBC9X89X-DaUZV8uHb8NKupLtAheO9fzr0D_7Gkf9gzKIwPHQL-9ccApoKr8QZorEjTaVIsfOvlkFamTiodnbKYLQn6PMHQ3GffSu1ugfzJ1QlfsLmuGXcWjwuQUd17h0I5K34bLI56T/s664/BYZANTINO+MOYSEIO+KASTORIAS,+%CE%9A%CE%91%CE%A3%CE%A4%CE%9F%CE%A1%CE%99%CE%91+%CE%92%CE%A5%CE%96%CE%91%CE%9D%CE%A4%CE%99%CE%9D%CE%9F+%CE%9C%CE%9F%CE%A5%CE%A3%CE%95%CE%99%CE%9F.jpg"/>
          <p:cNvPicPr>
            <a:picLocks noChangeAspect="1" noChangeArrowheads="1"/>
          </p:cNvPicPr>
          <p:nvPr/>
        </p:nvPicPr>
        <p:blipFill>
          <a:blip r:embed="rId2"/>
          <a:srcRect/>
          <a:stretch>
            <a:fillRect/>
          </a:stretch>
        </p:blipFill>
        <p:spPr bwMode="auto">
          <a:xfrm>
            <a:off x="0" y="0"/>
            <a:ext cx="7929618" cy="5600891"/>
          </a:xfrm>
          <a:prstGeom prst="rect">
            <a:avLst/>
          </a:prstGeom>
          <a:noFill/>
        </p:spPr>
      </p:pic>
      <p:sp>
        <p:nvSpPr>
          <p:cNvPr id="3" name="2 - Ορθογώνιο"/>
          <p:cNvSpPr/>
          <p:nvPr/>
        </p:nvSpPr>
        <p:spPr>
          <a:xfrm>
            <a:off x="7858148" y="142852"/>
            <a:ext cx="1478810" cy="1723549"/>
          </a:xfrm>
          <a:prstGeom prst="rect">
            <a:avLst/>
          </a:prstGeom>
        </p:spPr>
        <p:txBody>
          <a:bodyPr wrap="square">
            <a:spAutoFit/>
          </a:bodyPr>
          <a:lstStyle/>
          <a:p>
            <a:pPr algn="ctr"/>
            <a:r>
              <a:rPr lang="el-GR" i="1" dirty="0" smtClean="0">
                <a:solidFill>
                  <a:srgbClr val="FFC000"/>
                </a:solidFill>
              </a:rPr>
              <a:t>Βυζαντινή τέχνη </a:t>
            </a:r>
          </a:p>
          <a:p>
            <a:pPr algn="ctr"/>
            <a:r>
              <a:rPr lang="el-GR" i="1" dirty="0" smtClean="0">
                <a:solidFill>
                  <a:srgbClr val="FFC000"/>
                </a:solidFill>
              </a:rPr>
              <a:t>– </a:t>
            </a:r>
          </a:p>
          <a:p>
            <a:pPr algn="ctr"/>
            <a:r>
              <a:rPr lang="el-GR" i="1" dirty="0" smtClean="0">
                <a:solidFill>
                  <a:srgbClr val="FFC000"/>
                </a:solidFill>
              </a:rPr>
              <a:t>Κομνήνεια περίοδος</a:t>
            </a:r>
          </a:p>
          <a:p>
            <a:pPr algn="ctr"/>
            <a:endParaRPr lang="el-GR" sz="1600" dirty="0">
              <a:solidFill>
                <a:srgbClr val="FFC000"/>
              </a:solidFill>
            </a:endParaRPr>
          </a:p>
        </p:txBody>
      </p:sp>
      <p:sp>
        <p:nvSpPr>
          <p:cNvPr id="4" name="3 - Ορθογώνιο"/>
          <p:cNvSpPr/>
          <p:nvPr/>
        </p:nvSpPr>
        <p:spPr>
          <a:xfrm>
            <a:off x="1857356" y="5643578"/>
            <a:ext cx="4357718" cy="1077218"/>
          </a:xfrm>
          <a:prstGeom prst="rect">
            <a:avLst/>
          </a:prstGeom>
        </p:spPr>
        <p:txBody>
          <a:bodyPr wrap="square">
            <a:spAutoFit/>
          </a:bodyPr>
          <a:lstStyle/>
          <a:p>
            <a:pPr algn="ctr"/>
            <a:r>
              <a:rPr lang="el-GR" sz="1600" i="1" dirty="0" smtClean="0"/>
              <a:t>Αμφιπρόσωπη εικόνα</a:t>
            </a:r>
          </a:p>
          <a:p>
            <a:pPr algn="ctr"/>
            <a:r>
              <a:rPr lang="el-GR" sz="1600" i="1" dirty="0" smtClean="0"/>
              <a:t>‘’Παναγία Οδηγήτρια – Χριστός Άκρα Ταπείνωση’’</a:t>
            </a:r>
          </a:p>
          <a:p>
            <a:pPr algn="ctr"/>
            <a:r>
              <a:rPr lang="el-GR" sz="1600" i="1" dirty="0" smtClean="0"/>
              <a:t>Καστοριά </a:t>
            </a:r>
          </a:p>
          <a:p>
            <a:pPr algn="ctr"/>
            <a:r>
              <a:rPr lang="el-GR" sz="1600" i="1" dirty="0" smtClean="0"/>
              <a:t>12</a:t>
            </a:r>
            <a:r>
              <a:rPr lang="el-GR" sz="1600" i="1" baseline="30000" dirty="0" smtClean="0"/>
              <a:t>ος</a:t>
            </a:r>
            <a:r>
              <a:rPr lang="el-GR" sz="1600" i="1" dirty="0" smtClean="0"/>
              <a:t> αι.</a:t>
            </a:r>
          </a:p>
        </p:txBody>
      </p:sp>
      <p:sp>
        <p:nvSpPr>
          <p:cNvPr id="5" name="4 - Ορθογώνιο"/>
          <p:cNvSpPr/>
          <p:nvPr/>
        </p:nvSpPr>
        <p:spPr>
          <a:xfrm>
            <a:off x="7858148" y="1785926"/>
            <a:ext cx="1478810" cy="4031873"/>
          </a:xfrm>
          <a:prstGeom prst="rect">
            <a:avLst/>
          </a:prstGeom>
        </p:spPr>
        <p:txBody>
          <a:bodyPr wrap="square">
            <a:spAutoFit/>
          </a:bodyPr>
          <a:lstStyle/>
          <a:p>
            <a:pPr algn="ctr"/>
            <a:r>
              <a:rPr lang="el-GR" sz="1600" i="1" dirty="0" smtClean="0"/>
              <a:t>Κλασικές βυζαντινές επιλογές </a:t>
            </a:r>
          </a:p>
          <a:p>
            <a:pPr algn="ctr"/>
            <a:r>
              <a:rPr lang="el-GR" sz="1600" i="1" dirty="0" smtClean="0"/>
              <a:t>που </a:t>
            </a:r>
          </a:p>
          <a:p>
            <a:pPr algn="ctr"/>
            <a:r>
              <a:rPr lang="el-GR" sz="1600" i="1" dirty="0" smtClean="0"/>
              <a:t>εστιάζουν </a:t>
            </a:r>
          </a:p>
          <a:p>
            <a:pPr algn="ctr"/>
            <a:r>
              <a:rPr lang="el-GR" sz="1600" i="1" dirty="0" smtClean="0"/>
              <a:t>στην πνευματικό- τητα των μορφών.</a:t>
            </a:r>
          </a:p>
          <a:p>
            <a:pPr algn="ctr"/>
            <a:endParaRPr lang="el-GR" sz="1600" i="1" dirty="0" smtClean="0">
              <a:solidFill>
                <a:srgbClr val="FFC000"/>
              </a:solidFill>
            </a:endParaRPr>
          </a:p>
          <a:p>
            <a:pPr algn="ctr"/>
            <a:r>
              <a:rPr lang="el-GR" sz="1600" i="1" dirty="0" smtClean="0"/>
              <a:t>Παρατηρούμε σπάνια έκφραση συναισθημά-</a:t>
            </a:r>
          </a:p>
          <a:p>
            <a:pPr algn="ctr"/>
            <a:r>
              <a:rPr lang="el-GR" sz="1600" i="1" dirty="0" smtClean="0"/>
              <a:t>των με εμφανή συγκράτηση. </a:t>
            </a:r>
            <a:endParaRPr lang="el-GR" sz="1600"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857224" y="5643578"/>
            <a:ext cx="4000528" cy="1077218"/>
          </a:xfrm>
          <a:prstGeom prst="rect">
            <a:avLst/>
          </a:prstGeom>
        </p:spPr>
        <p:txBody>
          <a:bodyPr wrap="square">
            <a:spAutoFit/>
          </a:bodyPr>
          <a:lstStyle/>
          <a:p>
            <a:pPr algn="ctr"/>
            <a:r>
              <a:rPr lang="el-GR" sz="1600" i="1" dirty="0" smtClean="0"/>
              <a:t>‘’Η Σύλληψη του Ιησού’’</a:t>
            </a:r>
          </a:p>
          <a:p>
            <a:pPr algn="ctr"/>
            <a:r>
              <a:rPr lang="en-US" sz="1600" i="1" dirty="0" smtClean="0"/>
              <a:t> 1602</a:t>
            </a:r>
            <a:endParaRPr lang="el-GR" sz="1600" i="1" dirty="0" smtClean="0"/>
          </a:p>
          <a:p>
            <a:pPr algn="ctr"/>
            <a:r>
              <a:rPr lang="en-US" sz="1600" i="1" dirty="0" smtClean="0"/>
              <a:t>Caravaggio</a:t>
            </a:r>
            <a:endParaRPr lang="el-GR" sz="1600" i="1" dirty="0" smtClean="0"/>
          </a:p>
          <a:p>
            <a:pPr algn="ctr"/>
            <a:r>
              <a:rPr lang="en-US" sz="1600" i="1" dirty="0" smtClean="0"/>
              <a:t>National Gallery of Ireland, </a:t>
            </a:r>
            <a:r>
              <a:rPr lang="el-GR" sz="1600" i="1" dirty="0" smtClean="0"/>
              <a:t>Δουβλίνο</a:t>
            </a:r>
            <a:endParaRPr lang="el-GR" sz="1600" i="1" dirty="0"/>
          </a:p>
        </p:txBody>
      </p:sp>
      <p:pic>
        <p:nvPicPr>
          <p:cNvPr id="46084" name="Picture 4" descr="undefined"/>
          <p:cNvPicPr>
            <a:picLocks noChangeAspect="1" noChangeArrowheads="1"/>
          </p:cNvPicPr>
          <p:nvPr/>
        </p:nvPicPr>
        <p:blipFill>
          <a:blip r:embed="rId2"/>
          <a:srcRect/>
          <a:stretch>
            <a:fillRect/>
          </a:stretch>
        </p:blipFill>
        <p:spPr bwMode="auto">
          <a:xfrm>
            <a:off x="0" y="0"/>
            <a:ext cx="7215206" cy="5593019"/>
          </a:xfrm>
          <a:prstGeom prst="rect">
            <a:avLst/>
          </a:prstGeom>
          <a:noFill/>
        </p:spPr>
      </p:pic>
      <p:sp>
        <p:nvSpPr>
          <p:cNvPr id="5" name="4 - Ορθογώνιο"/>
          <p:cNvSpPr/>
          <p:nvPr/>
        </p:nvSpPr>
        <p:spPr>
          <a:xfrm>
            <a:off x="7358082" y="1428736"/>
            <a:ext cx="1643042" cy="3785652"/>
          </a:xfrm>
          <a:prstGeom prst="rect">
            <a:avLst/>
          </a:prstGeom>
        </p:spPr>
        <p:txBody>
          <a:bodyPr wrap="square">
            <a:spAutoFit/>
          </a:bodyPr>
          <a:lstStyle/>
          <a:p>
            <a:pPr algn="ctr"/>
            <a:r>
              <a:rPr lang="en-US" sz="1600" i="1" dirty="0" smtClean="0">
                <a:solidFill>
                  <a:prstClr val="white"/>
                </a:solidFill>
              </a:rPr>
              <a:t> </a:t>
            </a:r>
            <a:r>
              <a:rPr lang="el-GR" sz="1600" i="1" dirty="0" smtClean="0">
                <a:solidFill>
                  <a:prstClr val="white"/>
                </a:solidFill>
              </a:rPr>
              <a:t>Η τεχνική του </a:t>
            </a:r>
          </a:p>
          <a:p>
            <a:pPr algn="ctr"/>
            <a:r>
              <a:rPr lang="en-US" sz="1600" i="1" dirty="0" smtClean="0">
                <a:solidFill>
                  <a:schemeClr val="accent6">
                    <a:lumMod val="75000"/>
                  </a:schemeClr>
                </a:solidFill>
              </a:rPr>
              <a:t>Chiaroscuro</a:t>
            </a:r>
            <a:r>
              <a:rPr lang="el-GR" sz="1600" i="1" dirty="0" smtClean="0">
                <a:solidFill>
                  <a:schemeClr val="accent6">
                    <a:lumMod val="75000"/>
                  </a:schemeClr>
                </a:solidFill>
              </a:rPr>
              <a:t> </a:t>
            </a:r>
            <a:r>
              <a:rPr lang="el-GR" sz="1600" i="1" dirty="0" smtClean="0"/>
              <a:t>χρησιμοποιεί την έντονη αντίθεση φωτός και σκιάς σε ένα πίνακα. Με τον τρόπο αυτόν οριοθετούνται οι μορφές, όχι με περίγραμμα.</a:t>
            </a:r>
          </a:p>
          <a:p>
            <a:pPr algn="ctr"/>
            <a:r>
              <a:rPr lang="el-GR" sz="1600" i="1" dirty="0" smtClean="0"/>
              <a:t>Ο Καραβάτζιο είναι από του πρώτους που τη χρησιμοποιεί.</a:t>
            </a:r>
            <a:endParaRPr lang="el-GR" sz="1600" i="1" dirty="0"/>
          </a:p>
        </p:txBody>
      </p:sp>
      <p:sp>
        <p:nvSpPr>
          <p:cNvPr id="6" name="5 - Ορθογώνιο"/>
          <p:cNvSpPr/>
          <p:nvPr/>
        </p:nvSpPr>
        <p:spPr>
          <a:xfrm>
            <a:off x="7643834" y="428604"/>
            <a:ext cx="1035220" cy="369332"/>
          </a:xfrm>
          <a:prstGeom prst="rect">
            <a:avLst/>
          </a:prstGeom>
        </p:spPr>
        <p:txBody>
          <a:bodyPr wrap="none">
            <a:spAutoFit/>
          </a:bodyPr>
          <a:lstStyle/>
          <a:p>
            <a:pPr algn="ctr"/>
            <a:r>
              <a:rPr lang="el-GR" dirty="0" smtClean="0"/>
              <a:t> </a:t>
            </a:r>
            <a:r>
              <a:rPr lang="el-GR" i="1" dirty="0" smtClean="0">
                <a:solidFill>
                  <a:srgbClr val="FFC000"/>
                </a:solidFill>
              </a:rPr>
              <a:t>Μπαρόκ</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he Three Graces, 1635, Prado"/>
          <p:cNvPicPr>
            <a:picLocks noChangeAspect="1" noChangeArrowheads="1"/>
          </p:cNvPicPr>
          <p:nvPr/>
        </p:nvPicPr>
        <p:blipFill>
          <a:blip r:embed="rId2"/>
          <a:srcRect/>
          <a:stretch>
            <a:fillRect/>
          </a:stretch>
        </p:blipFill>
        <p:spPr bwMode="auto">
          <a:xfrm>
            <a:off x="0" y="0"/>
            <a:ext cx="5621311" cy="6858000"/>
          </a:xfrm>
          <a:prstGeom prst="rect">
            <a:avLst/>
          </a:prstGeom>
          <a:noFill/>
        </p:spPr>
      </p:pic>
      <p:sp>
        <p:nvSpPr>
          <p:cNvPr id="3" name="2 - Ορθογώνιο"/>
          <p:cNvSpPr/>
          <p:nvPr/>
        </p:nvSpPr>
        <p:spPr>
          <a:xfrm>
            <a:off x="5786446" y="5214950"/>
            <a:ext cx="2319096" cy="1077218"/>
          </a:xfrm>
          <a:prstGeom prst="rect">
            <a:avLst/>
          </a:prstGeom>
        </p:spPr>
        <p:txBody>
          <a:bodyPr wrap="none">
            <a:spAutoFit/>
          </a:bodyPr>
          <a:lstStyle/>
          <a:p>
            <a:pPr algn="ctr"/>
            <a:r>
              <a:rPr lang="el-GR" sz="1600" i="1" dirty="0" smtClean="0"/>
              <a:t>‘’Οι Τρεις Χάριτες’’</a:t>
            </a:r>
          </a:p>
          <a:p>
            <a:pPr algn="ctr"/>
            <a:r>
              <a:rPr lang="en-US" sz="1600" i="1" dirty="0" smtClean="0"/>
              <a:t>1635</a:t>
            </a:r>
            <a:endParaRPr lang="el-GR" sz="1600" i="1" dirty="0" smtClean="0"/>
          </a:p>
          <a:p>
            <a:pPr algn="ctr"/>
            <a:r>
              <a:rPr lang="en-US" sz="1600" i="1" dirty="0" smtClean="0"/>
              <a:t>Peter Paul Rubens </a:t>
            </a:r>
            <a:endParaRPr lang="el-GR" sz="1600" i="1" dirty="0" smtClean="0"/>
          </a:p>
          <a:p>
            <a:pPr algn="ctr"/>
            <a:r>
              <a:rPr lang="el-GR" sz="1600" i="1" dirty="0" smtClean="0"/>
              <a:t>Μουσείο </a:t>
            </a:r>
            <a:r>
              <a:rPr lang="en-US" sz="1600" i="1" dirty="0" smtClean="0"/>
              <a:t>Prado</a:t>
            </a:r>
            <a:r>
              <a:rPr lang="el-GR" sz="1600" i="1" dirty="0" smtClean="0"/>
              <a:t>, Μαδρίτη</a:t>
            </a:r>
            <a:endParaRPr lang="el-GR" sz="1600" i="1" dirty="0"/>
          </a:p>
        </p:txBody>
      </p:sp>
      <p:sp>
        <p:nvSpPr>
          <p:cNvPr id="4" name="3 - Ορθογώνιο"/>
          <p:cNvSpPr/>
          <p:nvPr/>
        </p:nvSpPr>
        <p:spPr>
          <a:xfrm>
            <a:off x="6929454" y="285728"/>
            <a:ext cx="1035220" cy="369332"/>
          </a:xfrm>
          <a:prstGeom prst="rect">
            <a:avLst/>
          </a:prstGeom>
        </p:spPr>
        <p:txBody>
          <a:bodyPr wrap="none">
            <a:spAutoFit/>
          </a:bodyPr>
          <a:lstStyle/>
          <a:p>
            <a:pPr algn="ctr"/>
            <a:r>
              <a:rPr lang="el-GR" dirty="0" smtClean="0"/>
              <a:t> </a:t>
            </a:r>
            <a:r>
              <a:rPr lang="el-GR" i="1" dirty="0" smtClean="0">
                <a:solidFill>
                  <a:srgbClr val="FFC000"/>
                </a:solidFill>
              </a:rPr>
              <a:t>Μπαρόκ</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hild with a bird, 1614 and 1625, Gemäldegalerie, Berlin"/>
          <p:cNvPicPr>
            <a:picLocks noChangeAspect="1" noChangeArrowheads="1"/>
          </p:cNvPicPr>
          <p:nvPr/>
        </p:nvPicPr>
        <p:blipFill>
          <a:blip r:embed="rId2"/>
          <a:srcRect/>
          <a:stretch>
            <a:fillRect/>
          </a:stretch>
        </p:blipFill>
        <p:spPr bwMode="auto">
          <a:xfrm>
            <a:off x="0" y="0"/>
            <a:ext cx="5547422" cy="6858000"/>
          </a:xfrm>
          <a:prstGeom prst="rect">
            <a:avLst/>
          </a:prstGeom>
          <a:noFill/>
        </p:spPr>
      </p:pic>
      <p:sp>
        <p:nvSpPr>
          <p:cNvPr id="3" name="2 - Ορθογώνιο"/>
          <p:cNvSpPr/>
          <p:nvPr/>
        </p:nvSpPr>
        <p:spPr>
          <a:xfrm>
            <a:off x="5500694" y="5072074"/>
            <a:ext cx="3286148" cy="1323439"/>
          </a:xfrm>
          <a:prstGeom prst="rect">
            <a:avLst/>
          </a:prstGeom>
        </p:spPr>
        <p:txBody>
          <a:bodyPr wrap="square">
            <a:spAutoFit/>
          </a:bodyPr>
          <a:lstStyle/>
          <a:p>
            <a:pPr algn="ctr"/>
            <a:r>
              <a:rPr lang="el-GR" sz="1600" i="1" dirty="0" smtClean="0"/>
              <a:t>‘’</a:t>
            </a:r>
            <a:r>
              <a:rPr lang="en-US" sz="1600" i="1" dirty="0" smtClean="0"/>
              <a:t>Child with a bird</a:t>
            </a:r>
            <a:r>
              <a:rPr lang="el-GR" sz="1600" i="1" dirty="0" smtClean="0"/>
              <a:t>’’</a:t>
            </a:r>
          </a:p>
          <a:p>
            <a:pPr algn="ctr"/>
            <a:r>
              <a:rPr lang="el-GR" sz="1600" i="1" dirty="0" smtClean="0"/>
              <a:t>Αρχική δημιουργία </a:t>
            </a:r>
            <a:r>
              <a:rPr lang="en-US" sz="1600" i="1" dirty="0" smtClean="0"/>
              <a:t>1614 </a:t>
            </a:r>
            <a:r>
              <a:rPr lang="el-GR" sz="1600" i="1" dirty="0" smtClean="0"/>
              <a:t>– </a:t>
            </a:r>
            <a:r>
              <a:rPr lang="en-US" sz="1600" i="1" dirty="0" smtClean="0"/>
              <a:t>1625</a:t>
            </a:r>
            <a:endParaRPr lang="el-GR" sz="1600" i="1" dirty="0" smtClean="0"/>
          </a:p>
          <a:p>
            <a:pPr algn="ctr"/>
            <a:r>
              <a:rPr lang="el-GR" sz="1600" i="1" dirty="0" smtClean="0"/>
              <a:t>Επεξεργασία εκ νέου μετά το 1625</a:t>
            </a:r>
          </a:p>
          <a:p>
            <a:pPr algn="ctr"/>
            <a:r>
              <a:rPr lang="en-US" sz="1600" i="1" dirty="0" smtClean="0"/>
              <a:t>Peter Paul Rubens </a:t>
            </a:r>
            <a:endParaRPr lang="el-GR" sz="1600" i="1" dirty="0" smtClean="0"/>
          </a:p>
          <a:p>
            <a:pPr algn="ctr"/>
            <a:r>
              <a:rPr lang="en-US" sz="1600" i="1" dirty="0" smtClean="0"/>
              <a:t> Gemäldegalerie, </a:t>
            </a:r>
            <a:r>
              <a:rPr lang="el-GR" sz="1600" i="1" dirty="0" smtClean="0"/>
              <a:t>Βερολίνο</a:t>
            </a:r>
            <a:endParaRPr lang="el-GR" sz="1600" i="1" dirty="0"/>
          </a:p>
        </p:txBody>
      </p:sp>
      <p:sp>
        <p:nvSpPr>
          <p:cNvPr id="4" name="3 - Ορθογώνιο"/>
          <p:cNvSpPr/>
          <p:nvPr/>
        </p:nvSpPr>
        <p:spPr>
          <a:xfrm>
            <a:off x="6929454" y="285728"/>
            <a:ext cx="1035220" cy="369332"/>
          </a:xfrm>
          <a:prstGeom prst="rect">
            <a:avLst/>
          </a:prstGeom>
        </p:spPr>
        <p:txBody>
          <a:bodyPr wrap="none">
            <a:spAutoFit/>
          </a:bodyPr>
          <a:lstStyle/>
          <a:p>
            <a:pPr algn="ctr"/>
            <a:r>
              <a:rPr lang="el-GR" dirty="0" smtClean="0"/>
              <a:t> </a:t>
            </a:r>
            <a:r>
              <a:rPr lang="el-GR" i="1" dirty="0" smtClean="0">
                <a:solidFill>
                  <a:srgbClr val="FFC000"/>
                </a:solidFill>
              </a:rPr>
              <a:t>Μπαρόκ</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undefined"/>
          <p:cNvPicPr>
            <a:picLocks noChangeAspect="1" noChangeArrowheads="1"/>
          </p:cNvPicPr>
          <p:nvPr/>
        </p:nvPicPr>
        <p:blipFill>
          <a:blip r:embed="rId2"/>
          <a:srcRect/>
          <a:stretch>
            <a:fillRect/>
          </a:stretch>
        </p:blipFill>
        <p:spPr bwMode="auto">
          <a:xfrm>
            <a:off x="1" y="0"/>
            <a:ext cx="4951624" cy="6858000"/>
          </a:xfrm>
          <a:prstGeom prst="rect">
            <a:avLst/>
          </a:prstGeom>
          <a:noFill/>
        </p:spPr>
      </p:pic>
      <p:sp>
        <p:nvSpPr>
          <p:cNvPr id="3" name="2 - Ορθογώνιο"/>
          <p:cNvSpPr/>
          <p:nvPr/>
        </p:nvSpPr>
        <p:spPr>
          <a:xfrm>
            <a:off x="5286380" y="5000636"/>
            <a:ext cx="2941959" cy="1077218"/>
          </a:xfrm>
          <a:prstGeom prst="rect">
            <a:avLst/>
          </a:prstGeom>
        </p:spPr>
        <p:txBody>
          <a:bodyPr wrap="none">
            <a:spAutoFit/>
          </a:bodyPr>
          <a:lstStyle/>
          <a:p>
            <a:pPr algn="ctr"/>
            <a:r>
              <a:rPr lang="el-GR" sz="1600" i="1" dirty="0" smtClean="0"/>
              <a:t>‘’</a:t>
            </a:r>
            <a:r>
              <a:rPr lang="en-US" sz="1600" i="1" dirty="0" smtClean="0"/>
              <a:t>The Girl in a Picture Frame</a:t>
            </a:r>
            <a:r>
              <a:rPr lang="el-GR" sz="1600" i="1" dirty="0" smtClean="0"/>
              <a:t>’’</a:t>
            </a:r>
          </a:p>
          <a:p>
            <a:pPr algn="ctr"/>
            <a:r>
              <a:rPr lang="el-GR" sz="1600" i="1" dirty="0" smtClean="0"/>
              <a:t>1641</a:t>
            </a:r>
          </a:p>
          <a:p>
            <a:pPr algn="ctr"/>
            <a:r>
              <a:rPr lang="en-US" sz="1600" i="1" dirty="0" smtClean="0"/>
              <a:t>Rembrandt van Rijn</a:t>
            </a:r>
            <a:br>
              <a:rPr lang="en-US" sz="1600" i="1" dirty="0" smtClean="0"/>
            </a:br>
            <a:r>
              <a:rPr lang="en-US" sz="1600" i="1" dirty="0" smtClean="0"/>
              <a:t>Royal Castle</a:t>
            </a:r>
            <a:r>
              <a:rPr lang="el-GR" sz="1600" i="1" dirty="0" smtClean="0"/>
              <a:t>, Βαρσοβία, Πολωνία</a:t>
            </a:r>
            <a:endParaRPr lang="en-US" sz="1600" i="1" dirty="0"/>
          </a:p>
        </p:txBody>
      </p:sp>
      <p:sp>
        <p:nvSpPr>
          <p:cNvPr id="4" name="3 - Ορθογώνιο"/>
          <p:cNvSpPr/>
          <p:nvPr/>
        </p:nvSpPr>
        <p:spPr>
          <a:xfrm>
            <a:off x="6929454" y="285728"/>
            <a:ext cx="1294457" cy="646331"/>
          </a:xfrm>
          <a:prstGeom prst="rect">
            <a:avLst/>
          </a:prstGeom>
        </p:spPr>
        <p:txBody>
          <a:bodyPr wrap="none">
            <a:spAutoFit/>
          </a:bodyPr>
          <a:lstStyle/>
          <a:p>
            <a:pPr algn="ctr"/>
            <a:r>
              <a:rPr lang="el-GR" dirty="0" smtClean="0"/>
              <a:t> </a:t>
            </a:r>
            <a:r>
              <a:rPr lang="el-GR" i="1" dirty="0" smtClean="0">
                <a:solidFill>
                  <a:srgbClr val="FFC000"/>
                </a:solidFill>
              </a:rPr>
              <a:t>Ολλανδικό </a:t>
            </a:r>
          </a:p>
          <a:p>
            <a:pPr algn="ctr"/>
            <a:r>
              <a:rPr lang="el-GR" i="1" dirty="0" smtClean="0">
                <a:solidFill>
                  <a:srgbClr val="FFC000"/>
                </a:solidFill>
              </a:rPr>
              <a:t>Μπαρόκ</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undefined"/>
          <p:cNvPicPr>
            <a:picLocks noChangeAspect="1" noChangeArrowheads="1"/>
          </p:cNvPicPr>
          <p:nvPr/>
        </p:nvPicPr>
        <p:blipFill>
          <a:blip r:embed="rId2"/>
          <a:srcRect/>
          <a:stretch>
            <a:fillRect/>
          </a:stretch>
        </p:blipFill>
        <p:spPr bwMode="auto">
          <a:xfrm>
            <a:off x="0" y="0"/>
            <a:ext cx="4556810" cy="6858000"/>
          </a:xfrm>
          <a:prstGeom prst="rect">
            <a:avLst/>
          </a:prstGeom>
          <a:noFill/>
        </p:spPr>
      </p:pic>
      <p:sp>
        <p:nvSpPr>
          <p:cNvPr id="3" name="2 - Ορθογώνιο"/>
          <p:cNvSpPr/>
          <p:nvPr/>
        </p:nvSpPr>
        <p:spPr>
          <a:xfrm>
            <a:off x="4572000" y="5429264"/>
            <a:ext cx="4214842" cy="861774"/>
          </a:xfrm>
          <a:prstGeom prst="rect">
            <a:avLst/>
          </a:prstGeom>
        </p:spPr>
        <p:txBody>
          <a:bodyPr wrap="square">
            <a:spAutoFit/>
          </a:bodyPr>
          <a:lstStyle/>
          <a:p>
            <a:pPr algn="ctr"/>
            <a:r>
              <a:rPr lang="el-GR" sz="1600" i="1" dirty="0" smtClean="0"/>
              <a:t>Ίχνη της αρχικής σύνθεσης εντοπίστηκαν </a:t>
            </a:r>
          </a:p>
          <a:p>
            <a:pPr algn="ctr"/>
            <a:r>
              <a:rPr lang="el-GR" sz="1600" i="1" dirty="0" smtClean="0"/>
              <a:t>με ακτίνες Χ πριν τις εργασίες συντήρησης.</a:t>
            </a:r>
          </a:p>
          <a:p>
            <a:endParaRPr lang="el-GR"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6500826" y="4857760"/>
            <a:ext cx="2643174" cy="1569660"/>
          </a:xfrm>
          <a:prstGeom prst="rect">
            <a:avLst/>
          </a:prstGeom>
        </p:spPr>
        <p:txBody>
          <a:bodyPr wrap="square">
            <a:spAutoFit/>
          </a:bodyPr>
          <a:lstStyle/>
          <a:p>
            <a:pPr algn="ctr"/>
            <a:r>
              <a:rPr lang="el-GR" sz="1600" i="1" dirty="0" smtClean="0"/>
              <a:t>‘’Ο Αριστοτέλης με την προτομή του Ομήρου’’</a:t>
            </a:r>
          </a:p>
          <a:p>
            <a:pPr algn="ctr"/>
            <a:r>
              <a:rPr lang="en-US" sz="1600" i="1" dirty="0" smtClean="0"/>
              <a:t>1653 </a:t>
            </a:r>
            <a:endParaRPr lang="el-GR" sz="1600" i="1" dirty="0" smtClean="0"/>
          </a:p>
          <a:p>
            <a:pPr algn="ctr"/>
            <a:r>
              <a:rPr lang="en-US" sz="1600" i="1" dirty="0" smtClean="0"/>
              <a:t>Rembrandt van Rijn </a:t>
            </a:r>
            <a:endParaRPr lang="el-GR" sz="1600" i="1" dirty="0" smtClean="0"/>
          </a:p>
          <a:p>
            <a:pPr algn="ctr"/>
            <a:r>
              <a:rPr lang="en-US" sz="1600" i="1" dirty="0" smtClean="0"/>
              <a:t>Metropolitan Museum of Art, </a:t>
            </a:r>
            <a:endParaRPr lang="el-GR" sz="1600" i="1" dirty="0" smtClean="0"/>
          </a:p>
          <a:p>
            <a:pPr algn="ctr"/>
            <a:r>
              <a:rPr lang="el-GR" sz="1600" i="1" dirty="0" smtClean="0"/>
              <a:t>Νέα Υόρκη</a:t>
            </a:r>
            <a:endParaRPr lang="el-GR" sz="1600" i="1" dirty="0"/>
          </a:p>
        </p:txBody>
      </p:sp>
      <p:pic>
        <p:nvPicPr>
          <p:cNvPr id="45060" name="Picture 4" descr="File:Rembrandt - Aristotle with a Bust of Homer - Google Art Project.jpg"/>
          <p:cNvPicPr>
            <a:picLocks noChangeAspect="1" noChangeArrowheads="1"/>
          </p:cNvPicPr>
          <p:nvPr/>
        </p:nvPicPr>
        <p:blipFill>
          <a:blip r:embed="rId2"/>
          <a:srcRect/>
          <a:stretch>
            <a:fillRect/>
          </a:stretch>
        </p:blipFill>
        <p:spPr bwMode="auto">
          <a:xfrm>
            <a:off x="0" y="0"/>
            <a:ext cx="6549390" cy="6858000"/>
          </a:xfrm>
          <a:prstGeom prst="rect">
            <a:avLst/>
          </a:prstGeom>
          <a:noFill/>
        </p:spPr>
      </p:pic>
      <p:sp>
        <p:nvSpPr>
          <p:cNvPr id="5" name="4 - Ορθογώνιο"/>
          <p:cNvSpPr/>
          <p:nvPr/>
        </p:nvSpPr>
        <p:spPr>
          <a:xfrm>
            <a:off x="6929454" y="285728"/>
            <a:ext cx="1340752" cy="646331"/>
          </a:xfrm>
          <a:prstGeom prst="rect">
            <a:avLst/>
          </a:prstGeom>
        </p:spPr>
        <p:txBody>
          <a:bodyPr wrap="none">
            <a:spAutoFit/>
          </a:bodyPr>
          <a:lstStyle/>
          <a:p>
            <a:pPr algn="ctr"/>
            <a:r>
              <a:rPr lang="el-GR" dirty="0" smtClean="0"/>
              <a:t> </a:t>
            </a:r>
            <a:r>
              <a:rPr lang="el-GR" i="1" dirty="0" smtClean="0">
                <a:solidFill>
                  <a:srgbClr val="FFC000"/>
                </a:solidFill>
              </a:rPr>
              <a:t> Ολλανδικό </a:t>
            </a:r>
          </a:p>
          <a:p>
            <a:pPr algn="ctr"/>
            <a:r>
              <a:rPr lang="el-GR" i="1" dirty="0" smtClean="0">
                <a:solidFill>
                  <a:srgbClr val="FFC000"/>
                </a:solidFill>
              </a:rPr>
              <a:t>Μπαρόκ</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undefined"/>
          <p:cNvPicPr>
            <a:picLocks noChangeAspect="1" noChangeArrowheads="1"/>
          </p:cNvPicPr>
          <p:nvPr/>
        </p:nvPicPr>
        <p:blipFill>
          <a:blip r:embed="rId2"/>
          <a:srcRect/>
          <a:stretch>
            <a:fillRect/>
          </a:stretch>
        </p:blipFill>
        <p:spPr bwMode="auto">
          <a:xfrm>
            <a:off x="0" y="0"/>
            <a:ext cx="5311132" cy="6858000"/>
          </a:xfrm>
          <a:prstGeom prst="rect">
            <a:avLst/>
          </a:prstGeom>
          <a:noFill/>
        </p:spPr>
      </p:pic>
      <p:sp>
        <p:nvSpPr>
          <p:cNvPr id="3" name="2 - Ορθογώνιο"/>
          <p:cNvSpPr/>
          <p:nvPr/>
        </p:nvSpPr>
        <p:spPr>
          <a:xfrm>
            <a:off x="5286380" y="5143512"/>
            <a:ext cx="3857620" cy="1077218"/>
          </a:xfrm>
          <a:prstGeom prst="rect">
            <a:avLst/>
          </a:prstGeom>
        </p:spPr>
        <p:txBody>
          <a:bodyPr wrap="square">
            <a:spAutoFit/>
          </a:bodyPr>
          <a:lstStyle/>
          <a:p>
            <a:pPr algn="ctr"/>
            <a:r>
              <a:rPr lang="el-GR" sz="1600" i="1" dirty="0" smtClean="0"/>
              <a:t>‘’Η Γυναίκα διαβάζει στο παράθυρο’’</a:t>
            </a:r>
            <a:r>
              <a:rPr lang="fr-FR" sz="1600" i="1" dirty="0" smtClean="0"/>
              <a:t> </a:t>
            </a:r>
            <a:endParaRPr lang="el-GR" sz="1600" i="1" dirty="0" smtClean="0"/>
          </a:p>
          <a:p>
            <a:pPr algn="ctr"/>
            <a:r>
              <a:rPr lang="fr-FR" sz="1600" i="1" dirty="0" smtClean="0"/>
              <a:t>1657</a:t>
            </a:r>
            <a:r>
              <a:rPr lang="el-GR" sz="1600" i="1" dirty="0" smtClean="0"/>
              <a:t>/</a:t>
            </a:r>
            <a:r>
              <a:rPr lang="fr-FR" sz="1600" i="1" dirty="0" smtClean="0"/>
              <a:t>59</a:t>
            </a:r>
            <a:r>
              <a:rPr lang="el-GR" sz="1600" i="1" dirty="0" smtClean="0"/>
              <a:t> </a:t>
            </a:r>
          </a:p>
          <a:p>
            <a:pPr algn="ctr"/>
            <a:r>
              <a:rPr lang="en-US" sz="1600" i="1" dirty="0" smtClean="0"/>
              <a:t>Johannes Vermeer</a:t>
            </a:r>
            <a:r>
              <a:rPr lang="fr-FR" sz="1600" i="1" dirty="0" smtClean="0"/>
              <a:t>, </a:t>
            </a:r>
            <a:endParaRPr lang="el-GR" sz="1600" i="1" dirty="0" smtClean="0"/>
          </a:p>
          <a:p>
            <a:pPr algn="ctr"/>
            <a:r>
              <a:rPr lang="fr-FR" sz="1600" i="1" dirty="0" smtClean="0"/>
              <a:t>Gemäldegalerie Alte Meister</a:t>
            </a:r>
            <a:r>
              <a:rPr lang="el-GR" sz="1600" i="1" dirty="0" smtClean="0"/>
              <a:t>, Δρέσδη</a:t>
            </a:r>
            <a:endParaRPr lang="el-GR" sz="1600" i="1" dirty="0"/>
          </a:p>
        </p:txBody>
      </p:sp>
      <p:sp>
        <p:nvSpPr>
          <p:cNvPr id="4" name="3 - Ορθογώνιο"/>
          <p:cNvSpPr/>
          <p:nvPr/>
        </p:nvSpPr>
        <p:spPr>
          <a:xfrm>
            <a:off x="6929454" y="285728"/>
            <a:ext cx="1340752" cy="646331"/>
          </a:xfrm>
          <a:prstGeom prst="rect">
            <a:avLst/>
          </a:prstGeom>
        </p:spPr>
        <p:txBody>
          <a:bodyPr wrap="none">
            <a:spAutoFit/>
          </a:bodyPr>
          <a:lstStyle/>
          <a:p>
            <a:pPr algn="ctr"/>
            <a:r>
              <a:rPr lang="el-GR" dirty="0" smtClean="0"/>
              <a:t> </a:t>
            </a:r>
            <a:r>
              <a:rPr lang="el-GR" i="1" dirty="0" smtClean="0">
                <a:solidFill>
                  <a:srgbClr val="FFC000"/>
                </a:solidFill>
              </a:rPr>
              <a:t> Ολλανδικό </a:t>
            </a:r>
          </a:p>
          <a:p>
            <a:pPr algn="ctr"/>
            <a:r>
              <a:rPr lang="el-GR" i="1" dirty="0" smtClean="0">
                <a:solidFill>
                  <a:srgbClr val="FFC000"/>
                </a:solidFill>
              </a:rPr>
              <a:t>Μπαρόκ ;;;</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undefined"/>
          <p:cNvPicPr>
            <a:picLocks noChangeAspect="1" noChangeArrowheads="1"/>
          </p:cNvPicPr>
          <p:nvPr/>
        </p:nvPicPr>
        <p:blipFill>
          <a:blip r:embed="rId2"/>
          <a:srcRect/>
          <a:stretch>
            <a:fillRect/>
          </a:stretch>
        </p:blipFill>
        <p:spPr bwMode="auto">
          <a:xfrm>
            <a:off x="0" y="0"/>
            <a:ext cx="5769085" cy="6858000"/>
          </a:xfrm>
          <a:prstGeom prst="rect">
            <a:avLst/>
          </a:prstGeom>
          <a:noFill/>
        </p:spPr>
      </p:pic>
      <p:sp>
        <p:nvSpPr>
          <p:cNvPr id="3" name="2 - Ορθογώνιο"/>
          <p:cNvSpPr/>
          <p:nvPr/>
        </p:nvSpPr>
        <p:spPr>
          <a:xfrm>
            <a:off x="5857884" y="4643446"/>
            <a:ext cx="2857520" cy="1815882"/>
          </a:xfrm>
          <a:prstGeom prst="rect">
            <a:avLst/>
          </a:prstGeom>
        </p:spPr>
        <p:txBody>
          <a:bodyPr wrap="square">
            <a:spAutoFit/>
          </a:bodyPr>
          <a:lstStyle/>
          <a:p>
            <a:pPr algn="ctr"/>
            <a:r>
              <a:rPr lang="el-GR" sz="1600" i="1" dirty="0" smtClean="0"/>
              <a:t>‘’Πορτραίτο της οκτάχρονης </a:t>
            </a:r>
            <a:r>
              <a:rPr lang="en-US" sz="1600" i="1" dirty="0" smtClean="0"/>
              <a:t> Infanta Margarita Teresa </a:t>
            </a:r>
            <a:r>
              <a:rPr lang="el-GR" sz="1600" i="1" dirty="0" smtClean="0"/>
              <a:t>με μπλε φόρεμα’’</a:t>
            </a:r>
          </a:p>
          <a:p>
            <a:pPr algn="ctr"/>
            <a:r>
              <a:rPr lang="en-US" sz="1600" i="1" dirty="0" smtClean="0"/>
              <a:t>1659</a:t>
            </a:r>
            <a:endParaRPr lang="el-GR" sz="1600" i="1" dirty="0" smtClean="0"/>
          </a:p>
          <a:p>
            <a:pPr algn="ctr"/>
            <a:r>
              <a:rPr lang="en-US" sz="1600" i="1" dirty="0" smtClean="0"/>
              <a:t>Diego Velázquez </a:t>
            </a:r>
            <a:br>
              <a:rPr lang="en-US" sz="1600" i="1" dirty="0" smtClean="0"/>
            </a:br>
            <a:r>
              <a:rPr lang="en-US" sz="1600" i="1" dirty="0" smtClean="0"/>
              <a:t>Kunsthistorisches Museum</a:t>
            </a:r>
            <a:r>
              <a:rPr lang="el-GR" sz="1600" i="1" dirty="0" smtClean="0"/>
              <a:t>, Βιέννη</a:t>
            </a:r>
            <a:r>
              <a:rPr lang="en-US" sz="1600" i="1" dirty="0" smtClean="0"/>
              <a:t> </a:t>
            </a:r>
          </a:p>
        </p:txBody>
      </p:sp>
      <p:sp>
        <p:nvSpPr>
          <p:cNvPr id="4" name="3 - Ορθογώνιο"/>
          <p:cNvSpPr/>
          <p:nvPr/>
        </p:nvSpPr>
        <p:spPr>
          <a:xfrm>
            <a:off x="7000892" y="428604"/>
            <a:ext cx="1063753" cy="646331"/>
          </a:xfrm>
          <a:prstGeom prst="rect">
            <a:avLst/>
          </a:prstGeom>
        </p:spPr>
        <p:txBody>
          <a:bodyPr wrap="none">
            <a:spAutoFit/>
          </a:bodyPr>
          <a:lstStyle/>
          <a:p>
            <a:pPr algn="ctr"/>
            <a:r>
              <a:rPr lang="el-GR" dirty="0" smtClean="0"/>
              <a:t> </a:t>
            </a:r>
            <a:r>
              <a:rPr lang="el-GR" i="1" dirty="0" smtClean="0">
                <a:solidFill>
                  <a:srgbClr val="FFC000"/>
                </a:solidFill>
              </a:rPr>
              <a:t>Ισπανικό</a:t>
            </a:r>
          </a:p>
          <a:p>
            <a:pPr algn="ctr"/>
            <a:r>
              <a:rPr lang="el-GR" i="1" dirty="0" smtClean="0">
                <a:solidFill>
                  <a:srgbClr val="FFC000"/>
                </a:solidFill>
              </a:rPr>
              <a:t>Μπαρόκ</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undefined"/>
          <p:cNvPicPr>
            <a:picLocks noChangeAspect="1" noChangeArrowheads="1"/>
          </p:cNvPicPr>
          <p:nvPr/>
        </p:nvPicPr>
        <p:blipFill>
          <a:blip r:embed="rId2"/>
          <a:srcRect/>
          <a:stretch>
            <a:fillRect/>
          </a:stretch>
        </p:blipFill>
        <p:spPr bwMode="auto">
          <a:xfrm>
            <a:off x="1" y="0"/>
            <a:ext cx="6786577" cy="5739429"/>
          </a:xfrm>
          <a:prstGeom prst="rect">
            <a:avLst/>
          </a:prstGeom>
          <a:noFill/>
        </p:spPr>
      </p:pic>
      <p:sp>
        <p:nvSpPr>
          <p:cNvPr id="3" name="2 - Ορθογώνιο"/>
          <p:cNvSpPr/>
          <p:nvPr/>
        </p:nvSpPr>
        <p:spPr>
          <a:xfrm>
            <a:off x="1357290" y="5780782"/>
            <a:ext cx="4572000" cy="1077218"/>
          </a:xfrm>
          <a:prstGeom prst="rect">
            <a:avLst/>
          </a:prstGeom>
        </p:spPr>
        <p:txBody>
          <a:bodyPr>
            <a:spAutoFit/>
          </a:bodyPr>
          <a:lstStyle/>
          <a:p>
            <a:pPr algn="ctr"/>
            <a:r>
              <a:rPr lang="el-GR" sz="1600" i="1" dirty="0" smtClean="0"/>
              <a:t>‘’Ηλικιωμένη γυναίκα τηγανίζει αυγά’’</a:t>
            </a:r>
          </a:p>
          <a:p>
            <a:pPr algn="ctr"/>
            <a:r>
              <a:rPr lang="en-US" sz="1600" i="1" dirty="0" smtClean="0"/>
              <a:t>1618</a:t>
            </a:r>
            <a:endParaRPr lang="el-GR" sz="1600" i="1" dirty="0" smtClean="0"/>
          </a:p>
          <a:p>
            <a:pPr algn="ctr"/>
            <a:r>
              <a:rPr lang="en-US" sz="1600" i="1" dirty="0" smtClean="0"/>
              <a:t>Diego Velázquez  </a:t>
            </a:r>
            <a:endParaRPr lang="el-GR" sz="1600" i="1" dirty="0" smtClean="0"/>
          </a:p>
          <a:p>
            <a:pPr algn="ctr"/>
            <a:r>
              <a:rPr lang="en-US" sz="1600" i="1" dirty="0" smtClean="0"/>
              <a:t>National Gallery of Scotland, </a:t>
            </a:r>
            <a:r>
              <a:rPr lang="el-GR" sz="1600" i="1" dirty="0" smtClean="0"/>
              <a:t>Εδιμβούργο</a:t>
            </a:r>
            <a:r>
              <a:rPr lang="en-US" sz="1600" i="1" dirty="0" smtClean="0"/>
              <a:t>.</a:t>
            </a:r>
            <a:endParaRPr lang="el-GR" sz="1600" i="1" dirty="0"/>
          </a:p>
        </p:txBody>
      </p:sp>
      <p:sp>
        <p:nvSpPr>
          <p:cNvPr id="4" name="3 - Ορθογώνιο"/>
          <p:cNvSpPr/>
          <p:nvPr/>
        </p:nvSpPr>
        <p:spPr>
          <a:xfrm>
            <a:off x="7572396" y="571480"/>
            <a:ext cx="1063753" cy="646331"/>
          </a:xfrm>
          <a:prstGeom prst="rect">
            <a:avLst/>
          </a:prstGeom>
        </p:spPr>
        <p:txBody>
          <a:bodyPr wrap="none">
            <a:spAutoFit/>
          </a:bodyPr>
          <a:lstStyle/>
          <a:p>
            <a:pPr algn="ctr"/>
            <a:r>
              <a:rPr lang="el-GR" dirty="0" smtClean="0"/>
              <a:t> </a:t>
            </a:r>
            <a:r>
              <a:rPr lang="el-GR" i="1" dirty="0" smtClean="0">
                <a:solidFill>
                  <a:srgbClr val="FFC000"/>
                </a:solidFill>
              </a:rPr>
              <a:t>Ισπανικό</a:t>
            </a:r>
          </a:p>
          <a:p>
            <a:pPr algn="ctr"/>
            <a:r>
              <a:rPr lang="el-GR" i="1" dirty="0" smtClean="0">
                <a:solidFill>
                  <a:srgbClr val="FFC000"/>
                </a:solidFill>
              </a:rPr>
              <a:t>Μπαρόκ</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Το σπίτι της Ναζαρέτ, 1630, Κλήβελαντ, Museum of Art"/>
          <p:cNvPicPr>
            <a:picLocks noChangeAspect="1" noChangeArrowheads="1"/>
          </p:cNvPicPr>
          <p:nvPr/>
        </p:nvPicPr>
        <p:blipFill>
          <a:blip r:embed="rId2"/>
          <a:srcRect/>
          <a:stretch>
            <a:fillRect/>
          </a:stretch>
        </p:blipFill>
        <p:spPr bwMode="auto">
          <a:xfrm>
            <a:off x="-1" y="0"/>
            <a:ext cx="7786239" cy="5786454"/>
          </a:xfrm>
          <a:prstGeom prst="rect">
            <a:avLst/>
          </a:prstGeom>
          <a:noFill/>
        </p:spPr>
      </p:pic>
      <p:sp>
        <p:nvSpPr>
          <p:cNvPr id="4" name="3 - Ορθογώνιο"/>
          <p:cNvSpPr/>
          <p:nvPr/>
        </p:nvSpPr>
        <p:spPr>
          <a:xfrm>
            <a:off x="1500166" y="5780782"/>
            <a:ext cx="4572000" cy="1077218"/>
          </a:xfrm>
          <a:prstGeom prst="rect">
            <a:avLst/>
          </a:prstGeom>
        </p:spPr>
        <p:txBody>
          <a:bodyPr>
            <a:spAutoFit/>
          </a:bodyPr>
          <a:lstStyle/>
          <a:p>
            <a:pPr algn="ctr"/>
            <a:r>
              <a:rPr lang="el-GR" sz="1600" i="1" dirty="0" smtClean="0"/>
              <a:t>‘’Το σπίτι της Ναζαρέτ’’</a:t>
            </a:r>
          </a:p>
          <a:p>
            <a:pPr algn="ctr"/>
            <a:r>
              <a:rPr lang="el-GR" sz="1600" i="1" dirty="0" smtClean="0"/>
              <a:t>1630</a:t>
            </a:r>
          </a:p>
          <a:p>
            <a:pPr algn="ctr"/>
            <a:r>
              <a:rPr lang="en-US" sz="1600" i="1" dirty="0" smtClean="0"/>
              <a:t>Zurbarán</a:t>
            </a:r>
            <a:r>
              <a:rPr lang="el-GR" sz="1600" i="1" dirty="0" smtClean="0"/>
              <a:t> (Φρανθίσκο ντε Θουρμπαράν)</a:t>
            </a:r>
          </a:p>
          <a:p>
            <a:pPr algn="ctr"/>
            <a:r>
              <a:rPr lang="el-GR" sz="1600" i="1" dirty="0" smtClean="0"/>
              <a:t>Museum of Art, Κλήβελαντ, Οχάιο</a:t>
            </a:r>
            <a:endParaRPr lang="el-GR" sz="1600" i="1" dirty="0"/>
          </a:p>
        </p:txBody>
      </p:sp>
      <p:sp>
        <p:nvSpPr>
          <p:cNvPr id="5" name="4 - Ορθογώνιο"/>
          <p:cNvSpPr/>
          <p:nvPr/>
        </p:nvSpPr>
        <p:spPr>
          <a:xfrm>
            <a:off x="7858148" y="214290"/>
            <a:ext cx="1063753" cy="646331"/>
          </a:xfrm>
          <a:prstGeom prst="rect">
            <a:avLst/>
          </a:prstGeom>
        </p:spPr>
        <p:txBody>
          <a:bodyPr wrap="none">
            <a:spAutoFit/>
          </a:bodyPr>
          <a:lstStyle/>
          <a:p>
            <a:pPr algn="ctr"/>
            <a:r>
              <a:rPr lang="el-GR" dirty="0" smtClean="0"/>
              <a:t> </a:t>
            </a:r>
            <a:r>
              <a:rPr lang="el-GR" i="1" dirty="0" smtClean="0">
                <a:solidFill>
                  <a:srgbClr val="FFC000"/>
                </a:solidFill>
              </a:rPr>
              <a:t>Ισπανικό</a:t>
            </a:r>
          </a:p>
          <a:p>
            <a:pPr algn="ctr"/>
            <a:r>
              <a:rPr lang="el-GR" i="1" dirty="0" smtClean="0">
                <a:solidFill>
                  <a:srgbClr val="FFC000"/>
                </a:solidFill>
              </a:rPr>
              <a:t>Μπαρόκ</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www.benaki.org/images/collectionitem/280279/sizes/280279_489844_1000_1000_inner.jpg"/>
          <p:cNvPicPr>
            <a:picLocks noChangeAspect="1" noChangeArrowheads="1"/>
          </p:cNvPicPr>
          <p:nvPr/>
        </p:nvPicPr>
        <p:blipFill>
          <a:blip r:embed="rId2"/>
          <a:srcRect/>
          <a:stretch>
            <a:fillRect/>
          </a:stretch>
        </p:blipFill>
        <p:spPr bwMode="auto">
          <a:xfrm>
            <a:off x="0" y="0"/>
            <a:ext cx="4828032" cy="6858000"/>
          </a:xfrm>
          <a:prstGeom prst="rect">
            <a:avLst/>
          </a:prstGeom>
          <a:noFill/>
        </p:spPr>
      </p:pic>
      <p:sp>
        <p:nvSpPr>
          <p:cNvPr id="3" name="2 - Ορθογώνιο"/>
          <p:cNvSpPr/>
          <p:nvPr/>
        </p:nvSpPr>
        <p:spPr>
          <a:xfrm>
            <a:off x="4786314" y="5572140"/>
            <a:ext cx="3000396" cy="1077218"/>
          </a:xfrm>
          <a:prstGeom prst="rect">
            <a:avLst/>
          </a:prstGeom>
        </p:spPr>
        <p:txBody>
          <a:bodyPr wrap="square">
            <a:spAutoFit/>
          </a:bodyPr>
          <a:lstStyle/>
          <a:p>
            <a:pPr algn="ctr"/>
            <a:r>
              <a:rPr lang="el-GR" sz="1600" i="1" dirty="0" smtClean="0"/>
              <a:t>‘’Ο Αρχάγγελος Μιχαήλ’’</a:t>
            </a:r>
          </a:p>
          <a:p>
            <a:pPr algn="ctr"/>
            <a:r>
              <a:rPr lang="el-GR" sz="1600" i="1" dirty="0" smtClean="0"/>
              <a:t>17</a:t>
            </a:r>
            <a:r>
              <a:rPr lang="el-GR" sz="1600" i="1" baseline="30000" dirty="0" smtClean="0"/>
              <a:t>ος</a:t>
            </a:r>
            <a:r>
              <a:rPr lang="el-GR" sz="1600" i="1" dirty="0" smtClean="0"/>
              <a:t> αι.</a:t>
            </a:r>
          </a:p>
          <a:p>
            <a:pPr algn="ctr"/>
            <a:r>
              <a:rPr lang="el-GR" sz="1600" i="1" dirty="0" smtClean="0"/>
              <a:t> Θεόδωρος Πουλάκης</a:t>
            </a:r>
          </a:p>
          <a:p>
            <a:pPr algn="ctr"/>
            <a:r>
              <a:rPr lang="el-GR" sz="1600" i="1" dirty="0" smtClean="0"/>
              <a:t>(Χανιά 1620 – Κέρκυρα 1692)</a:t>
            </a:r>
            <a:endParaRPr lang="el-GR" sz="1600" i="1" dirty="0"/>
          </a:p>
        </p:txBody>
      </p:sp>
      <p:sp>
        <p:nvSpPr>
          <p:cNvPr id="4" name="3 - Ορθογώνιο"/>
          <p:cNvSpPr/>
          <p:nvPr/>
        </p:nvSpPr>
        <p:spPr>
          <a:xfrm>
            <a:off x="5286380" y="214290"/>
            <a:ext cx="3571900" cy="1200329"/>
          </a:xfrm>
          <a:prstGeom prst="rect">
            <a:avLst/>
          </a:prstGeom>
        </p:spPr>
        <p:txBody>
          <a:bodyPr wrap="square">
            <a:spAutoFit/>
          </a:bodyPr>
          <a:lstStyle/>
          <a:p>
            <a:pPr algn="ctr"/>
            <a:r>
              <a:rPr lang="el-GR" i="1" dirty="0" smtClean="0">
                <a:solidFill>
                  <a:srgbClr val="FFC000"/>
                </a:solidFill>
              </a:rPr>
              <a:t>Βυζαντινή τέχνη </a:t>
            </a:r>
          </a:p>
          <a:p>
            <a:pPr algn="ctr"/>
            <a:r>
              <a:rPr lang="el-GR" i="1" dirty="0" smtClean="0">
                <a:solidFill>
                  <a:srgbClr val="FFC000"/>
                </a:solidFill>
              </a:rPr>
              <a:t>-</a:t>
            </a:r>
          </a:p>
          <a:p>
            <a:pPr algn="ctr"/>
            <a:r>
              <a:rPr lang="el-GR" i="1" dirty="0" smtClean="0">
                <a:solidFill>
                  <a:srgbClr val="FFC000"/>
                </a:solidFill>
              </a:rPr>
              <a:t>Όψιμη Μεταβυζαντινή Ζωγραφική</a:t>
            </a:r>
          </a:p>
          <a:p>
            <a:pPr algn="ctr"/>
            <a:r>
              <a:rPr lang="el-GR" i="1" dirty="0" smtClean="0">
                <a:solidFill>
                  <a:srgbClr val="FFC000"/>
                </a:solidFill>
              </a:rPr>
              <a:t>Κρητοεπτανησιακή Σχολή</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4929190" y="5357826"/>
            <a:ext cx="3684470" cy="1077218"/>
          </a:xfrm>
          <a:prstGeom prst="rect">
            <a:avLst/>
          </a:prstGeom>
        </p:spPr>
        <p:txBody>
          <a:bodyPr wrap="none">
            <a:spAutoFit/>
          </a:bodyPr>
          <a:lstStyle/>
          <a:p>
            <a:pPr algn="ctr"/>
            <a:r>
              <a:rPr lang="el-GR" sz="1600" i="1" dirty="0" smtClean="0"/>
              <a:t>‘’Αγόρια που τρώνε σταφύλια και πεπόνι’’</a:t>
            </a:r>
          </a:p>
          <a:p>
            <a:pPr algn="ctr"/>
            <a:r>
              <a:rPr lang="el-GR" sz="1600" i="1" dirty="0" smtClean="0"/>
              <a:t>1646</a:t>
            </a:r>
          </a:p>
          <a:p>
            <a:pPr algn="ctr"/>
            <a:r>
              <a:rPr lang="en-US" sz="1600" i="1" dirty="0" smtClean="0"/>
              <a:t>Murillo</a:t>
            </a:r>
            <a:endParaRPr lang="el-GR" sz="1600" i="1" dirty="0" smtClean="0"/>
          </a:p>
          <a:p>
            <a:pPr algn="ctr"/>
            <a:r>
              <a:rPr lang="el-GR" sz="1600" i="1" dirty="0" smtClean="0"/>
              <a:t>Παλαιά Πινακοθήκη, Μόναχο</a:t>
            </a:r>
            <a:endParaRPr lang="el-GR" sz="1600" i="1" dirty="0"/>
          </a:p>
        </p:txBody>
      </p:sp>
      <p:pic>
        <p:nvPicPr>
          <p:cNvPr id="51202" name="Picture 2" descr="Αγόρια που τρώνε σταφύλια και πεπόνι, 1646, Μόναχο, Παλαιά Πινακοθήκη"/>
          <p:cNvPicPr>
            <a:picLocks noChangeAspect="1" noChangeArrowheads="1"/>
          </p:cNvPicPr>
          <p:nvPr/>
        </p:nvPicPr>
        <p:blipFill>
          <a:blip r:embed="rId2"/>
          <a:srcRect/>
          <a:stretch>
            <a:fillRect/>
          </a:stretch>
        </p:blipFill>
        <p:spPr bwMode="auto">
          <a:xfrm>
            <a:off x="0" y="0"/>
            <a:ext cx="4795804" cy="6858000"/>
          </a:xfrm>
          <a:prstGeom prst="rect">
            <a:avLst/>
          </a:prstGeom>
          <a:noFill/>
        </p:spPr>
      </p:pic>
      <p:sp>
        <p:nvSpPr>
          <p:cNvPr id="4" name="3 - Ορθογώνιο"/>
          <p:cNvSpPr/>
          <p:nvPr/>
        </p:nvSpPr>
        <p:spPr>
          <a:xfrm>
            <a:off x="6929454" y="357166"/>
            <a:ext cx="1063753" cy="646331"/>
          </a:xfrm>
          <a:prstGeom prst="rect">
            <a:avLst/>
          </a:prstGeom>
        </p:spPr>
        <p:txBody>
          <a:bodyPr wrap="none">
            <a:spAutoFit/>
          </a:bodyPr>
          <a:lstStyle/>
          <a:p>
            <a:pPr algn="ctr"/>
            <a:r>
              <a:rPr lang="el-GR" dirty="0" smtClean="0"/>
              <a:t> </a:t>
            </a:r>
            <a:r>
              <a:rPr lang="el-GR" i="1" dirty="0" smtClean="0">
                <a:solidFill>
                  <a:srgbClr val="FFC000"/>
                </a:solidFill>
              </a:rPr>
              <a:t>Ισπανικό</a:t>
            </a:r>
          </a:p>
          <a:p>
            <a:pPr algn="ctr"/>
            <a:r>
              <a:rPr lang="el-GR" i="1" dirty="0" smtClean="0">
                <a:solidFill>
                  <a:srgbClr val="FFC000"/>
                </a:solidFill>
              </a:rPr>
              <a:t>Μπαρόκ</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agrada Familia del pajarito (Η Αγία Οικογένεια του μικρού πουλιού) , 1650, Μαδρίτη, Μουσείο του Πράδο"/>
          <p:cNvPicPr>
            <a:picLocks noChangeAspect="1" noChangeArrowheads="1"/>
          </p:cNvPicPr>
          <p:nvPr/>
        </p:nvPicPr>
        <p:blipFill>
          <a:blip r:embed="rId2"/>
          <a:srcRect/>
          <a:stretch>
            <a:fillRect/>
          </a:stretch>
        </p:blipFill>
        <p:spPr bwMode="auto">
          <a:xfrm>
            <a:off x="0" y="0"/>
            <a:ext cx="7751226" cy="5715016"/>
          </a:xfrm>
          <a:prstGeom prst="rect">
            <a:avLst/>
          </a:prstGeom>
          <a:noFill/>
        </p:spPr>
      </p:pic>
      <p:sp>
        <p:nvSpPr>
          <p:cNvPr id="3" name="2 - Ορθογώνιο"/>
          <p:cNvSpPr/>
          <p:nvPr/>
        </p:nvSpPr>
        <p:spPr>
          <a:xfrm>
            <a:off x="1500166" y="5780782"/>
            <a:ext cx="4572000" cy="1077218"/>
          </a:xfrm>
          <a:prstGeom prst="rect">
            <a:avLst/>
          </a:prstGeom>
        </p:spPr>
        <p:txBody>
          <a:bodyPr>
            <a:spAutoFit/>
          </a:bodyPr>
          <a:lstStyle/>
          <a:p>
            <a:pPr algn="ctr"/>
            <a:r>
              <a:rPr lang="el-GR" sz="1600" i="1" dirty="0" smtClean="0"/>
              <a:t>‘’Η Αγία Οικογένεια του μικρού πουλιού’’</a:t>
            </a:r>
          </a:p>
          <a:p>
            <a:pPr algn="ctr"/>
            <a:r>
              <a:rPr lang="el-GR" sz="1600" i="1" dirty="0" smtClean="0"/>
              <a:t> 1650</a:t>
            </a:r>
          </a:p>
          <a:p>
            <a:pPr algn="ctr"/>
            <a:r>
              <a:rPr lang="el-GR" sz="1600" i="1" dirty="0" smtClean="0"/>
              <a:t>Μουρίγιο</a:t>
            </a:r>
          </a:p>
          <a:p>
            <a:pPr algn="ctr"/>
            <a:r>
              <a:rPr lang="el-GR" sz="1600" i="1" dirty="0" smtClean="0"/>
              <a:t>Μουσείο του Πράδο, Μαδρίτη</a:t>
            </a:r>
            <a:endParaRPr lang="el-GR" sz="1600" i="1" dirty="0"/>
          </a:p>
        </p:txBody>
      </p:sp>
      <p:sp>
        <p:nvSpPr>
          <p:cNvPr id="4" name="3 - Ορθογώνιο"/>
          <p:cNvSpPr/>
          <p:nvPr/>
        </p:nvSpPr>
        <p:spPr>
          <a:xfrm>
            <a:off x="7715272" y="285728"/>
            <a:ext cx="1063753" cy="646331"/>
          </a:xfrm>
          <a:prstGeom prst="rect">
            <a:avLst/>
          </a:prstGeom>
        </p:spPr>
        <p:txBody>
          <a:bodyPr wrap="none">
            <a:spAutoFit/>
          </a:bodyPr>
          <a:lstStyle/>
          <a:p>
            <a:pPr algn="ctr"/>
            <a:r>
              <a:rPr lang="el-GR" dirty="0" smtClean="0"/>
              <a:t> </a:t>
            </a:r>
            <a:r>
              <a:rPr lang="el-GR" i="1" dirty="0" smtClean="0">
                <a:solidFill>
                  <a:srgbClr val="FFC000"/>
                </a:solidFill>
              </a:rPr>
              <a:t>Ισπανικό</a:t>
            </a:r>
          </a:p>
          <a:p>
            <a:pPr algn="ctr"/>
            <a:r>
              <a:rPr lang="el-GR" i="1" dirty="0" smtClean="0">
                <a:solidFill>
                  <a:srgbClr val="FFC000"/>
                </a:solidFill>
              </a:rPr>
              <a:t>Μπαρόκ</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Παρθένος και Βρέφος με ροζάριο, 1650-1655, Μαδρίτη, Μουσείο του Πράδο"/>
          <p:cNvPicPr>
            <a:picLocks noChangeAspect="1" noChangeArrowheads="1"/>
          </p:cNvPicPr>
          <p:nvPr/>
        </p:nvPicPr>
        <p:blipFill>
          <a:blip r:embed="rId2"/>
          <a:srcRect/>
          <a:stretch>
            <a:fillRect/>
          </a:stretch>
        </p:blipFill>
        <p:spPr bwMode="auto">
          <a:xfrm>
            <a:off x="0" y="0"/>
            <a:ext cx="4598826" cy="6858000"/>
          </a:xfrm>
          <a:prstGeom prst="rect">
            <a:avLst/>
          </a:prstGeom>
          <a:noFill/>
        </p:spPr>
      </p:pic>
      <p:sp>
        <p:nvSpPr>
          <p:cNvPr id="3" name="2 - Ορθογώνιο"/>
          <p:cNvSpPr/>
          <p:nvPr/>
        </p:nvSpPr>
        <p:spPr>
          <a:xfrm>
            <a:off x="4786314" y="5429264"/>
            <a:ext cx="3500430" cy="1077218"/>
          </a:xfrm>
          <a:prstGeom prst="rect">
            <a:avLst/>
          </a:prstGeom>
        </p:spPr>
        <p:txBody>
          <a:bodyPr wrap="square">
            <a:spAutoFit/>
          </a:bodyPr>
          <a:lstStyle/>
          <a:p>
            <a:pPr algn="ctr"/>
            <a:r>
              <a:rPr lang="el-GR" sz="1600" b="1" i="1" dirty="0" smtClean="0"/>
              <a:t>‘’</a:t>
            </a:r>
            <a:r>
              <a:rPr lang="el-GR" sz="1600" i="1" dirty="0" smtClean="0"/>
              <a:t>Παρθένος και Βρέφος με ροζάριο’’</a:t>
            </a:r>
          </a:p>
          <a:p>
            <a:pPr algn="ctr"/>
            <a:r>
              <a:rPr lang="el-GR" sz="1600" i="1" dirty="0" smtClean="0"/>
              <a:t>1650/55 </a:t>
            </a:r>
          </a:p>
          <a:p>
            <a:pPr algn="ctr"/>
            <a:r>
              <a:rPr lang="el-GR" sz="1600" i="1" dirty="0" smtClean="0"/>
              <a:t>Μουρίγιο</a:t>
            </a:r>
          </a:p>
          <a:p>
            <a:pPr algn="ctr"/>
            <a:r>
              <a:rPr lang="el-GR" sz="1600" i="1" dirty="0" smtClean="0"/>
              <a:t>Μουσείο του Πράδο, Μαδρίτη</a:t>
            </a:r>
            <a:endParaRPr lang="el-GR" sz="1600" i="1" dirty="0"/>
          </a:p>
        </p:txBody>
      </p:sp>
      <p:sp>
        <p:nvSpPr>
          <p:cNvPr id="4" name="3 - Ορθογώνιο"/>
          <p:cNvSpPr/>
          <p:nvPr/>
        </p:nvSpPr>
        <p:spPr>
          <a:xfrm>
            <a:off x="7215206" y="285728"/>
            <a:ext cx="1063753" cy="646331"/>
          </a:xfrm>
          <a:prstGeom prst="rect">
            <a:avLst/>
          </a:prstGeom>
        </p:spPr>
        <p:txBody>
          <a:bodyPr wrap="none">
            <a:spAutoFit/>
          </a:bodyPr>
          <a:lstStyle/>
          <a:p>
            <a:pPr algn="ctr"/>
            <a:r>
              <a:rPr lang="el-GR" dirty="0" smtClean="0"/>
              <a:t> </a:t>
            </a:r>
            <a:r>
              <a:rPr lang="el-GR" i="1" dirty="0" smtClean="0">
                <a:solidFill>
                  <a:srgbClr val="FFC000"/>
                </a:solidFill>
              </a:rPr>
              <a:t>Ισπανικό</a:t>
            </a:r>
          </a:p>
          <a:p>
            <a:pPr algn="ctr"/>
            <a:r>
              <a:rPr lang="el-GR" i="1" dirty="0" smtClean="0">
                <a:solidFill>
                  <a:srgbClr val="FFC000"/>
                </a:solidFill>
              </a:rPr>
              <a:t>Μπαρόκ</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Ο Νεογέννητος Χριστός, 1645–1648, Μουσείο Καλών Τεχνών της Ρεν"/>
          <p:cNvPicPr>
            <a:picLocks noChangeAspect="1" noChangeArrowheads="1"/>
          </p:cNvPicPr>
          <p:nvPr/>
        </p:nvPicPr>
        <p:blipFill>
          <a:blip r:embed="rId2"/>
          <a:srcRect/>
          <a:stretch>
            <a:fillRect/>
          </a:stretch>
        </p:blipFill>
        <p:spPr bwMode="auto">
          <a:xfrm>
            <a:off x="0" y="0"/>
            <a:ext cx="7278594" cy="5999154"/>
          </a:xfrm>
          <a:prstGeom prst="rect">
            <a:avLst/>
          </a:prstGeom>
          <a:noFill/>
        </p:spPr>
      </p:pic>
      <p:sp>
        <p:nvSpPr>
          <p:cNvPr id="3" name="2 - Ορθογώνιο"/>
          <p:cNvSpPr/>
          <p:nvPr/>
        </p:nvSpPr>
        <p:spPr>
          <a:xfrm>
            <a:off x="1142976" y="6027003"/>
            <a:ext cx="4572000" cy="830997"/>
          </a:xfrm>
          <a:prstGeom prst="rect">
            <a:avLst/>
          </a:prstGeom>
        </p:spPr>
        <p:txBody>
          <a:bodyPr>
            <a:spAutoFit/>
          </a:bodyPr>
          <a:lstStyle/>
          <a:p>
            <a:pPr algn="ctr"/>
            <a:r>
              <a:rPr lang="el-GR" sz="1600" i="1" dirty="0" smtClean="0"/>
              <a:t>‘’Ο Νεογέννητος Χριστός’’ </a:t>
            </a:r>
          </a:p>
          <a:p>
            <a:pPr algn="ctr"/>
            <a:r>
              <a:rPr lang="el-GR" sz="1600" i="1" dirty="0" smtClean="0"/>
              <a:t>1645–1648, </a:t>
            </a:r>
            <a:r>
              <a:rPr lang="en-US" sz="1600" i="1" dirty="0" smtClean="0"/>
              <a:t>Georges de La Tour</a:t>
            </a:r>
          </a:p>
          <a:p>
            <a:pPr algn="ctr"/>
            <a:r>
              <a:rPr lang="el-GR" sz="1600" i="1" dirty="0" smtClean="0"/>
              <a:t>Μουσείο Καλών Τεχνών της Ρεν, Γαλλία</a:t>
            </a:r>
            <a:endParaRPr lang="el-GR" sz="1600" i="1" dirty="0"/>
          </a:p>
        </p:txBody>
      </p:sp>
      <p:sp>
        <p:nvSpPr>
          <p:cNvPr id="4" name="3 - Ορθογώνιο"/>
          <p:cNvSpPr/>
          <p:nvPr/>
        </p:nvSpPr>
        <p:spPr>
          <a:xfrm>
            <a:off x="7643834" y="357166"/>
            <a:ext cx="977704" cy="646331"/>
          </a:xfrm>
          <a:prstGeom prst="rect">
            <a:avLst/>
          </a:prstGeom>
        </p:spPr>
        <p:txBody>
          <a:bodyPr wrap="none">
            <a:spAutoFit/>
          </a:bodyPr>
          <a:lstStyle/>
          <a:p>
            <a:pPr algn="ctr"/>
            <a:r>
              <a:rPr lang="el-GR" dirty="0" smtClean="0"/>
              <a:t> </a:t>
            </a:r>
            <a:r>
              <a:rPr lang="el-GR" i="1" dirty="0" smtClean="0">
                <a:solidFill>
                  <a:srgbClr val="FFC000"/>
                </a:solidFill>
              </a:rPr>
              <a:t>Γαλλικό</a:t>
            </a:r>
          </a:p>
          <a:p>
            <a:pPr algn="ctr"/>
            <a:r>
              <a:rPr lang="el-GR" i="1" dirty="0" smtClean="0">
                <a:solidFill>
                  <a:srgbClr val="FFC000"/>
                </a:solidFill>
              </a:rPr>
              <a:t>Μπαρόκ</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undefined"/>
          <p:cNvPicPr>
            <a:picLocks noChangeAspect="1" noChangeArrowheads="1"/>
          </p:cNvPicPr>
          <p:nvPr/>
        </p:nvPicPr>
        <p:blipFill>
          <a:blip r:embed="rId2"/>
          <a:srcRect/>
          <a:stretch>
            <a:fillRect/>
          </a:stretch>
        </p:blipFill>
        <p:spPr bwMode="auto">
          <a:xfrm>
            <a:off x="0" y="0"/>
            <a:ext cx="7215206" cy="5968046"/>
          </a:xfrm>
          <a:prstGeom prst="rect">
            <a:avLst/>
          </a:prstGeom>
          <a:noFill/>
        </p:spPr>
      </p:pic>
      <p:sp>
        <p:nvSpPr>
          <p:cNvPr id="3" name="2 - Ορθογώνιο"/>
          <p:cNvSpPr/>
          <p:nvPr/>
        </p:nvSpPr>
        <p:spPr>
          <a:xfrm>
            <a:off x="1643042" y="5996226"/>
            <a:ext cx="3614579" cy="861774"/>
          </a:xfrm>
          <a:prstGeom prst="rect">
            <a:avLst/>
          </a:prstGeom>
        </p:spPr>
        <p:txBody>
          <a:bodyPr wrap="none">
            <a:spAutoFit/>
          </a:bodyPr>
          <a:lstStyle/>
          <a:p>
            <a:pPr algn="ctr"/>
            <a:r>
              <a:rPr lang="el-GR" sz="1600" i="1" dirty="0" smtClean="0"/>
              <a:t>‘’Η Μάντισσα’’</a:t>
            </a:r>
          </a:p>
          <a:p>
            <a:pPr algn="ctr"/>
            <a:r>
              <a:rPr lang="en-US" sz="1600" i="1" dirty="0" smtClean="0"/>
              <a:t>1635, Georges de La Tour  </a:t>
            </a:r>
            <a:endParaRPr lang="el-GR" sz="1600" i="1" dirty="0" smtClean="0"/>
          </a:p>
          <a:p>
            <a:pPr algn="ctr"/>
            <a:r>
              <a:rPr lang="en-US" sz="1600" i="1" dirty="0" smtClean="0"/>
              <a:t>Metropolitan Museum of Art, </a:t>
            </a:r>
            <a:r>
              <a:rPr lang="el-GR" sz="1600" i="1" dirty="0" smtClean="0"/>
              <a:t>Νέα Υόρκη</a:t>
            </a:r>
            <a:endParaRPr lang="el-GR" dirty="0"/>
          </a:p>
        </p:txBody>
      </p:sp>
      <p:sp>
        <p:nvSpPr>
          <p:cNvPr id="4" name="3 - Ορθογώνιο"/>
          <p:cNvSpPr/>
          <p:nvPr/>
        </p:nvSpPr>
        <p:spPr>
          <a:xfrm>
            <a:off x="7715272" y="357166"/>
            <a:ext cx="977704" cy="646331"/>
          </a:xfrm>
          <a:prstGeom prst="rect">
            <a:avLst/>
          </a:prstGeom>
        </p:spPr>
        <p:txBody>
          <a:bodyPr wrap="none">
            <a:spAutoFit/>
          </a:bodyPr>
          <a:lstStyle/>
          <a:p>
            <a:pPr algn="ctr"/>
            <a:r>
              <a:rPr lang="el-GR" dirty="0" smtClean="0"/>
              <a:t> </a:t>
            </a:r>
            <a:r>
              <a:rPr lang="el-GR" i="1" dirty="0" smtClean="0">
                <a:solidFill>
                  <a:srgbClr val="FFC000"/>
                </a:solidFill>
              </a:rPr>
              <a:t>Γαλλικό</a:t>
            </a:r>
          </a:p>
          <a:p>
            <a:pPr algn="ctr"/>
            <a:r>
              <a:rPr lang="el-GR" i="1" dirty="0" smtClean="0">
                <a:solidFill>
                  <a:srgbClr val="FFC000"/>
                </a:solidFill>
              </a:rPr>
              <a:t>Μπαρόκ</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5319299" y="5214950"/>
            <a:ext cx="3824701" cy="1077218"/>
          </a:xfrm>
          <a:prstGeom prst="rect">
            <a:avLst/>
          </a:prstGeom>
        </p:spPr>
        <p:txBody>
          <a:bodyPr wrap="none">
            <a:spAutoFit/>
          </a:bodyPr>
          <a:lstStyle/>
          <a:p>
            <a:pPr algn="ctr"/>
            <a:r>
              <a:rPr lang="el-GR" sz="1600" i="1" dirty="0" smtClean="0"/>
              <a:t>‘’Οι ευτυχισμένες συμπτώσεις της κούνιας’’</a:t>
            </a:r>
          </a:p>
          <a:p>
            <a:pPr algn="ctr"/>
            <a:r>
              <a:rPr lang="el-GR" sz="1600" i="1" dirty="0" smtClean="0"/>
              <a:t>1767</a:t>
            </a:r>
          </a:p>
          <a:p>
            <a:pPr algn="ctr"/>
            <a:r>
              <a:rPr lang="en-US" sz="1600" i="1" dirty="0" smtClean="0"/>
              <a:t>Jean-Honoré Fragonard</a:t>
            </a:r>
            <a:endParaRPr lang="el-GR" sz="1600" i="1" dirty="0" smtClean="0"/>
          </a:p>
          <a:p>
            <a:pPr algn="ctr"/>
            <a:r>
              <a:rPr lang="en-US" sz="1600" i="1" dirty="0" smtClean="0"/>
              <a:t>Wallace Collection</a:t>
            </a:r>
            <a:r>
              <a:rPr lang="el-GR" sz="1600" i="1" dirty="0" smtClean="0"/>
              <a:t>, Λονδίνο</a:t>
            </a:r>
            <a:endParaRPr lang="el-GR" sz="1600" i="1" dirty="0"/>
          </a:p>
        </p:txBody>
      </p:sp>
      <p:pic>
        <p:nvPicPr>
          <p:cNvPr id="54274" name="Picture 2" descr="Τα τυχερά της κούνιας, 1768, Λονδίνο, Wallace Collection"/>
          <p:cNvPicPr>
            <a:picLocks noChangeAspect="1" noChangeArrowheads="1"/>
          </p:cNvPicPr>
          <p:nvPr/>
        </p:nvPicPr>
        <p:blipFill>
          <a:blip r:embed="rId2"/>
          <a:srcRect/>
          <a:stretch>
            <a:fillRect/>
          </a:stretch>
        </p:blipFill>
        <p:spPr bwMode="auto">
          <a:xfrm>
            <a:off x="0" y="0"/>
            <a:ext cx="5464542" cy="6858000"/>
          </a:xfrm>
          <a:prstGeom prst="rect">
            <a:avLst/>
          </a:prstGeom>
          <a:noFill/>
        </p:spPr>
      </p:pic>
      <p:sp>
        <p:nvSpPr>
          <p:cNvPr id="4" name="3 - Ορθογώνιο"/>
          <p:cNvSpPr/>
          <p:nvPr/>
        </p:nvSpPr>
        <p:spPr>
          <a:xfrm>
            <a:off x="7715272" y="285728"/>
            <a:ext cx="901657" cy="369332"/>
          </a:xfrm>
          <a:prstGeom prst="rect">
            <a:avLst/>
          </a:prstGeom>
        </p:spPr>
        <p:txBody>
          <a:bodyPr wrap="none">
            <a:spAutoFit/>
          </a:bodyPr>
          <a:lstStyle/>
          <a:p>
            <a:pPr algn="ctr"/>
            <a:r>
              <a:rPr lang="el-GR" dirty="0" smtClean="0"/>
              <a:t> </a:t>
            </a:r>
            <a:r>
              <a:rPr lang="el-GR" i="1" dirty="0" smtClean="0">
                <a:solidFill>
                  <a:srgbClr val="FFC000"/>
                </a:solidFill>
              </a:rPr>
              <a:t>Ροκοκό</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La Liseuse (vers 1770-1772), Washington, National Gallery of Art."/>
          <p:cNvPicPr>
            <a:picLocks noChangeAspect="1" noChangeArrowheads="1"/>
          </p:cNvPicPr>
          <p:nvPr/>
        </p:nvPicPr>
        <p:blipFill>
          <a:blip r:embed="rId2"/>
          <a:srcRect/>
          <a:stretch>
            <a:fillRect/>
          </a:stretch>
        </p:blipFill>
        <p:spPr bwMode="auto">
          <a:xfrm>
            <a:off x="0" y="0"/>
            <a:ext cx="5453678" cy="6858000"/>
          </a:xfrm>
          <a:prstGeom prst="rect">
            <a:avLst/>
          </a:prstGeom>
          <a:noFill/>
        </p:spPr>
      </p:pic>
      <p:sp>
        <p:nvSpPr>
          <p:cNvPr id="3" name="2 - Ορθογώνιο"/>
          <p:cNvSpPr/>
          <p:nvPr/>
        </p:nvSpPr>
        <p:spPr>
          <a:xfrm>
            <a:off x="5429256" y="5072074"/>
            <a:ext cx="3429024" cy="1323439"/>
          </a:xfrm>
          <a:prstGeom prst="rect">
            <a:avLst/>
          </a:prstGeom>
        </p:spPr>
        <p:txBody>
          <a:bodyPr wrap="square">
            <a:spAutoFit/>
          </a:bodyPr>
          <a:lstStyle/>
          <a:p>
            <a:pPr algn="ctr"/>
            <a:r>
              <a:rPr lang="el-GR" sz="1600" i="1" dirty="0" smtClean="0"/>
              <a:t>‘’Η Αναγνώστρια’’</a:t>
            </a:r>
          </a:p>
          <a:p>
            <a:pPr algn="ctr"/>
            <a:r>
              <a:rPr lang="en-US" sz="1600" i="1" dirty="0" smtClean="0"/>
              <a:t>1770</a:t>
            </a:r>
            <a:r>
              <a:rPr lang="el-GR" sz="1600" i="1" dirty="0" smtClean="0"/>
              <a:t>/</a:t>
            </a:r>
            <a:r>
              <a:rPr lang="en-US" sz="1600" i="1" dirty="0" smtClean="0"/>
              <a:t>72</a:t>
            </a:r>
            <a:endParaRPr lang="el-GR" sz="1600" i="1" dirty="0" smtClean="0"/>
          </a:p>
          <a:p>
            <a:pPr algn="ctr"/>
            <a:r>
              <a:rPr lang="en-US" sz="1600" i="1" dirty="0" smtClean="0"/>
              <a:t>Jean-Honoré Fragonard</a:t>
            </a:r>
            <a:endParaRPr lang="el-GR" sz="1600" i="1" dirty="0" smtClean="0"/>
          </a:p>
          <a:p>
            <a:pPr algn="ctr"/>
            <a:r>
              <a:rPr lang="en-US" sz="1600" i="1" dirty="0" smtClean="0"/>
              <a:t>National Gallery of Art</a:t>
            </a:r>
            <a:r>
              <a:rPr lang="el-GR" sz="1600" i="1" dirty="0" smtClean="0"/>
              <a:t>, Ουάσιγκτον, Η.Π.Α.</a:t>
            </a:r>
            <a:endParaRPr lang="el-GR" sz="1600" i="1" dirty="0"/>
          </a:p>
        </p:txBody>
      </p:sp>
      <p:sp>
        <p:nvSpPr>
          <p:cNvPr id="4" name="3 - Ορθογώνιο"/>
          <p:cNvSpPr/>
          <p:nvPr/>
        </p:nvSpPr>
        <p:spPr>
          <a:xfrm>
            <a:off x="7715272" y="285728"/>
            <a:ext cx="910699" cy="369332"/>
          </a:xfrm>
          <a:prstGeom prst="rect">
            <a:avLst/>
          </a:prstGeom>
        </p:spPr>
        <p:txBody>
          <a:bodyPr wrap="none">
            <a:spAutoFit/>
          </a:bodyPr>
          <a:lstStyle/>
          <a:p>
            <a:pPr algn="ctr"/>
            <a:r>
              <a:rPr lang="el-GR" i="1" dirty="0" smtClean="0">
                <a:solidFill>
                  <a:srgbClr val="FFC000"/>
                </a:solidFill>
              </a:rPr>
              <a:t> Ροκοκό</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c/c0/Fran%C3%A7ois_Boucher_002.jpg/640px-Fran%C3%A7ois_Boucher_002.jpg"/>
          <p:cNvPicPr>
            <a:picLocks noChangeAspect="1" noChangeArrowheads="1"/>
          </p:cNvPicPr>
          <p:nvPr/>
        </p:nvPicPr>
        <p:blipFill>
          <a:blip r:embed="rId2"/>
          <a:srcRect/>
          <a:stretch>
            <a:fillRect/>
          </a:stretch>
        </p:blipFill>
        <p:spPr bwMode="auto">
          <a:xfrm>
            <a:off x="0" y="0"/>
            <a:ext cx="5572132" cy="6869394"/>
          </a:xfrm>
          <a:prstGeom prst="rect">
            <a:avLst/>
          </a:prstGeom>
          <a:noFill/>
        </p:spPr>
      </p:pic>
      <p:sp>
        <p:nvSpPr>
          <p:cNvPr id="3" name="2 - Ορθογώνιο"/>
          <p:cNvSpPr/>
          <p:nvPr/>
        </p:nvSpPr>
        <p:spPr>
          <a:xfrm>
            <a:off x="5715008" y="500042"/>
            <a:ext cx="3214710" cy="5355312"/>
          </a:xfrm>
          <a:prstGeom prst="rect">
            <a:avLst/>
          </a:prstGeom>
        </p:spPr>
        <p:txBody>
          <a:bodyPr wrap="square">
            <a:spAutoFit/>
          </a:bodyPr>
          <a:lstStyle/>
          <a:p>
            <a:pPr algn="ctr"/>
            <a:r>
              <a:rPr lang="el-GR" sz="1600" i="1" dirty="0" smtClean="0"/>
              <a:t>Απεικονίζεται ένα </a:t>
            </a:r>
            <a:r>
              <a:rPr lang="el-GR" sz="1600" i="1" u="sng" dirty="0" smtClean="0"/>
              <a:t>ακανόνιστο</a:t>
            </a:r>
            <a:r>
              <a:rPr lang="el-GR" sz="1600" i="1" dirty="0" smtClean="0"/>
              <a:t>                     εσωτερικό ενός γαλλικού αστικού σπιτιού μιας οικογένειας τον 18</a:t>
            </a:r>
            <a:r>
              <a:rPr lang="el-GR" sz="1600" i="1" baseline="30000" dirty="0" smtClean="0"/>
              <a:t>ο</a:t>
            </a:r>
            <a:r>
              <a:rPr lang="el-GR" sz="1600" i="1" dirty="0" smtClean="0"/>
              <a:t> αι.</a:t>
            </a:r>
          </a:p>
          <a:p>
            <a:pPr algn="ctr"/>
            <a:endParaRPr lang="el-GR" sz="1600" i="1" dirty="0" smtClean="0"/>
          </a:p>
          <a:p>
            <a:pPr algn="ctr"/>
            <a:r>
              <a:rPr lang="el-GR" sz="1600" i="1" dirty="0" smtClean="0"/>
              <a:t>Το πορσελάνινο αγαλματίδιο  </a:t>
            </a:r>
          </a:p>
          <a:p>
            <a:pPr algn="ctr"/>
            <a:r>
              <a:rPr lang="el-GR" sz="1600" i="1" dirty="0" smtClean="0"/>
              <a:t>και το βάζο </a:t>
            </a:r>
          </a:p>
          <a:p>
            <a:pPr algn="ctr"/>
            <a:r>
              <a:rPr lang="el-GR" sz="1600" i="1" dirty="0" smtClean="0"/>
              <a:t>προσθέτουν μια </a:t>
            </a:r>
            <a:r>
              <a:rPr lang="el-GR" sz="1600" i="1" u="sng" dirty="0" smtClean="0"/>
              <a:t>νότα κινεζική</a:t>
            </a:r>
            <a:r>
              <a:rPr lang="el-GR" sz="1600" i="1" dirty="0" smtClean="0"/>
              <a:t>,</a:t>
            </a:r>
          </a:p>
          <a:p>
            <a:pPr algn="ctr"/>
            <a:r>
              <a:rPr lang="el-GR" sz="1600" i="1" dirty="0" smtClean="0"/>
              <a:t>που τότε προτιμούσαν πολύ</a:t>
            </a:r>
            <a:r>
              <a:rPr lang="el-GR" sz="1600" i="1" dirty="0" smtClean="0"/>
              <a:t>.</a:t>
            </a:r>
            <a:r>
              <a:rPr lang="it-IT" sz="1600" b="1" dirty="0" smtClean="0"/>
              <a:t> </a:t>
            </a:r>
            <a:endParaRPr lang="el-GR" sz="1600" b="1" dirty="0" smtClean="0"/>
          </a:p>
          <a:p>
            <a:pPr algn="ctr"/>
            <a:endParaRPr lang="el-GR" sz="1600" b="1" dirty="0" smtClean="0"/>
          </a:p>
          <a:p>
            <a:pPr algn="ctr"/>
            <a:r>
              <a:rPr lang="el-GR" sz="1600" b="1" i="1" dirty="0" smtClean="0"/>
              <a:t>Ετυμολογία του όρου </a:t>
            </a:r>
            <a:r>
              <a:rPr lang="it-IT" sz="1600" b="1" i="1" dirty="0" smtClean="0"/>
              <a:t>rococo</a:t>
            </a:r>
            <a:r>
              <a:rPr lang="it-IT" sz="1600" i="1" dirty="0" smtClean="0"/>
              <a:t> </a:t>
            </a:r>
            <a:r>
              <a:rPr lang="el-GR" sz="1600" i="1" dirty="0" smtClean="0"/>
              <a:t> :</a:t>
            </a:r>
            <a:endParaRPr lang="el-GR" sz="1600" i="1" dirty="0" smtClean="0"/>
          </a:p>
          <a:p>
            <a:pPr algn="ctr"/>
            <a:endParaRPr lang="el-GR" sz="1600" i="1" dirty="0" smtClean="0"/>
          </a:p>
          <a:p>
            <a:pPr>
              <a:buFontTx/>
              <a:buChar char="-"/>
            </a:pPr>
            <a:r>
              <a:rPr lang="el-GR" sz="1600" i="1" dirty="0" smtClean="0"/>
              <a:t> </a:t>
            </a:r>
            <a:r>
              <a:rPr lang="it-IT" sz="1600" b="1" i="1" dirty="0" smtClean="0">
                <a:solidFill>
                  <a:srgbClr val="FFC000"/>
                </a:solidFill>
              </a:rPr>
              <a:t>roc</a:t>
            </a:r>
            <a:r>
              <a:rPr lang="it-IT" sz="1600" i="1" dirty="0" smtClean="0">
                <a:solidFill>
                  <a:srgbClr val="FFC000"/>
                </a:solidFill>
              </a:rPr>
              <a:t>aille</a:t>
            </a:r>
            <a:r>
              <a:rPr lang="it-IT" sz="1600" i="1" dirty="0" smtClean="0"/>
              <a:t> (&lt; roc &lt; λατινικά </a:t>
            </a:r>
            <a:r>
              <a:rPr lang="it-IT" sz="1600" i="1" u="sng" dirty="0" smtClean="0"/>
              <a:t>rocca</a:t>
            </a:r>
            <a:r>
              <a:rPr lang="it-IT" sz="1600" i="1" dirty="0" smtClean="0"/>
              <a:t>) </a:t>
            </a:r>
            <a:endParaRPr lang="el-GR" sz="1600" i="1" dirty="0" smtClean="0"/>
          </a:p>
          <a:p>
            <a:r>
              <a:rPr lang="el-GR" sz="1600" i="1" dirty="0" smtClean="0">
                <a:solidFill>
                  <a:srgbClr val="FFC000"/>
                </a:solidFill>
              </a:rPr>
              <a:t>+</a:t>
            </a:r>
            <a:r>
              <a:rPr lang="it-IT" sz="1600" i="1" dirty="0" smtClean="0">
                <a:solidFill>
                  <a:srgbClr val="FFC000"/>
                </a:solidFill>
              </a:rPr>
              <a:t> </a:t>
            </a:r>
            <a:endParaRPr lang="el-GR" sz="1600" i="1" dirty="0" smtClean="0">
              <a:solidFill>
                <a:srgbClr val="FFC000"/>
              </a:solidFill>
            </a:endParaRPr>
          </a:p>
          <a:p>
            <a:pPr>
              <a:buFontTx/>
              <a:buChar char="-"/>
            </a:pPr>
            <a:r>
              <a:rPr lang="el-GR" sz="1600" i="1" dirty="0" smtClean="0"/>
              <a:t> </a:t>
            </a:r>
            <a:r>
              <a:rPr lang="it-IT" sz="1600" i="1" dirty="0" smtClean="0">
                <a:solidFill>
                  <a:srgbClr val="FFC000"/>
                </a:solidFill>
              </a:rPr>
              <a:t>barr</a:t>
            </a:r>
            <a:r>
              <a:rPr lang="it-IT" sz="1600" b="1" i="1" dirty="0" smtClean="0">
                <a:solidFill>
                  <a:srgbClr val="FFC000"/>
                </a:solidFill>
              </a:rPr>
              <a:t>oco</a:t>
            </a:r>
            <a:r>
              <a:rPr lang="el-GR" sz="1600" i="1" dirty="0" smtClean="0"/>
              <a:t> (πορτογαλικά)</a:t>
            </a:r>
          </a:p>
          <a:p>
            <a:r>
              <a:rPr lang="el-GR" sz="1600" i="1" dirty="0" smtClean="0"/>
              <a:t>= και τα δύο σημαίνουν : ακανόνιστη πέτρα, δηλαδή όχι λεία, επεξεργασμένη, αλλά φυσική με εξογκώματα</a:t>
            </a:r>
            <a:endParaRPr lang="el-GR" sz="1600" i="1" dirty="0" smtClean="0"/>
          </a:p>
          <a:p>
            <a:endParaRPr lang="el-GR" dirty="0" smtClean="0"/>
          </a:p>
          <a:p>
            <a:endParaRPr lang="el-GR" dirty="0" smtClean="0"/>
          </a:p>
          <a:p>
            <a:r>
              <a:rPr lang="en-US" dirty="0"/>
              <a:t> </a:t>
            </a:r>
            <a:endParaRPr lang="el-GR" dirty="0"/>
          </a:p>
        </p:txBody>
      </p:sp>
      <p:sp>
        <p:nvSpPr>
          <p:cNvPr id="4" name="3 - Ορθογώνιο"/>
          <p:cNvSpPr/>
          <p:nvPr/>
        </p:nvSpPr>
        <p:spPr>
          <a:xfrm>
            <a:off x="5357818" y="5572140"/>
            <a:ext cx="2071702" cy="1077218"/>
          </a:xfrm>
          <a:prstGeom prst="rect">
            <a:avLst/>
          </a:prstGeom>
        </p:spPr>
        <p:txBody>
          <a:bodyPr wrap="square">
            <a:spAutoFit/>
          </a:bodyPr>
          <a:lstStyle/>
          <a:p>
            <a:pPr algn="ctr"/>
            <a:r>
              <a:rPr lang="el-GR" sz="1600" i="1" dirty="0" smtClean="0">
                <a:solidFill>
                  <a:prstClr val="white"/>
                </a:solidFill>
              </a:rPr>
              <a:t>‘’Το Γεύμα’’</a:t>
            </a:r>
            <a:endParaRPr lang="fr-CA" sz="1600" i="1" dirty="0" smtClean="0">
              <a:solidFill>
                <a:prstClr val="white"/>
              </a:solidFill>
            </a:endParaRPr>
          </a:p>
          <a:p>
            <a:pPr algn="ctr"/>
            <a:r>
              <a:rPr lang="el-GR" sz="1600" i="1" dirty="0" smtClean="0">
                <a:solidFill>
                  <a:prstClr val="white"/>
                </a:solidFill>
              </a:rPr>
              <a:t>1739 </a:t>
            </a:r>
            <a:endParaRPr lang="fr-CA" sz="1600" i="1" dirty="0" smtClean="0">
              <a:solidFill>
                <a:prstClr val="white"/>
              </a:solidFill>
            </a:endParaRPr>
          </a:p>
          <a:p>
            <a:pPr algn="ctr"/>
            <a:r>
              <a:rPr lang="en-US" sz="1600" i="1" dirty="0" smtClean="0">
                <a:solidFill>
                  <a:prstClr val="white"/>
                </a:solidFill>
              </a:rPr>
              <a:t>François Boucher</a:t>
            </a:r>
            <a:endParaRPr lang="el-GR" sz="1600" i="1" dirty="0" smtClean="0">
              <a:solidFill>
                <a:prstClr val="white"/>
              </a:solidFill>
            </a:endParaRPr>
          </a:p>
          <a:p>
            <a:pPr lvl="0" algn="ctr"/>
            <a:r>
              <a:rPr lang="el-GR" sz="1600" i="1" dirty="0" smtClean="0">
                <a:solidFill>
                  <a:prstClr val="white"/>
                </a:solidFill>
              </a:rPr>
              <a:t> Μουσείο Λούβρου</a:t>
            </a:r>
          </a:p>
        </p:txBody>
      </p:sp>
      <p:sp>
        <p:nvSpPr>
          <p:cNvPr id="5" name="4 - Ορθογώνιο"/>
          <p:cNvSpPr/>
          <p:nvPr/>
        </p:nvSpPr>
        <p:spPr>
          <a:xfrm>
            <a:off x="8072462" y="0"/>
            <a:ext cx="910699" cy="369332"/>
          </a:xfrm>
          <a:prstGeom prst="rect">
            <a:avLst/>
          </a:prstGeom>
        </p:spPr>
        <p:txBody>
          <a:bodyPr wrap="none">
            <a:spAutoFit/>
          </a:bodyPr>
          <a:lstStyle/>
          <a:p>
            <a:pPr algn="ctr"/>
            <a:r>
              <a:rPr lang="el-GR" i="1" dirty="0" smtClean="0">
                <a:solidFill>
                  <a:srgbClr val="FFC000"/>
                </a:solidFill>
              </a:rPr>
              <a:t> Ροκοκό</a:t>
            </a:r>
            <a:endParaRPr lang="el-GR" i="1" dirty="0">
              <a:solidFill>
                <a:srgbClr val="FFC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1500166" y="5572140"/>
            <a:ext cx="5429288" cy="1077218"/>
          </a:xfrm>
          <a:prstGeom prst="rect">
            <a:avLst/>
          </a:prstGeom>
        </p:spPr>
        <p:txBody>
          <a:bodyPr wrap="square">
            <a:spAutoFit/>
          </a:bodyPr>
          <a:lstStyle/>
          <a:p>
            <a:pPr algn="ctr"/>
            <a:r>
              <a:rPr lang="el-GR" sz="1600" i="1" dirty="0" smtClean="0"/>
              <a:t>‘’</a:t>
            </a:r>
            <a:r>
              <a:rPr lang="en-US" sz="1600" i="1" dirty="0" smtClean="0"/>
              <a:t>Et in Arcadia ego</a:t>
            </a:r>
            <a:r>
              <a:rPr lang="el-GR" sz="1600" i="1" dirty="0" smtClean="0"/>
              <a:t>’’ ή ‘’Οι Βοσκοί της Αρκαδίας’’</a:t>
            </a:r>
          </a:p>
          <a:p>
            <a:pPr algn="ctr"/>
            <a:r>
              <a:rPr lang="en-US" sz="1600" i="1" dirty="0" smtClean="0"/>
              <a:t> </a:t>
            </a:r>
            <a:r>
              <a:rPr lang="el-GR" sz="1600" i="1" dirty="0" smtClean="0"/>
              <a:t>2</a:t>
            </a:r>
            <a:r>
              <a:rPr lang="el-GR" sz="1600" i="1" baseline="30000" dirty="0" smtClean="0"/>
              <a:t>η</a:t>
            </a:r>
            <a:r>
              <a:rPr lang="el-GR" sz="1600" i="1" dirty="0" smtClean="0"/>
              <a:t> εκδοχή του </a:t>
            </a:r>
            <a:r>
              <a:rPr lang="en-US" sz="1600" i="1" dirty="0" smtClean="0"/>
              <a:t>1630</a:t>
            </a:r>
            <a:r>
              <a:rPr lang="el-GR" sz="1600" i="1" dirty="0" smtClean="0"/>
              <a:t> περίπου</a:t>
            </a:r>
          </a:p>
          <a:p>
            <a:pPr algn="ctr"/>
            <a:r>
              <a:rPr lang="en-US" sz="1600" i="1" dirty="0" smtClean="0"/>
              <a:t>Nicolas Poussin</a:t>
            </a:r>
            <a:endParaRPr lang="el-GR" sz="1600" i="1" dirty="0" smtClean="0"/>
          </a:p>
          <a:p>
            <a:pPr algn="ctr"/>
            <a:r>
              <a:rPr lang="el-GR" sz="1600" i="1" dirty="0" smtClean="0"/>
              <a:t>Μουσείο Λούβρου, Παρίσι</a:t>
            </a:r>
            <a:endParaRPr lang="el-GR" sz="1600" i="1" dirty="0"/>
          </a:p>
        </p:txBody>
      </p:sp>
      <p:pic>
        <p:nvPicPr>
          <p:cNvPr id="56324" name="Picture 4" descr="undefined"/>
          <p:cNvPicPr>
            <a:picLocks noChangeAspect="1" noChangeArrowheads="1"/>
          </p:cNvPicPr>
          <p:nvPr/>
        </p:nvPicPr>
        <p:blipFill>
          <a:blip r:embed="rId2"/>
          <a:srcRect l="1760" t="2469" r="1427" b="2469"/>
          <a:stretch>
            <a:fillRect/>
          </a:stretch>
        </p:blipFill>
        <p:spPr bwMode="auto">
          <a:xfrm>
            <a:off x="0" y="0"/>
            <a:ext cx="7858180" cy="5500726"/>
          </a:xfrm>
          <a:prstGeom prst="rect">
            <a:avLst/>
          </a:prstGeom>
          <a:noFill/>
        </p:spPr>
      </p:pic>
      <p:sp>
        <p:nvSpPr>
          <p:cNvPr id="5" name="4 - Ορθογώνιο"/>
          <p:cNvSpPr/>
          <p:nvPr/>
        </p:nvSpPr>
        <p:spPr>
          <a:xfrm>
            <a:off x="7374028" y="142852"/>
            <a:ext cx="1769972" cy="923330"/>
          </a:xfrm>
          <a:prstGeom prst="rect">
            <a:avLst/>
          </a:prstGeom>
        </p:spPr>
        <p:txBody>
          <a:bodyPr wrap="none">
            <a:spAutoFit/>
          </a:bodyPr>
          <a:lstStyle/>
          <a:p>
            <a:pPr algn="ctr"/>
            <a:r>
              <a:rPr lang="el-GR" i="1" dirty="0" smtClean="0">
                <a:solidFill>
                  <a:srgbClr val="FFC000"/>
                </a:solidFill>
              </a:rPr>
              <a:t>Νεοκλασικισμός</a:t>
            </a:r>
          </a:p>
          <a:p>
            <a:pPr algn="ctr"/>
            <a:r>
              <a:rPr lang="el-GR" i="1" dirty="0" smtClean="0">
                <a:solidFill>
                  <a:srgbClr val="FFC000"/>
                </a:solidFill>
              </a:rPr>
              <a:t>-</a:t>
            </a:r>
          </a:p>
          <a:p>
            <a:pPr algn="ctr"/>
            <a:r>
              <a:rPr lang="el-GR" i="1" dirty="0" smtClean="0">
                <a:solidFill>
                  <a:srgbClr val="FFC000"/>
                </a:solidFill>
              </a:rPr>
              <a:t>(Κλασικισμός)</a:t>
            </a:r>
            <a:endParaRPr lang="el-GR" i="1" dirty="0">
              <a:solidFill>
                <a:srgbClr val="FFC000"/>
              </a:solidFill>
            </a:endParaRPr>
          </a:p>
        </p:txBody>
      </p:sp>
      <p:sp>
        <p:nvSpPr>
          <p:cNvPr id="6" name="5 - Ορθογώνιο"/>
          <p:cNvSpPr/>
          <p:nvPr/>
        </p:nvSpPr>
        <p:spPr>
          <a:xfrm>
            <a:off x="7715272" y="1357298"/>
            <a:ext cx="1428728" cy="4770537"/>
          </a:xfrm>
          <a:prstGeom prst="rect">
            <a:avLst/>
          </a:prstGeom>
        </p:spPr>
        <p:txBody>
          <a:bodyPr wrap="square">
            <a:spAutoFit/>
          </a:bodyPr>
          <a:lstStyle/>
          <a:p>
            <a:pPr algn="ctr"/>
            <a:r>
              <a:rPr lang="el-GR" sz="1600" i="1" dirty="0" smtClean="0"/>
              <a:t>‘’Αρκαδία’’, σύμφωνα με τη λατινική γραμματεία ήταν ένας τόπος ιδανικός, ειδυλλιακός, χαμένος πια.</a:t>
            </a:r>
          </a:p>
          <a:p>
            <a:pPr algn="ctr"/>
            <a:r>
              <a:rPr lang="el-GR" sz="1600" i="1" dirty="0" smtClean="0"/>
              <a:t>Η φράση υποδηλώνει τη θνητότητα των ανθρώπων, ακόμα κι αν έχουν γευτεί τις απολαύσεις της ζωής (Αρκαδία).</a:t>
            </a:r>
            <a:endParaRPr lang="el-GR" sz="1600" i="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1571604" y="5534561"/>
            <a:ext cx="3893181" cy="1323439"/>
          </a:xfrm>
          <a:prstGeom prst="rect">
            <a:avLst/>
          </a:prstGeom>
        </p:spPr>
        <p:txBody>
          <a:bodyPr wrap="none">
            <a:spAutoFit/>
          </a:bodyPr>
          <a:lstStyle/>
          <a:p>
            <a:pPr algn="ctr"/>
            <a:r>
              <a:rPr lang="el-GR" sz="1600" i="1" dirty="0" smtClean="0"/>
              <a:t>‘’Πάτροκλος’’</a:t>
            </a:r>
          </a:p>
          <a:p>
            <a:pPr algn="ctr"/>
            <a:r>
              <a:rPr lang="el-GR" sz="1600" i="1" dirty="0" smtClean="0"/>
              <a:t>(σπουδή)</a:t>
            </a:r>
          </a:p>
          <a:p>
            <a:pPr algn="ctr"/>
            <a:r>
              <a:rPr lang="en-US" sz="1600" i="1" dirty="0" smtClean="0"/>
              <a:t>1780</a:t>
            </a:r>
            <a:endParaRPr lang="el-GR" sz="1600" i="1" dirty="0" smtClean="0"/>
          </a:p>
          <a:p>
            <a:pPr algn="ctr"/>
            <a:r>
              <a:rPr lang="en-US" sz="1600" i="1" dirty="0" smtClean="0"/>
              <a:t>Jacques-Louis David</a:t>
            </a:r>
            <a:endParaRPr lang="el-GR" sz="1600" i="1" dirty="0" smtClean="0"/>
          </a:p>
          <a:p>
            <a:pPr algn="ctr"/>
            <a:r>
              <a:rPr lang="el-GR" sz="1600" i="1" dirty="0" smtClean="0"/>
              <a:t>Μουσείο</a:t>
            </a:r>
            <a:r>
              <a:rPr lang="en-US" sz="1600" i="1" dirty="0" smtClean="0"/>
              <a:t> Thomas-Henry</a:t>
            </a:r>
            <a:r>
              <a:rPr lang="el-GR" sz="1600" i="1" dirty="0" smtClean="0"/>
              <a:t>, Χερβούργο, Γαλλία</a:t>
            </a:r>
            <a:endParaRPr lang="el-GR" sz="1600" i="1" dirty="0"/>
          </a:p>
        </p:txBody>
      </p:sp>
      <p:pic>
        <p:nvPicPr>
          <p:cNvPr id="57348" name="Picture 4" descr="File:Jacques-Louis David - Patroclus - WGA06044.jpg"/>
          <p:cNvPicPr>
            <a:picLocks noChangeAspect="1" noChangeArrowheads="1"/>
          </p:cNvPicPr>
          <p:nvPr/>
        </p:nvPicPr>
        <p:blipFill>
          <a:blip r:embed="rId2"/>
          <a:srcRect/>
          <a:stretch>
            <a:fillRect/>
          </a:stretch>
        </p:blipFill>
        <p:spPr bwMode="auto">
          <a:xfrm>
            <a:off x="0" y="0"/>
            <a:ext cx="7746724" cy="5471125"/>
          </a:xfrm>
          <a:prstGeom prst="rect">
            <a:avLst/>
          </a:prstGeom>
          <a:noFill/>
        </p:spPr>
      </p:pic>
      <p:sp>
        <p:nvSpPr>
          <p:cNvPr id="5" name="4 - Ορθογώνιο"/>
          <p:cNvSpPr/>
          <p:nvPr/>
        </p:nvSpPr>
        <p:spPr>
          <a:xfrm>
            <a:off x="7374028" y="142852"/>
            <a:ext cx="1708866" cy="369332"/>
          </a:xfrm>
          <a:prstGeom prst="rect">
            <a:avLst/>
          </a:prstGeom>
        </p:spPr>
        <p:txBody>
          <a:bodyPr wrap="none">
            <a:spAutoFit/>
          </a:bodyPr>
          <a:lstStyle/>
          <a:p>
            <a:pPr algn="ctr"/>
            <a:r>
              <a:rPr lang="el-GR" i="1" dirty="0" smtClean="0">
                <a:solidFill>
                  <a:srgbClr val="FFC000"/>
                </a:solidFill>
              </a:rPr>
              <a:t>Νεοκλασικισμός</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6643702" y="4857760"/>
            <a:ext cx="2130968" cy="1569660"/>
          </a:xfrm>
          <a:prstGeom prst="rect">
            <a:avLst/>
          </a:prstGeom>
        </p:spPr>
        <p:txBody>
          <a:bodyPr wrap="none">
            <a:spAutoFit/>
          </a:bodyPr>
          <a:lstStyle/>
          <a:p>
            <a:pPr algn="ctr"/>
            <a:r>
              <a:rPr lang="el-GR" sz="1600" i="1" dirty="0" smtClean="0"/>
              <a:t>‘’Ο Θρήνος’’</a:t>
            </a:r>
          </a:p>
          <a:p>
            <a:pPr algn="ctr"/>
            <a:r>
              <a:rPr lang="el-GR" sz="1600" i="1" dirty="0" smtClean="0"/>
              <a:t>1305</a:t>
            </a:r>
          </a:p>
          <a:p>
            <a:pPr algn="ctr"/>
            <a:r>
              <a:rPr lang="it-IT" sz="1600" i="1" dirty="0" smtClean="0"/>
              <a:t>Giotto </a:t>
            </a:r>
            <a:r>
              <a:rPr lang="it-IT" sz="1600" i="1" dirty="0"/>
              <a:t>di </a:t>
            </a:r>
            <a:r>
              <a:rPr lang="it-IT" sz="1600" i="1" dirty="0" smtClean="0"/>
              <a:t>Bondone</a:t>
            </a:r>
            <a:r>
              <a:rPr lang="el-GR" sz="1600" i="1" dirty="0" smtClean="0"/>
              <a:t> </a:t>
            </a:r>
          </a:p>
          <a:p>
            <a:pPr algn="ctr"/>
            <a:r>
              <a:rPr lang="el-GR" sz="1600" i="1" dirty="0" smtClean="0"/>
              <a:t>(</a:t>
            </a:r>
            <a:r>
              <a:rPr lang="it-IT" sz="1600" i="1" dirty="0" smtClean="0"/>
              <a:t>1267</a:t>
            </a:r>
            <a:r>
              <a:rPr lang="el-GR" sz="1600" i="1" dirty="0" smtClean="0"/>
              <a:t>-</a:t>
            </a:r>
            <a:r>
              <a:rPr lang="it-IT" sz="1600" i="1" dirty="0" smtClean="0"/>
              <a:t>1337)</a:t>
            </a:r>
            <a:r>
              <a:rPr lang="en-US" sz="1600" i="1" dirty="0" smtClean="0"/>
              <a:t> </a:t>
            </a:r>
            <a:endParaRPr lang="el-GR" sz="1600" i="1" dirty="0" smtClean="0"/>
          </a:p>
          <a:p>
            <a:pPr algn="ctr"/>
            <a:r>
              <a:rPr lang="el-GR" sz="1600" i="1" dirty="0" smtClean="0"/>
              <a:t>Παρεκκλήσιο </a:t>
            </a:r>
            <a:r>
              <a:rPr lang="en-US" sz="1600" i="1" dirty="0" smtClean="0"/>
              <a:t>Scrovegni</a:t>
            </a:r>
            <a:endParaRPr lang="el-GR" sz="1600" i="1" dirty="0"/>
          </a:p>
          <a:p>
            <a:pPr algn="ctr"/>
            <a:r>
              <a:rPr lang="el-GR" sz="1600" i="1" dirty="0" smtClean="0"/>
              <a:t>Πάντοβα</a:t>
            </a:r>
            <a:endParaRPr lang="el-GR" sz="1600" i="1" dirty="0"/>
          </a:p>
        </p:txBody>
      </p:sp>
      <p:sp>
        <p:nvSpPr>
          <p:cNvPr id="3" name="2 - Ορθογώνιο"/>
          <p:cNvSpPr/>
          <p:nvPr/>
        </p:nvSpPr>
        <p:spPr>
          <a:xfrm>
            <a:off x="6715140" y="285728"/>
            <a:ext cx="2069284" cy="646331"/>
          </a:xfrm>
          <a:prstGeom prst="rect">
            <a:avLst/>
          </a:prstGeom>
        </p:spPr>
        <p:txBody>
          <a:bodyPr wrap="none">
            <a:spAutoFit/>
          </a:bodyPr>
          <a:lstStyle/>
          <a:p>
            <a:pPr algn="ctr"/>
            <a:r>
              <a:rPr lang="el-GR" i="1" dirty="0" smtClean="0">
                <a:solidFill>
                  <a:srgbClr val="FFC000"/>
                </a:solidFill>
              </a:rPr>
              <a:t>Πρωτοανναγέννηση</a:t>
            </a:r>
          </a:p>
          <a:p>
            <a:pPr algn="ctr"/>
            <a:r>
              <a:rPr lang="el-GR" i="1" dirty="0" smtClean="0">
                <a:solidFill>
                  <a:srgbClr val="FFC000"/>
                </a:solidFill>
              </a:rPr>
              <a:t>Ιταλία</a:t>
            </a:r>
            <a:endParaRPr lang="el-GR" dirty="0">
              <a:solidFill>
                <a:srgbClr val="FFC000"/>
              </a:solidFill>
            </a:endParaRPr>
          </a:p>
        </p:txBody>
      </p:sp>
      <p:pic>
        <p:nvPicPr>
          <p:cNvPr id="16386" name="Picture 2" descr="undefined"/>
          <p:cNvPicPr>
            <a:picLocks noChangeAspect="1" noChangeArrowheads="1"/>
          </p:cNvPicPr>
          <p:nvPr/>
        </p:nvPicPr>
        <p:blipFill>
          <a:blip r:embed="rId2"/>
          <a:srcRect/>
          <a:stretch>
            <a:fillRect/>
          </a:stretch>
        </p:blipFill>
        <p:spPr bwMode="auto">
          <a:xfrm>
            <a:off x="0" y="357166"/>
            <a:ext cx="6572264" cy="6177929"/>
          </a:xfrm>
          <a:prstGeom prst="rect">
            <a:avLst/>
          </a:prstGeom>
          <a:noFill/>
        </p:spPr>
      </p:pic>
      <p:sp>
        <p:nvSpPr>
          <p:cNvPr id="5" name="4 - Ορθογώνιο"/>
          <p:cNvSpPr/>
          <p:nvPr/>
        </p:nvSpPr>
        <p:spPr>
          <a:xfrm>
            <a:off x="6643702" y="1428736"/>
            <a:ext cx="2286016" cy="2308324"/>
          </a:xfrm>
          <a:prstGeom prst="rect">
            <a:avLst/>
          </a:prstGeom>
        </p:spPr>
        <p:txBody>
          <a:bodyPr wrap="square">
            <a:spAutoFit/>
          </a:bodyPr>
          <a:lstStyle/>
          <a:p>
            <a:pPr algn="ctr"/>
            <a:r>
              <a:rPr lang="el-GR" sz="1600" i="1" dirty="0" smtClean="0"/>
              <a:t>Οι μορφές δεν είναι πλέον συμβατικές κατά τον βυζαντινό τρόπο, αλλά εικονίζουν ανθρώπους που εκφράζουν τα συναισθήματά τους συμμετέχοντας στις σκηνές.</a:t>
            </a:r>
            <a:endParaRPr lang="el-GR" sz="1600" i="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adame Récamier (1800), Musée du Louvre, Paris"/>
          <p:cNvPicPr>
            <a:picLocks noChangeAspect="1" noChangeArrowheads="1"/>
          </p:cNvPicPr>
          <p:nvPr/>
        </p:nvPicPr>
        <p:blipFill>
          <a:blip r:embed="rId2"/>
          <a:srcRect b="2055"/>
          <a:stretch>
            <a:fillRect/>
          </a:stretch>
        </p:blipFill>
        <p:spPr bwMode="auto">
          <a:xfrm>
            <a:off x="0" y="0"/>
            <a:ext cx="9144000" cy="5786454"/>
          </a:xfrm>
          <a:prstGeom prst="rect">
            <a:avLst/>
          </a:prstGeom>
          <a:noFill/>
        </p:spPr>
      </p:pic>
      <p:sp>
        <p:nvSpPr>
          <p:cNvPr id="3" name="2 - Ορθογώνιο"/>
          <p:cNvSpPr/>
          <p:nvPr/>
        </p:nvSpPr>
        <p:spPr>
          <a:xfrm>
            <a:off x="2214546" y="5780782"/>
            <a:ext cx="4572032" cy="1077218"/>
          </a:xfrm>
          <a:prstGeom prst="rect">
            <a:avLst/>
          </a:prstGeom>
        </p:spPr>
        <p:txBody>
          <a:bodyPr wrap="square">
            <a:spAutoFit/>
          </a:bodyPr>
          <a:lstStyle/>
          <a:p>
            <a:pPr algn="ctr"/>
            <a:r>
              <a:rPr lang="el-GR" sz="1600" i="1" dirty="0" smtClean="0"/>
              <a:t>‘’</a:t>
            </a:r>
            <a:r>
              <a:rPr lang="fr-FR" sz="1600" i="1" dirty="0" smtClean="0"/>
              <a:t>Madame Récamier</a:t>
            </a:r>
            <a:r>
              <a:rPr lang="el-GR" sz="1600" i="1" dirty="0" smtClean="0"/>
              <a:t>’’</a:t>
            </a:r>
          </a:p>
          <a:p>
            <a:pPr algn="ctr"/>
            <a:r>
              <a:rPr lang="fr-FR" sz="1600" i="1" dirty="0" smtClean="0"/>
              <a:t>1800 </a:t>
            </a:r>
            <a:endParaRPr lang="el-GR" sz="1600" i="1" dirty="0" smtClean="0"/>
          </a:p>
          <a:p>
            <a:pPr algn="ctr"/>
            <a:r>
              <a:rPr lang="en-US" sz="1600" i="1" dirty="0" smtClean="0"/>
              <a:t>Jacques-Louis David</a:t>
            </a:r>
            <a:endParaRPr lang="el-GR" sz="1600" i="1" dirty="0" smtClean="0"/>
          </a:p>
          <a:p>
            <a:pPr algn="ctr"/>
            <a:r>
              <a:rPr lang="fr-FR" sz="1600" i="1" dirty="0" smtClean="0"/>
              <a:t>Musée du Louvre, </a:t>
            </a:r>
            <a:r>
              <a:rPr lang="el-GR" sz="1600" i="1" dirty="0" smtClean="0"/>
              <a:t>Παρίσι</a:t>
            </a:r>
            <a:endParaRPr lang="el-GR" sz="1600" i="1" dirty="0"/>
          </a:p>
        </p:txBody>
      </p:sp>
      <p:sp>
        <p:nvSpPr>
          <p:cNvPr id="4" name="3 - Ορθογώνιο"/>
          <p:cNvSpPr/>
          <p:nvPr/>
        </p:nvSpPr>
        <p:spPr>
          <a:xfrm>
            <a:off x="7374028" y="142852"/>
            <a:ext cx="1708866" cy="369332"/>
          </a:xfrm>
          <a:prstGeom prst="rect">
            <a:avLst/>
          </a:prstGeom>
        </p:spPr>
        <p:txBody>
          <a:bodyPr wrap="none">
            <a:spAutoFit/>
          </a:bodyPr>
          <a:lstStyle/>
          <a:p>
            <a:pPr algn="ctr"/>
            <a:r>
              <a:rPr lang="el-GR" i="1" dirty="0" smtClean="0">
                <a:solidFill>
                  <a:srgbClr val="FFC000"/>
                </a:solidFill>
              </a:rPr>
              <a:t>Νεοκλασικισμός</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2786050" y="5715016"/>
            <a:ext cx="2181238" cy="1323439"/>
          </a:xfrm>
          <a:prstGeom prst="rect">
            <a:avLst/>
          </a:prstGeom>
        </p:spPr>
        <p:txBody>
          <a:bodyPr wrap="none">
            <a:spAutoFit/>
          </a:bodyPr>
          <a:lstStyle/>
          <a:p>
            <a:pPr algn="ctr"/>
            <a:r>
              <a:rPr lang="el-GR" sz="1600" i="1" dirty="0" smtClean="0"/>
              <a:t>‘’Ο όρκος των Ορατίων’’</a:t>
            </a:r>
          </a:p>
          <a:p>
            <a:pPr algn="ctr"/>
            <a:r>
              <a:rPr lang="fr-FR" sz="1600" i="1" dirty="0" smtClean="0"/>
              <a:t>178</a:t>
            </a:r>
            <a:r>
              <a:rPr lang="el-GR" sz="1600" i="1" dirty="0" smtClean="0"/>
              <a:t>6</a:t>
            </a:r>
          </a:p>
          <a:p>
            <a:pPr algn="ctr"/>
            <a:r>
              <a:rPr lang="el-GR" sz="1600" i="1" dirty="0" smtClean="0"/>
              <a:t>Ζακ-Λουί Νταβίντ</a:t>
            </a:r>
          </a:p>
          <a:p>
            <a:pPr algn="ctr"/>
            <a:r>
              <a:rPr lang="el-GR" sz="1600" i="1" dirty="0" smtClean="0"/>
              <a:t>Μουσείο Λούβρου</a:t>
            </a:r>
          </a:p>
          <a:p>
            <a:endParaRPr lang="el-GR" sz="1600" dirty="0"/>
          </a:p>
        </p:txBody>
      </p:sp>
      <p:sp>
        <p:nvSpPr>
          <p:cNvPr id="6" name="5 - Ορθογώνιο"/>
          <p:cNvSpPr/>
          <p:nvPr/>
        </p:nvSpPr>
        <p:spPr>
          <a:xfrm>
            <a:off x="7286644" y="363915"/>
            <a:ext cx="1857356" cy="6494085"/>
          </a:xfrm>
          <a:prstGeom prst="rect">
            <a:avLst/>
          </a:prstGeom>
        </p:spPr>
        <p:txBody>
          <a:bodyPr wrap="square">
            <a:spAutoFit/>
          </a:bodyPr>
          <a:lstStyle/>
          <a:p>
            <a:pPr algn="ctr"/>
            <a:r>
              <a:rPr lang="el-GR" sz="1600" i="1" dirty="0" smtClean="0"/>
              <a:t>Ο Οράτιος στο κέντρο της παράστασης είναι έτοιμος να παραδώσει τα ξίφη στους τρίδυμους γιους του που ορκίζονται να νικήσουν τους τρίδυμους επίσης εχθρούς τους στη μάχη μεταξύ των Ορατίων και των </a:t>
            </a:r>
            <a:r>
              <a:rPr lang="el-GR" sz="1600" i="1" dirty="0" smtClean="0"/>
              <a:t>Κουριατίων </a:t>
            </a:r>
          </a:p>
          <a:p>
            <a:pPr algn="ctr"/>
            <a:r>
              <a:rPr lang="el-GR" sz="1600" i="1" dirty="0" smtClean="0"/>
              <a:t>(7</a:t>
            </a:r>
            <a:r>
              <a:rPr lang="el-GR" sz="1600" i="1" baseline="30000" dirty="0" smtClean="0"/>
              <a:t>ος</a:t>
            </a:r>
            <a:r>
              <a:rPr lang="el-GR" sz="1600" i="1" dirty="0" smtClean="0"/>
              <a:t> αι. </a:t>
            </a:r>
            <a:r>
              <a:rPr lang="el-GR" sz="1600" i="1" dirty="0" smtClean="0"/>
              <a:t>π.Χ.</a:t>
            </a:r>
            <a:r>
              <a:rPr lang="el-GR" sz="1600" i="1" dirty="0" smtClean="0"/>
              <a:t>).</a:t>
            </a:r>
            <a:endParaRPr lang="el-GR" sz="1600" i="1" dirty="0" smtClean="0"/>
          </a:p>
          <a:p>
            <a:pPr algn="ctr"/>
            <a:endParaRPr lang="el-GR" sz="1600" i="1" dirty="0" smtClean="0"/>
          </a:p>
          <a:p>
            <a:pPr algn="ctr"/>
            <a:r>
              <a:rPr lang="el-GR" sz="1600" i="1" u="sng" dirty="0" smtClean="0"/>
              <a:t>Θέμα του πίνακα </a:t>
            </a:r>
            <a:r>
              <a:rPr lang="el-GR" sz="1600" i="1" dirty="0" smtClean="0"/>
              <a:t>: ηρωικός πατριωτισμός, αυτοθυσία, οικογενειακή τάξη και δημόσιο καθήκον. Αυτές οι αρχές εκφράστηκαν με τον τρόπο του Νεοκλασικισμού.</a:t>
            </a:r>
            <a:endParaRPr lang="el-GR" sz="1600" i="1" dirty="0"/>
          </a:p>
        </p:txBody>
      </p:sp>
      <p:pic>
        <p:nvPicPr>
          <p:cNvPr id="54276" name="Picture 4" descr="undefined"/>
          <p:cNvPicPr>
            <a:picLocks noChangeAspect="1" noChangeArrowheads="1"/>
          </p:cNvPicPr>
          <p:nvPr/>
        </p:nvPicPr>
        <p:blipFill>
          <a:blip r:embed="rId2"/>
          <a:srcRect/>
          <a:stretch>
            <a:fillRect/>
          </a:stretch>
        </p:blipFill>
        <p:spPr bwMode="auto">
          <a:xfrm>
            <a:off x="0" y="0"/>
            <a:ext cx="7342966" cy="5657813"/>
          </a:xfrm>
          <a:prstGeom prst="rect">
            <a:avLst/>
          </a:prstGeom>
          <a:noFill/>
        </p:spPr>
      </p:pic>
      <p:sp>
        <p:nvSpPr>
          <p:cNvPr id="7" name="6 - Ορθογώνιο"/>
          <p:cNvSpPr/>
          <p:nvPr/>
        </p:nvSpPr>
        <p:spPr>
          <a:xfrm>
            <a:off x="7435134" y="0"/>
            <a:ext cx="1708866" cy="369332"/>
          </a:xfrm>
          <a:prstGeom prst="rect">
            <a:avLst/>
          </a:prstGeom>
        </p:spPr>
        <p:txBody>
          <a:bodyPr wrap="none">
            <a:spAutoFit/>
          </a:bodyPr>
          <a:lstStyle/>
          <a:p>
            <a:pPr algn="ctr"/>
            <a:r>
              <a:rPr lang="el-GR" i="1" dirty="0" smtClean="0">
                <a:solidFill>
                  <a:srgbClr val="FFC000"/>
                </a:solidFill>
              </a:rPr>
              <a:t>Νεοκλασικισμός</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ile:Jacques-Louis David - The Oath of the Horatii (detail) - WGA6055.jpg"/>
          <p:cNvPicPr>
            <a:picLocks noChangeAspect="1" noChangeArrowheads="1"/>
          </p:cNvPicPr>
          <p:nvPr/>
        </p:nvPicPr>
        <p:blipFill>
          <a:blip r:embed="rId2"/>
          <a:srcRect/>
          <a:stretch>
            <a:fillRect/>
          </a:stretch>
        </p:blipFill>
        <p:spPr bwMode="auto">
          <a:xfrm>
            <a:off x="1714480" y="642918"/>
            <a:ext cx="5610225" cy="5705476"/>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undefined"/>
          <p:cNvPicPr>
            <a:picLocks noChangeAspect="1" noChangeArrowheads="1"/>
          </p:cNvPicPr>
          <p:nvPr/>
        </p:nvPicPr>
        <p:blipFill>
          <a:blip r:embed="rId2"/>
          <a:srcRect/>
          <a:stretch>
            <a:fillRect/>
          </a:stretch>
        </p:blipFill>
        <p:spPr bwMode="auto">
          <a:xfrm>
            <a:off x="0" y="0"/>
            <a:ext cx="5357812" cy="6858000"/>
          </a:xfrm>
          <a:prstGeom prst="rect">
            <a:avLst/>
          </a:prstGeom>
          <a:noFill/>
        </p:spPr>
      </p:pic>
      <p:sp>
        <p:nvSpPr>
          <p:cNvPr id="5" name="4 - Ορθογώνιο"/>
          <p:cNvSpPr/>
          <p:nvPr/>
        </p:nvSpPr>
        <p:spPr>
          <a:xfrm>
            <a:off x="5357818" y="5286388"/>
            <a:ext cx="3571868" cy="1631216"/>
          </a:xfrm>
          <a:prstGeom prst="rect">
            <a:avLst/>
          </a:prstGeom>
        </p:spPr>
        <p:txBody>
          <a:bodyPr wrap="square">
            <a:spAutoFit/>
          </a:bodyPr>
          <a:lstStyle/>
          <a:p>
            <a:pPr algn="ctr"/>
            <a:r>
              <a:rPr lang="el-GR" sz="1600" i="1" dirty="0" smtClean="0"/>
              <a:t>‘’Οδοιπόρος επάνω από τη θάλασσα </a:t>
            </a:r>
          </a:p>
          <a:p>
            <a:pPr algn="ctr"/>
            <a:r>
              <a:rPr lang="el-GR" sz="1600" i="1" dirty="0" smtClean="0"/>
              <a:t>της ομίχλης’’</a:t>
            </a:r>
          </a:p>
          <a:p>
            <a:pPr algn="ctr"/>
            <a:r>
              <a:rPr lang="el-GR" sz="1600" i="1" dirty="0" smtClean="0"/>
              <a:t>1818</a:t>
            </a:r>
            <a:r>
              <a:rPr lang="en-US" sz="1600" i="1" dirty="0" smtClean="0"/>
              <a:t> </a:t>
            </a:r>
            <a:endParaRPr lang="el-GR" sz="1600" i="1" dirty="0" smtClean="0"/>
          </a:p>
          <a:p>
            <a:pPr algn="ctr"/>
            <a:r>
              <a:rPr lang="en-US" sz="1600" i="1" dirty="0" smtClean="0"/>
              <a:t>Caspar David Friedrich</a:t>
            </a:r>
            <a:endParaRPr lang="el-GR" sz="1600" i="1" dirty="0" smtClean="0"/>
          </a:p>
          <a:p>
            <a:pPr algn="ctr"/>
            <a:r>
              <a:rPr lang="en-US" sz="1600" i="1" dirty="0" smtClean="0"/>
              <a:t>Hamburger Kunsthalle</a:t>
            </a:r>
            <a:endParaRPr lang="el-GR" sz="1600" i="1" dirty="0" smtClean="0"/>
          </a:p>
          <a:p>
            <a:pPr algn="ctr"/>
            <a:r>
              <a:rPr lang="el-GR" sz="1600" i="1" dirty="0" smtClean="0"/>
              <a:t>( Αίθουσα Τέχνης του Αμβούργου)</a:t>
            </a:r>
            <a:endParaRPr lang="en-US" sz="1600" i="1" dirty="0" smtClean="0"/>
          </a:p>
        </p:txBody>
      </p:sp>
      <p:sp>
        <p:nvSpPr>
          <p:cNvPr id="6" name="5 - Ορθογώνιο"/>
          <p:cNvSpPr/>
          <p:nvPr/>
        </p:nvSpPr>
        <p:spPr>
          <a:xfrm>
            <a:off x="7500958" y="142852"/>
            <a:ext cx="1388778" cy="369332"/>
          </a:xfrm>
          <a:prstGeom prst="rect">
            <a:avLst/>
          </a:prstGeom>
        </p:spPr>
        <p:txBody>
          <a:bodyPr wrap="none">
            <a:spAutoFit/>
          </a:bodyPr>
          <a:lstStyle/>
          <a:p>
            <a:pPr algn="ctr"/>
            <a:r>
              <a:rPr lang="el-GR" i="1" dirty="0" smtClean="0">
                <a:solidFill>
                  <a:srgbClr val="FFC000"/>
                </a:solidFill>
              </a:rPr>
              <a:t>Ρομαντισμός</a:t>
            </a:r>
          </a:p>
        </p:txBody>
      </p:sp>
      <p:sp>
        <p:nvSpPr>
          <p:cNvPr id="7" name="6 - Ορθογώνιο"/>
          <p:cNvSpPr/>
          <p:nvPr/>
        </p:nvSpPr>
        <p:spPr>
          <a:xfrm>
            <a:off x="5286380" y="1428736"/>
            <a:ext cx="3857620" cy="2308324"/>
          </a:xfrm>
          <a:prstGeom prst="rect">
            <a:avLst/>
          </a:prstGeom>
        </p:spPr>
        <p:txBody>
          <a:bodyPr wrap="square">
            <a:spAutoFit/>
          </a:bodyPr>
          <a:lstStyle/>
          <a:p>
            <a:pPr algn="ctr"/>
            <a:r>
              <a:rPr lang="el-GR" sz="1600" i="1" dirty="0" smtClean="0"/>
              <a:t>Εδώ κυριαρχεί το τοπίο </a:t>
            </a:r>
          </a:p>
          <a:p>
            <a:pPr algn="ctr"/>
            <a:r>
              <a:rPr lang="el-GR" sz="1600" i="1" dirty="0" smtClean="0"/>
              <a:t>και τονίζεται </a:t>
            </a:r>
          </a:p>
          <a:p>
            <a:pPr algn="ctr"/>
            <a:r>
              <a:rPr lang="el-GR" sz="1600" i="1" dirty="0" smtClean="0"/>
              <a:t>η ασημαντότητα του ατόμου μέσα σε αυτό.</a:t>
            </a:r>
          </a:p>
          <a:p>
            <a:pPr algn="ctr"/>
            <a:r>
              <a:rPr lang="el-GR" sz="1600" i="1" dirty="0" smtClean="0"/>
              <a:t>Η μορφή του άνδρα συμβολίζει τη βαθιά μοναξιά του ατόμου, την προσπάθειά του να ενωθεί με τον θεό. </a:t>
            </a:r>
          </a:p>
          <a:p>
            <a:pPr algn="ctr"/>
            <a:r>
              <a:rPr lang="el-GR" sz="1600" i="1" dirty="0" smtClean="0"/>
              <a:t>Η ατμόσφαιρα είναι μυστηριακή.</a:t>
            </a:r>
          </a:p>
          <a:p>
            <a:pPr algn="ctr"/>
            <a:r>
              <a:rPr lang="el-GR" sz="1600" i="1" dirty="0" smtClean="0"/>
              <a:t>Ο άνδρας ατενίζει το άγνωστο μπροστά του, ίσως έτοιμος να κατακτήσει το μέλλον.</a:t>
            </a:r>
            <a:endParaRPr lang="el-GR" sz="1600" i="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Le Moine au bord de la mer (1808-1810) de Caspar David Friedrich."/>
          <p:cNvPicPr>
            <a:picLocks noChangeAspect="1" noChangeArrowheads="1"/>
          </p:cNvPicPr>
          <p:nvPr/>
        </p:nvPicPr>
        <p:blipFill>
          <a:blip r:embed="rId2"/>
          <a:srcRect/>
          <a:stretch>
            <a:fillRect/>
          </a:stretch>
        </p:blipFill>
        <p:spPr bwMode="auto">
          <a:xfrm>
            <a:off x="0" y="400069"/>
            <a:ext cx="9144000" cy="5815013"/>
          </a:xfrm>
          <a:prstGeom prst="rect">
            <a:avLst/>
          </a:prstGeom>
          <a:noFill/>
        </p:spPr>
      </p:pic>
      <p:sp>
        <p:nvSpPr>
          <p:cNvPr id="3" name="2 - Ορθογώνιο"/>
          <p:cNvSpPr/>
          <p:nvPr/>
        </p:nvSpPr>
        <p:spPr>
          <a:xfrm>
            <a:off x="1214414" y="6211669"/>
            <a:ext cx="7072362" cy="861774"/>
          </a:xfrm>
          <a:prstGeom prst="rect">
            <a:avLst/>
          </a:prstGeom>
        </p:spPr>
        <p:txBody>
          <a:bodyPr wrap="square">
            <a:spAutoFit/>
          </a:bodyPr>
          <a:lstStyle/>
          <a:p>
            <a:pPr algn="ctr"/>
            <a:r>
              <a:rPr lang="el-GR" sz="1600" i="1" dirty="0" smtClean="0"/>
              <a:t>‘’Ο μοναχός στην άκρη της θάλασσας’’</a:t>
            </a:r>
          </a:p>
          <a:p>
            <a:pPr algn="ctr"/>
            <a:r>
              <a:rPr lang="fr-FR" sz="1600" i="1" dirty="0" smtClean="0"/>
              <a:t>1808-1810</a:t>
            </a:r>
            <a:r>
              <a:rPr lang="el-GR" sz="1600" i="1" dirty="0" smtClean="0"/>
              <a:t>, </a:t>
            </a:r>
            <a:r>
              <a:rPr lang="fr-FR" sz="1600" i="1" dirty="0" smtClean="0"/>
              <a:t>Friedrich</a:t>
            </a:r>
            <a:r>
              <a:rPr lang="el-GR" sz="1600" i="1" dirty="0" smtClean="0"/>
              <a:t>, </a:t>
            </a:r>
            <a:r>
              <a:rPr lang="en-US" sz="1600" i="1" dirty="0" smtClean="0"/>
              <a:t>Alte Nationalgalerie</a:t>
            </a:r>
            <a:r>
              <a:rPr lang="el-GR" sz="1600" i="1" dirty="0" smtClean="0"/>
              <a:t>, Βερολίνο</a:t>
            </a:r>
            <a:endParaRPr lang="en-US" sz="1600" i="1" dirty="0" smtClean="0"/>
          </a:p>
          <a:p>
            <a:endParaRPr lang="el-GR" dirty="0"/>
          </a:p>
        </p:txBody>
      </p:sp>
      <p:sp>
        <p:nvSpPr>
          <p:cNvPr id="4" name="3 - Ορθογώνιο"/>
          <p:cNvSpPr/>
          <p:nvPr/>
        </p:nvSpPr>
        <p:spPr>
          <a:xfrm>
            <a:off x="7572396" y="0"/>
            <a:ext cx="1388778" cy="369332"/>
          </a:xfrm>
          <a:prstGeom prst="rect">
            <a:avLst/>
          </a:prstGeom>
        </p:spPr>
        <p:txBody>
          <a:bodyPr wrap="none">
            <a:spAutoFit/>
          </a:bodyPr>
          <a:lstStyle/>
          <a:p>
            <a:pPr algn="ctr"/>
            <a:r>
              <a:rPr lang="el-GR" i="1" dirty="0" smtClean="0">
                <a:solidFill>
                  <a:srgbClr val="FFC000"/>
                </a:solidFill>
              </a:rPr>
              <a:t>Ρομαντισμός</a:t>
            </a:r>
          </a:p>
        </p:txBody>
      </p:sp>
      <p:sp>
        <p:nvSpPr>
          <p:cNvPr id="6" name="Ορθογώνιο 1"/>
          <p:cNvSpPr/>
          <p:nvPr/>
        </p:nvSpPr>
        <p:spPr>
          <a:xfrm>
            <a:off x="0" y="642918"/>
            <a:ext cx="8858312" cy="1815882"/>
          </a:xfrm>
          <a:prstGeom prst="rect">
            <a:avLst/>
          </a:prstGeom>
        </p:spPr>
        <p:txBody>
          <a:bodyPr wrap="square">
            <a:spAutoFit/>
          </a:bodyPr>
          <a:lstStyle/>
          <a:p>
            <a:pPr algn="ctr"/>
            <a:r>
              <a:rPr lang="el-GR" sz="1400" i="1" dirty="0" smtClean="0">
                <a:solidFill>
                  <a:schemeClr val="bg1"/>
                </a:solidFill>
              </a:rPr>
              <a:t>Στο παραθαλάσσιο </a:t>
            </a:r>
            <a:r>
              <a:rPr lang="el-GR" sz="1400" i="1" dirty="0">
                <a:solidFill>
                  <a:schemeClr val="bg1"/>
                </a:solidFill>
              </a:rPr>
              <a:t>τοπίο, στο οποίο </a:t>
            </a:r>
            <a:r>
              <a:rPr lang="el-GR" sz="1400" i="1" dirty="0" smtClean="0">
                <a:solidFill>
                  <a:schemeClr val="bg1"/>
                </a:solidFill>
              </a:rPr>
              <a:t>κυριαρχεί ο επιβλητικός ουρανός. </a:t>
            </a:r>
            <a:r>
              <a:rPr lang="el-GR" sz="1400" i="1" dirty="0">
                <a:solidFill>
                  <a:schemeClr val="bg1"/>
                </a:solidFill>
              </a:rPr>
              <a:t>Η γραμμή του ορίζοντα είναι τοποθετημένη πολύ πιο χαμηλά από το μέσο του πίνακα, ενώ ακολουθεί η σκοτεινή επιφάνεια της θάλασσας και τελικά η αμμουδερή ακρογιαλιά. Στην άκρη του νερού στέκει όρθιος ένας μοναχός </a:t>
            </a:r>
            <a:r>
              <a:rPr lang="el-GR" sz="1400" i="1" dirty="0" smtClean="0">
                <a:solidFill>
                  <a:schemeClr val="bg1"/>
                </a:solidFill>
              </a:rPr>
              <a:t>του </a:t>
            </a:r>
            <a:r>
              <a:rPr lang="el-GR" sz="1400" i="1" dirty="0">
                <a:solidFill>
                  <a:schemeClr val="bg1"/>
                </a:solidFill>
              </a:rPr>
              <a:t>τάγματος των </a:t>
            </a:r>
            <a:r>
              <a:rPr lang="el-GR" sz="1400" i="1" dirty="0" smtClean="0">
                <a:solidFill>
                  <a:schemeClr val="bg1"/>
                </a:solidFill>
              </a:rPr>
              <a:t>Καπουτσίνων που έχει </a:t>
            </a:r>
            <a:r>
              <a:rPr lang="el-GR" sz="1400" i="1" dirty="0">
                <a:solidFill>
                  <a:schemeClr val="bg1"/>
                </a:solidFill>
              </a:rPr>
              <a:t>γυρισμένη την πλάτη του στο κοινό. Στην αμμουδιά φυτρώνει λίγο χορτάρι. Ο ουρανός καλύπτει τα τρία τέταρτα της επιφάνειας του πίνακα. Είναι σχεδόν συμπαγής χωρίς δομή, ενώ ένα απειλητικό σκοτάδι τον πλαισιώνει. Η ακρογιαλιά δεν μπορεί να καθοριστεί. </a:t>
            </a:r>
            <a:r>
              <a:rPr lang="el-GR" sz="1400" i="1" dirty="0" smtClean="0">
                <a:solidFill>
                  <a:schemeClr val="bg1"/>
                </a:solidFill>
              </a:rPr>
              <a:t>Σχηματίζει </a:t>
            </a:r>
            <a:r>
              <a:rPr lang="el-GR" sz="1400" i="1" dirty="0">
                <a:solidFill>
                  <a:schemeClr val="bg1"/>
                </a:solidFill>
              </a:rPr>
              <a:t>όμως μια γεωμετρική επιφάνεια </a:t>
            </a:r>
            <a:r>
              <a:rPr lang="el-GR" sz="1400" i="1" dirty="0" smtClean="0">
                <a:solidFill>
                  <a:schemeClr val="bg1"/>
                </a:solidFill>
              </a:rPr>
              <a:t>αμβλυγώνιου </a:t>
            </a:r>
            <a:r>
              <a:rPr lang="el-GR" sz="1400" i="1" dirty="0">
                <a:solidFill>
                  <a:schemeClr val="bg1"/>
                </a:solidFill>
              </a:rPr>
              <a:t>τριγώνου, με τον άνθρωπο τοποθετημένο στην κορυφή του. Εκτός από την μοναχική ανθρώπινη μορφή ανακαλύπτουμε </a:t>
            </a:r>
            <a:r>
              <a:rPr lang="el-GR" sz="1400" i="1" dirty="0" smtClean="0">
                <a:solidFill>
                  <a:schemeClr val="bg1"/>
                </a:solidFill>
              </a:rPr>
              <a:t>μόνο 14 γλάρους. </a:t>
            </a:r>
            <a:r>
              <a:rPr lang="el-GR" sz="1400" i="1" dirty="0">
                <a:solidFill>
                  <a:schemeClr val="bg1"/>
                </a:solidFill>
              </a:rPr>
              <a:t>Ένας γλάρος στέκει σε μικρή απόσταση δίπλα στον μοναχό, ενώ οι </a:t>
            </a:r>
            <a:r>
              <a:rPr lang="el-GR" sz="1400" i="1" dirty="0" smtClean="0">
                <a:solidFill>
                  <a:schemeClr val="bg1"/>
                </a:solidFill>
              </a:rPr>
              <a:t>υπόλοιποι πετούν απομακρυνόμενοι.</a:t>
            </a:r>
            <a:endParaRPr lang="el-GR" sz="1400" i="1" dirty="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The Women of Algiers, 1834, Louvre"/>
          <p:cNvPicPr>
            <a:picLocks noChangeAspect="1" noChangeArrowheads="1"/>
          </p:cNvPicPr>
          <p:nvPr/>
        </p:nvPicPr>
        <p:blipFill>
          <a:blip r:embed="rId2"/>
          <a:srcRect/>
          <a:stretch>
            <a:fillRect/>
          </a:stretch>
        </p:blipFill>
        <p:spPr bwMode="auto">
          <a:xfrm>
            <a:off x="0" y="0"/>
            <a:ext cx="7610492" cy="5960562"/>
          </a:xfrm>
          <a:prstGeom prst="rect">
            <a:avLst/>
          </a:prstGeom>
          <a:noFill/>
        </p:spPr>
      </p:pic>
      <p:sp>
        <p:nvSpPr>
          <p:cNvPr id="3" name="2 - Ορθογώνιο"/>
          <p:cNvSpPr/>
          <p:nvPr/>
        </p:nvSpPr>
        <p:spPr>
          <a:xfrm>
            <a:off x="2571736" y="6027003"/>
            <a:ext cx="2416046" cy="830997"/>
          </a:xfrm>
          <a:prstGeom prst="rect">
            <a:avLst/>
          </a:prstGeom>
        </p:spPr>
        <p:txBody>
          <a:bodyPr wrap="none">
            <a:spAutoFit/>
          </a:bodyPr>
          <a:lstStyle/>
          <a:p>
            <a:pPr algn="ctr"/>
            <a:r>
              <a:rPr lang="el-GR" sz="1600" i="1" dirty="0" smtClean="0"/>
              <a:t>‘’Γυναίκες στο Αλγέρι’’</a:t>
            </a:r>
          </a:p>
          <a:p>
            <a:pPr algn="ctr"/>
            <a:r>
              <a:rPr lang="el-GR" sz="1600" i="1" dirty="0" smtClean="0"/>
              <a:t>1</a:t>
            </a:r>
            <a:r>
              <a:rPr lang="en-US" sz="1600" i="1" dirty="0" smtClean="0"/>
              <a:t>834</a:t>
            </a:r>
            <a:r>
              <a:rPr lang="el-GR" sz="1600" i="1" dirty="0" smtClean="0"/>
              <a:t>, </a:t>
            </a:r>
            <a:r>
              <a:rPr lang="en-US" sz="1600" i="1" dirty="0" smtClean="0"/>
              <a:t>Eugène Delacroix</a:t>
            </a:r>
            <a:endParaRPr lang="el-GR" sz="1600" i="1" dirty="0" smtClean="0"/>
          </a:p>
          <a:p>
            <a:pPr algn="ctr"/>
            <a:r>
              <a:rPr lang="el-GR" sz="1600" i="1" dirty="0" smtClean="0"/>
              <a:t>Μουσείο Λούβρου, Παρίσι</a:t>
            </a:r>
            <a:endParaRPr lang="el-GR" sz="1600" i="1" dirty="0"/>
          </a:p>
        </p:txBody>
      </p:sp>
      <p:sp>
        <p:nvSpPr>
          <p:cNvPr id="4" name="3 - Ορθογώνιο"/>
          <p:cNvSpPr/>
          <p:nvPr/>
        </p:nvSpPr>
        <p:spPr>
          <a:xfrm>
            <a:off x="7572396" y="214290"/>
            <a:ext cx="1388778" cy="369332"/>
          </a:xfrm>
          <a:prstGeom prst="rect">
            <a:avLst/>
          </a:prstGeom>
        </p:spPr>
        <p:txBody>
          <a:bodyPr wrap="none">
            <a:spAutoFit/>
          </a:bodyPr>
          <a:lstStyle/>
          <a:p>
            <a:pPr algn="ctr"/>
            <a:r>
              <a:rPr lang="el-GR" i="1" dirty="0" smtClean="0">
                <a:solidFill>
                  <a:srgbClr val="FFC000"/>
                </a:solidFill>
              </a:rPr>
              <a:t>Ρομαντισμός</a:t>
            </a:r>
          </a:p>
        </p:txBody>
      </p:sp>
      <p:sp>
        <p:nvSpPr>
          <p:cNvPr id="5" name="4 - Ορθογώνιο"/>
          <p:cNvSpPr/>
          <p:nvPr/>
        </p:nvSpPr>
        <p:spPr>
          <a:xfrm>
            <a:off x="7572396" y="785794"/>
            <a:ext cx="1714511" cy="6247864"/>
          </a:xfrm>
          <a:prstGeom prst="rect">
            <a:avLst/>
          </a:prstGeom>
        </p:spPr>
        <p:txBody>
          <a:bodyPr wrap="square">
            <a:spAutoFit/>
          </a:bodyPr>
          <a:lstStyle/>
          <a:p>
            <a:pPr algn="ctr"/>
            <a:r>
              <a:rPr lang="en-US" sz="1600" i="1" dirty="0" smtClean="0">
                <a:solidFill>
                  <a:srgbClr val="FFC000"/>
                </a:solidFill>
              </a:rPr>
              <a:t>‘’Orientalisme’’</a:t>
            </a:r>
            <a:endParaRPr lang="el-GR" sz="1600" i="1" dirty="0" smtClean="0">
              <a:solidFill>
                <a:srgbClr val="FFC000"/>
              </a:solidFill>
            </a:endParaRPr>
          </a:p>
          <a:p>
            <a:pPr algn="ctr"/>
            <a:r>
              <a:rPr lang="el-GR" sz="1600" i="1" dirty="0" smtClean="0"/>
              <a:t>Είναι η τάση που</a:t>
            </a:r>
          </a:p>
          <a:p>
            <a:pPr algn="ctr"/>
            <a:r>
              <a:rPr lang="el-GR" sz="1600" i="1" dirty="0" smtClean="0"/>
              <a:t>καταγράφεται </a:t>
            </a:r>
          </a:p>
          <a:p>
            <a:pPr algn="ctr"/>
            <a:r>
              <a:rPr lang="el-GR" sz="1600" i="1" dirty="0" smtClean="0"/>
              <a:t>στη Δυτική </a:t>
            </a:r>
          </a:p>
          <a:p>
            <a:pPr algn="ctr"/>
            <a:r>
              <a:rPr lang="el-GR" sz="1600" i="1" dirty="0" smtClean="0"/>
              <a:t>Ευρώπη, μετά τα </a:t>
            </a:r>
          </a:p>
          <a:p>
            <a:pPr algn="ctr"/>
            <a:r>
              <a:rPr lang="el-GR" sz="1600" i="1" dirty="0" smtClean="0"/>
              <a:t>ταξίδια  των περιηγητών στην Ανατολή.</a:t>
            </a:r>
          </a:p>
          <a:p>
            <a:pPr algn="ctr"/>
            <a:r>
              <a:rPr lang="el-GR" sz="1600" i="1" dirty="0" smtClean="0"/>
              <a:t>Ιδιαίτερα στη Γαλλία </a:t>
            </a:r>
            <a:endParaRPr lang="el-GR" sz="1600" i="1" dirty="0" smtClean="0"/>
          </a:p>
          <a:p>
            <a:pPr algn="ctr"/>
            <a:r>
              <a:rPr lang="el-GR" sz="1600" i="1" dirty="0" smtClean="0"/>
              <a:t>αναπτύσσεται </a:t>
            </a:r>
          </a:p>
          <a:p>
            <a:pPr algn="ctr"/>
            <a:r>
              <a:rPr lang="el-GR" sz="1600" i="1" dirty="0" smtClean="0"/>
              <a:t>ένα </a:t>
            </a:r>
            <a:r>
              <a:rPr lang="el-GR" sz="1600" i="1" dirty="0" smtClean="0"/>
              <a:t>τέτοιο κίνημα. Άλλοι ζωγράφισαν τα θέματά τους ρεαλιστικά, ενώ άλλοι, όπως ο Ντελακρουά, χωρίς ποτέ να βγει από το στούντιό του</a:t>
            </a:r>
            <a:r>
              <a:rPr lang="el-GR" sz="1600" i="1" dirty="0" smtClean="0"/>
              <a:t>.</a:t>
            </a:r>
          </a:p>
          <a:p>
            <a:pPr algn="ctr"/>
            <a:r>
              <a:rPr lang="el-GR" sz="1600" i="1" dirty="0" smtClean="0"/>
              <a:t>Αρχικά ο όρος </a:t>
            </a:r>
          </a:p>
          <a:p>
            <a:pPr algn="ctr"/>
            <a:r>
              <a:rPr lang="el-GR" sz="1600" i="1" dirty="0" smtClean="0"/>
              <a:t>είχε υποτιμητικό χαρακτήρα.</a:t>
            </a:r>
            <a:r>
              <a:rPr lang="el-GR" sz="1600" i="1" dirty="0" smtClean="0"/>
              <a:t> </a:t>
            </a:r>
            <a:endParaRPr lang="el-GR" sz="1600" i="1" dirty="0" smtClean="0"/>
          </a:p>
          <a:p>
            <a:pPr algn="ctr"/>
            <a:endParaRPr lang="el-GR" sz="1600" i="1" dirty="0" smtClean="0"/>
          </a:p>
          <a:p>
            <a:pPr algn="ctr"/>
            <a:endParaRPr lang="en-US" sz="1600" i="1" dirty="0" smtClean="0">
              <a:solidFill>
                <a:srgbClr val="FFC0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File:Greek fighter on horseback.jpg"/>
          <p:cNvPicPr>
            <a:picLocks noChangeAspect="1" noChangeArrowheads="1"/>
          </p:cNvPicPr>
          <p:nvPr/>
        </p:nvPicPr>
        <p:blipFill>
          <a:blip r:embed="rId2"/>
          <a:srcRect/>
          <a:stretch>
            <a:fillRect/>
          </a:stretch>
        </p:blipFill>
        <p:spPr bwMode="auto">
          <a:xfrm>
            <a:off x="-1" y="0"/>
            <a:ext cx="7233068" cy="5786454"/>
          </a:xfrm>
          <a:prstGeom prst="rect">
            <a:avLst/>
          </a:prstGeom>
          <a:noFill/>
        </p:spPr>
      </p:pic>
      <p:sp>
        <p:nvSpPr>
          <p:cNvPr id="4" name="3 - Ορθογώνιο"/>
          <p:cNvSpPr/>
          <p:nvPr/>
        </p:nvSpPr>
        <p:spPr>
          <a:xfrm>
            <a:off x="2143108" y="5780782"/>
            <a:ext cx="2804229" cy="1077218"/>
          </a:xfrm>
          <a:prstGeom prst="rect">
            <a:avLst/>
          </a:prstGeom>
        </p:spPr>
        <p:txBody>
          <a:bodyPr wrap="none">
            <a:spAutoFit/>
          </a:bodyPr>
          <a:lstStyle/>
          <a:p>
            <a:pPr algn="ctr"/>
            <a:r>
              <a:rPr lang="el-GR" sz="1600" i="1" dirty="0" smtClean="0"/>
              <a:t>‘’ Έφιππος Έλληνας αγωνιστής’’</a:t>
            </a:r>
          </a:p>
          <a:p>
            <a:pPr algn="ctr"/>
            <a:r>
              <a:rPr lang="el-GR" sz="1600" i="1" dirty="0" smtClean="0"/>
              <a:t>1856, Ευγένιος Ντελακρουά</a:t>
            </a:r>
          </a:p>
          <a:p>
            <a:pPr algn="ctr"/>
            <a:r>
              <a:rPr lang="el-GR" sz="1600" i="1" dirty="0" smtClean="0"/>
              <a:t>Εθνική Πινακοθήκη Αθήνας</a:t>
            </a:r>
          </a:p>
          <a:p>
            <a:pPr algn="ctr"/>
            <a:r>
              <a:rPr lang="el-GR" sz="1600" i="1" dirty="0" smtClean="0"/>
              <a:t>Μουσείο Αλεξάνδρου Σούτσου</a:t>
            </a:r>
          </a:p>
        </p:txBody>
      </p:sp>
      <p:sp>
        <p:nvSpPr>
          <p:cNvPr id="5" name="4 - Ορθογώνιο"/>
          <p:cNvSpPr/>
          <p:nvPr/>
        </p:nvSpPr>
        <p:spPr>
          <a:xfrm>
            <a:off x="7358082" y="214290"/>
            <a:ext cx="1388778" cy="369332"/>
          </a:xfrm>
          <a:prstGeom prst="rect">
            <a:avLst/>
          </a:prstGeom>
        </p:spPr>
        <p:txBody>
          <a:bodyPr wrap="none">
            <a:spAutoFit/>
          </a:bodyPr>
          <a:lstStyle/>
          <a:p>
            <a:pPr algn="ctr"/>
            <a:r>
              <a:rPr lang="el-GR" i="1" dirty="0" smtClean="0">
                <a:solidFill>
                  <a:srgbClr val="FFC000"/>
                </a:solidFill>
              </a:rPr>
              <a:t>Ρομαντισμός</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ride of abydos 1857 950px.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4987636"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Ορθογώνιο 1"/>
          <p:cNvSpPr/>
          <p:nvPr/>
        </p:nvSpPr>
        <p:spPr>
          <a:xfrm>
            <a:off x="5000628" y="285728"/>
            <a:ext cx="4143372" cy="3754874"/>
          </a:xfrm>
          <a:prstGeom prst="rect">
            <a:avLst/>
          </a:prstGeom>
        </p:spPr>
        <p:txBody>
          <a:bodyPr wrap="square">
            <a:spAutoFit/>
          </a:bodyPr>
          <a:lstStyle/>
          <a:p>
            <a:pPr algn="ctr"/>
            <a:r>
              <a:rPr lang="el-GR" sz="1400" i="1" dirty="0"/>
              <a:t>Εμπνευσμένο από ένα ποίημα του </a:t>
            </a:r>
            <a:r>
              <a:rPr lang="el-GR" sz="1400" i="1" dirty="0" smtClean="0"/>
              <a:t>Βύρωνα :</a:t>
            </a:r>
          </a:p>
          <a:p>
            <a:r>
              <a:rPr lang="el-GR" sz="1400" i="1" dirty="0" smtClean="0"/>
              <a:t>Ο Σελίμ και η Ζουλέικα, τα παιδιά του Πασά Γκιαφφίρ, αγαπιούνται . Η αγάπη τους είναι αδύνατον να εκπληρωθεί. Η Ζουλέικα οφείλει προσεχώς να παντρευτεί έναν άνδρα που δεν έχει δει ποτέ. Ο Σελίμ δίνει ραντεβού μια νύχτα στη Ζουλέικα</a:t>
            </a:r>
            <a:r>
              <a:rPr lang="el-GR" sz="1400" i="1" dirty="0"/>
              <a:t> </a:t>
            </a:r>
            <a:r>
              <a:rPr lang="el-GR" sz="1400" i="1" dirty="0" smtClean="0"/>
              <a:t>σε μια σπηλιά κοντά στη θάλασσα και της αποκαλύπτει το μυστικό του : δεν είναι γιος του Γκιαφφίρ, αλλά ενός από τους εχθρούς του, τον οποίο εκείνος είχε δηλητηριάσει.</a:t>
            </a:r>
            <a:r>
              <a:rPr lang="el-GR" sz="1400" i="1" dirty="0"/>
              <a:t> </a:t>
            </a:r>
            <a:r>
              <a:rPr lang="el-GR" sz="1400" i="1" dirty="0" smtClean="0"/>
              <a:t>Ο Σελίμ της εξηγεί πως έγινε πειρατής και της προτείνει να φύγει μαζί του. Αλλά η Ζουλέικα δεν προλαβαίνει να του απαντήσει ότι ο Γκιαφφίρ και οι άνδρες του τους ανακάλυψαν. Αυτοί καταδιώκουν τον Σελίμ, ο </a:t>
            </a:r>
            <a:r>
              <a:rPr lang="el-GR" sz="1400" i="1" dirty="0"/>
              <a:t>ο</a:t>
            </a:r>
            <a:r>
              <a:rPr lang="el-GR" sz="1400" i="1" dirty="0" smtClean="0"/>
              <a:t>ποίος πεθαίνει όταν καταφέρνει να φτάσει στο πλοίο του. Η Ζουλέικα πεθαίνει από θλίψη την ίδια στιγμή. Ένα ρόδο μαρτυρά την ιστορία τους. Το ρόδο της Αβύδου …</a:t>
            </a:r>
            <a:endParaRPr lang="el-GR" sz="1400" i="1" dirty="0"/>
          </a:p>
        </p:txBody>
      </p:sp>
      <p:sp>
        <p:nvSpPr>
          <p:cNvPr id="4" name="3 - Ορθογώνιο"/>
          <p:cNvSpPr/>
          <p:nvPr/>
        </p:nvSpPr>
        <p:spPr>
          <a:xfrm>
            <a:off x="0" y="0"/>
            <a:ext cx="1928827" cy="1169551"/>
          </a:xfrm>
          <a:prstGeom prst="rect">
            <a:avLst/>
          </a:prstGeom>
        </p:spPr>
        <p:txBody>
          <a:bodyPr wrap="square">
            <a:spAutoFit/>
          </a:bodyPr>
          <a:lstStyle/>
          <a:p>
            <a:pPr algn="ctr"/>
            <a:r>
              <a:rPr lang="el-GR" sz="1400" i="1" dirty="0" smtClean="0"/>
              <a:t>’</a:t>
            </a:r>
            <a:r>
              <a:rPr lang="el-GR" sz="1400" i="1" dirty="0"/>
              <a:t>’</a:t>
            </a:r>
            <a:r>
              <a:rPr lang="en-US" sz="1400" i="1" dirty="0"/>
              <a:t>The Bride of </a:t>
            </a:r>
            <a:r>
              <a:rPr lang="en-US" sz="1400" i="1" dirty="0" smtClean="0"/>
              <a:t>Abydos’’</a:t>
            </a:r>
          </a:p>
          <a:p>
            <a:pPr algn="ctr"/>
            <a:r>
              <a:rPr lang="el-GR" sz="1400" i="1" dirty="0" smtClean="0"/>
              <a:t> </a:t>
            </a:r>
            <a:r>
              <a:rPr lang="en-US" sz="1400" i="1" dirty="0"/>
              <a:t>Eugène </a:t>
            </a:r>
            <a:r>
              <a:rPr lang="en-US" sz="1400" i="1" dirty="0" smtClean="0"/>
              <a:t>Delacroix</a:t>
            </a:r>
            <a:endParaRPr lang="el-GR" sz="1400" i="1" dirty="0" smtClean="0"/>
          </a:p>
          <a:p>
            <a:pPr algn="ctr"/>
            <a:r>
              <a:rPr lang="en-US" sz="1400" i="1" dirty="0" smtClean="0"/>
              <a:t>1857</a:t>
            </a:r>
            <a:r>
              <a:rPr lang="en-US" sz="1400" i="1" dirty="0"/>
              <a:t>, </a:t>
            </a:r>
            <a:endParaRPr lang="el-GR" sz="1400" i="1" dirty="0" smtClean="0"/>
          </a:p>
          <a:p>
            <a:pPr algn="ctr"/>
            <a:r>
              <a:rPr lang="en-US" sz="1400" i="1" dirty="0" smtClean="0"/>
              <a:t>Musée </a:t>
            </a:r>
            <a:r>
              <a:rPr lang="en-US" sz="1400" i="1" dirty="0"/>
              <a:t>d'art Kimbell, </a:t>
            </a:r>
            <a:endParaRPr lang="el-GR" sz="1400" i="1" dirty="0" smtClean="0"/>
          </a:p>
          <a:p>
            <a:pPr algn="ctr"/>
            <a:r>
              <a:rPr lang="en-US" sz="1400" i="1" dirty="0" smtClean="0"/>
              <a:t>Fort </a:t>
            </a:r>
            <a:r>
              <a:rPr lang="en-US" sz="1400" i="1" dirty="0"/>
              <a:t>Worth, </a:t>
            </a:r>
            <a:r>
              <a:rPr lang="en-US" sz="1400" i="1" dirty="0" smtClean="0"/>
              <a:t>Texas</a:t>
            </a:r>
            <a:endParaRPr lang="el-GR" sz="1400" i="1" dirty="0"/>
          </a:p>
        </p:txBody>
      </p:sp>
      <p:pic>
        <p:nvPicPr>
          <p:cNvPr id="5" name="Picture 4" descr="EugÃ¨ne Delacroix - La fiancÃ©e d'Abydos (Louvr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58016" y="3843358"/>
            <a:ext cx="2285984" cy="301464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Ορθογώνιο 3"/>
          <p:cNvSpPr/>
          <p:nvPr/>
        </p:nvSpPr>
        <p:spPr>
          <a:xfrm>
            <a:off x="5072066" y="5903893"/>
            <a:ext cx="1807354" cy="954107"/>
          </a:xfrm>
          <a:prstGeom prst="rect">
            <a:avLst/>
          </a:prstGeom>
        </p:spPr>
        <p:txBody>
          <a:bodyPr wrap="none">
            <a:spAutoFit/>
          </a:bodyPr>
          <a:lstStyle/>
          <a:p>
            <a:pPr algn="ctr"/>
            <a:r>
              <a:rPr lang="el-GR" sz="1400" i="1" dirty="0"/>
              <a:t>’’</a:t>
            </a:r>
            <a:r>
              <a:rPr lang="en-US" sz="1400" i="1" dirty="0"/>
              <a:t>The Bride of Abydos’’</a:t>
            </a:r>
          </a:p>
          <a:p>
            <a:pPr algn="ctr"/>
            <a:r>
              <a:rPr lang="el-GR" sz="1400" i="1" dirty="0"/>
              <a:t>1843 – 1849</a:t>
            </a:r>
          </a:p>
          <a:p>
            <a:pPr algn="ctr"/>
            <a:r>
              <a:rPr lang="el-GR" sz="1400" i="1" dirty="0" smtClean="0"/>
              <a:t> </a:t>
            </a:r>
            <a:r>
              <a:rPr lang="en-US" sz="1400" i="1" dirty="0"/>
              <a:t>Eugène Delacroix</a:t>
            </a:r>
            <a:endParaRPr lang="el-GR" sz="1400" i="1" dirty="0"/>
          </a:p>
          <a:p>
            <a:r>
              <a:rPr lang="fr-FR" sz="1400" i="1" dirty="0" smtClean="0"/>
              <a:t>             Louvre</a:t>
            </a:r>
            <a:endParaRPr lang="el-GR" sz="1400" i="1" dirty="0"/>
          </a:p>
        </p:txBody>
      </p:sp>
      <p:sp>
        <p:nvSpPr>
          <p:cNvPr id="7" name="6 - Ορθογώνιο"/>
          <p:cNvSpPr/>
          <p:nvPr/>
        </p:nvSpPr>
        <p:spPr>
          <a:xfrm>
            <a:off x="7755222" y="0"/>
            <a:ext cx="1388778" cy="369332"/>
          </a:xfrm>
          <a:prstGeom prst="rect">
            <a:avLst/>
          </a:prstGeom>
        </p:spPr>
        <p:txBody>
          <a:bodyPr wrap="none">
            <a:spAutoFit/>
          </a:bodyPr>
          <a:lstStyle/>
          <a:p>
            <a:pPr algn="ctr"/>
            <a:r>
              <a:rPr lang="el-GR" i="1" dirty="0" smtClean="0">
                <a:solidFill>
                  <a:srgbClr val="FFC000"/>
                </a:solidFill>
              </a:rPr>
              <a:t>Ρομαντισμός</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bydos"/>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0"/>
            <a:ext cx="5557857"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Ορθογώνιο 3"/>
          <p:cNvSpPr/>
          <p:nvPr/>
        </p:nvSpPr>
        <p:spPr>
          <a:xfrm>
            <a:off x="5643570" y="285728"/>
            <a:ext cx="3385074" cy="2893100"/>
          </a:xfrm>
          <a:prstGeom prst="rect">
            <a:avLst/>
          </a:prstGeom>
        </p:spPr>
        <p:txBody>
          <a:bodyPr wrap="square">
            <a:spAutoFit/>
          </a:bodyPr>
          <a:lstStyle/>
          <a:p>
            <a:pPr algn="ctr"/>
            <a:r>
              <a:rPr lang="el-GR" sz="1400" i="1" dirty="0" smtClean="0"/>
              <a:t>Η Άβυδος είναι μια πόλη της αρχαίας Αιγύπτου στην οποία βρισκόταν </a:t>
            </a:r>
            <a:r>
              <a:rPr lang="el-GR" sz="1400" i="1" dirty="0"/>
              <a:t>έ</a:t>
            </a:r>
            <a:r>
              <a:rPr lang="el-GR" sz="1400" i="1" dirty="0" smtClean="0"/>
              <a:t>να από τα σπουδαιότερα ιερά, που ήταν αφιερωμένο στον </a:t>
            </a:r>
            <a:r>
              <a:rPr lang="el-GR" sz="1400" i="1" dirty="0"/>
              <a:t>Ό</a:t>
            </a:r>
            <a:r>
              <a:rPr lang="el-GR" sz="1400" i="1" dirty="0" smtClean="0"/>
              <a:t>σιρι. Σύμφωνα </a:t>
            </a:r>
            <a:r>
              <a:rPr lang="el-GR" sz="1400" i="1" dirty="0"/>
              <a:t>με </a:t>
            </a:r>
            <a:r>
              <a:rPr lang="el-GR" sz="1400" i="1" dirty="0" smtClean="0"/>
              <a:t>τα </a:t>
            </a:r>
            <a:r>
              <a:rPr lang="el-GR" sz="1400" i="1" dirty="0"/>
              <a:t>αρχαία κείμενα των νεκροταφείων, πέρα ​​από </a:t>
            </a:r>
            <a:r>
              <a:rPr lang="el-GR" sz="1400" i="1" dirty="0" smtClean="0"/>
              <a:t>τα βουνά, δυτικά της </a:t>
            </a:r>
            <a:r>
              <a:rPr lang="el-GR" sz="1400" i="1" dirty="0"/>
              <a:t>Α</a:t>
            </a:r>
            <a:r>
              <a:rPr lang="el-GR" sz="1400" i="1" dirty="0" smtClean="0"/>
              <a:t>βύδου</a:t>
            </a:r>
            <a:r>
              <a:rPr lang="el-GR" sz="1400" i="1" dirty="0"/>
              <a:t>, βρισκόταν η </a:t>
            </a:r>
            <a:r>
              <a:rPr lang="el-GR" sz="1400" i="1" dirty="0" smtClean="0"/>
              <a:t>χώρα της μετά θάνατον ζωής, μια </a:t>
            </a:r>
            <a:r>
              <a:rPr lang="el-GR" sz="1400" i="1" dirty="0"/>
              <a:t>φανταστική </a:t>
            </a:r>
            <a:r>
              <a:rPr lang="el-GR" sz="1400" i="1" dirty="0" smtClean="0"/>
              <a:t>μεγάλη </a:t>
            </a:r>
            <a:r>
              <a:rPr lang="el-GR" sz="1400" i="1" dirty="0"/>
              <a:t>ορεινή </a:t>
            </a:r>
            <a:r>
              <a:rPr lang="el-GR" sz="1400" i="1" dirty="0" smtClean="0"/>
              <a:t>κοιλάδα, που την διατρέχει ένας ποταμός, του οποίου οι όχθες του καλύπτονται </a:t>
            </a:r>
            <a:r>
              <a:rPr lang="el-GR" sz="1400" i="1" dirty="0"/>
              <a:t>από </a:t>
            </a:r>
            <a:r>
              <a:rPr lang="el-GR" sz="1400" i="1" dirty="0" smtClean="0"/>
              <a:t>εύφορα σταροχώραφα και κήπους </a:t>
            </a:r>
            <a:r>
              <a:rPr lang="el-GR" sz="1400" i="1" dirty="0"/>
              <a:t>με </a:t>
            </a:r>
            <a:r>
              <a:rPr lang="el-GR" sz="1400" i="1" dirty="0" smtClean="0"/>
              <a:t>λουλούδια. Το ρόδο της Αβύδου, λοιπόν, δηλώνει πως η αγάπη τους περνά στην αιωνιότητα.</a:t>
            </a:r>
            <a:endParaRPr lang="el-GR" sz="1400" i="1" dirty="0"/>
          </a:p>
        </p:txBody>
      </p:sp>
      <p:sp>
        <p:nvSpPr>
          <p:cNvPr id="4" name="Ορθογώνιο 4"/>
          <p:cNvSpPr/>
          <p:nvPr/>
        </p:nvSpPr>
        <p:spPr>
          <a:xfrm>
            <a:off x="5643570" y="5715016"/>
            <a:ext cx="3242230" cy="738664"/>
          </a:xfrm>
          <a:prstGeom prst="rect">
            <a:avLst/>
          </a:prstGeom>
        </p:spPr>
        <p:txBody>
          <a:bodyPr wrap="square">
            <a:spAutoFit/>
          </a:bodyPr>
          <a:lstStyle/>
          <a:p>
            <a:pPr algn="ctr"/>
            <a:r>
              <a:rPr lang="el-GR" sz="1400" i="1" dirty="0" smtClean="0"/>
              <a:t>Ανάγλυφο από τον Μεγάλο Ναό της Αβύδου, αφιερωμένου στον Όσιρι</a:t>
            </a:r>
          </a:p>
          <a:p>
            <a:pPr algn="ctr"/>
            <a:r>
              <a:rPr lang="el-GR" sz="1400" i="1" dirty="0" smtClean="0"/>
              <a:t>Μέσο Βασίλειο περ. 1800 π.Χ.</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6615616" y="5619513"/>
            <a:ext cx="2528384" cy="830997"/>
          </a:xfrm>
          <a:prstGeom prst="rect">
            <a:avLst/>
          </a:prstGeom>
        </p:spPr>
        <p:txBody>
          <a:bodyPr wrap="square">
            <a:spAutoFit/>
          </a:bodyPr>
          <a:lstStyle/>
          <a:p>
            <a:pPr algn="ctr"/>
            <a:r>
              <a:rPr lang="el-GR" sz="1600" i="1" dirty="0" smtClean="0"/>
              <a:t>Προσωπογραφία </a:t>
            </a:r>
            <a:endParaRPr lang="el-GR" sz="1600" i="1" dirty="0" smtClean="0"/>
          </a:p>
          <a:p>
            <a:pPr algn="ctr"/>
            <a:r>
              <a:rPr lang="el-GR" sz="1600" i="1" dirty="0" smtClean="0"/>
              <a:t>του </a:t>
            </a:r>
            <a:r>
              <a:rPr lang="el-GR" sz="1600" i="1" dirty="0"/>
              <a:t>James Skene. </a:t>
            </a:r>
            <a:endParaRPr lang="el-GR" sz="1600" i="1" dirty="0" smtClean="0"/>
          </a:p>
          <a:p>
            <a:pPr algn="ctr"/>
            <a:r>
              <a:rPr lang="el-GR" sz="1600" i="1" dirty="0" smtClean="0"/>
              <a:t>Ανώνυμου </a:t>
            </a:r>
            <a:r>
              <a:rPr lang="el-GR" sz="1600" i="1" dirty="0"/>
              <a:t>καλλιτέχνη</a:t>
            </a:r>
          </a:p>
        </p:txBody>
      </p:sp>
      <p:sp>
        <p:nvSpPr>
          <p:cNvPr id="7" name="6 - Ορθογώνιο"/>
          <p:cNvSpPr/>
          <p:nvPr/>
        </p:nvSpPr>
        <p:spPr>
          <a:xfrm>
            <a:off x="6357950" y="500042"/>
            <a:ext cx="2786050" cy="1323439"/>
          </a:xfrm>
          <a:prstGeom prst="rect">
            <a:avLst/>
          </a:prstGeom>
        </p:spPr>
        <p:txBody>
          <a:bodyPr wrap="square">
            <a:spAutoFit/>
          </a:bodyPr>
          <a:lstStyle/>
          <a:p>
            <a:pPr algn="ctr"/>
            <a:r>
              <a:rPr lang="fr-FR" sz="1600" i="1" dirty="0" smtClean="0"/>
              <a:t>James</a:t>
            </a:r>
            <a:r>
              <a:rPr lang="fr-FR" sz="1600" i="1" dirty="0"/>
              <a:t> </a:t>
            </a:r>
            <a:r>
              <a:rPr lang="fr-FR" sz="1600" i="1" dirty="0" smtClean="0"/>
              <a:t>Sken</a:t>
            </a:r>
            <a:r>
              <a:rPr lang="fr-FR" sz="1600" i="1" u="sng" dirty="0" smtClean="0"/>
              <a:t>e</a:t>
            </a:r>
            <a:endParaRPr lang="fr-FR" sz="1600" i="1" u="sng" dirty="0"/>
          </a:p>
          <a:p>
            <a:pPr algn="ctr"/>
            <a:r>
              <a:rPr lang="fr-FR" sz="1600" i="1" dirty="0"/>
              <a:t> </a:t>
            </a:r>
            <a:r>
              <a:rPr lang="fr-FR" sz="1600" i="1" dirty="0" smtClean="0"/>
              <a:t>1775–1864</a:t>
            </a:r>
            <a:endParaRPr lang="el-GR" sz="1600" i="1" dirty="0" smtClean="0"/>
          </a:p>
          <a:p>
            <a:pPr algn="ctr"/>
            <a:r>
              <a:rPr lang="el-GR" sz="1600" i="1" dirty="0" smtClean="0"/>
              <a:t>Τα περισσότερα έργα του </a:t>
            </a:r>
          </a:p>
          <a:p>
            <a:pPr algn="ctr"/>
            <a:r>
              <a:rPr lang="el-GR" sz="1600" i="1" dirty="0" smtClean="0"/>
              <a:t>βρίσκονται στη Γεννάδειο Βιβλιοθήκη, στην Αθήνα.</a:t>
            </a:r>
            <a:endParaRPr lang="fr-FR" sz="1600" i="1" dirty="0" smtClean="0"/>
          </a:p>
        </p:txBody>
      </p:sp>
      <p:sp>
        <p:nvSpPr>
          <p:cNvPr id="8" name="2 - Ορθογώνιο"/>
          <p:cNvSpPr/>
          <p:nvPr/>
        </p:nvSpPr>
        <p:spPr>
          <a:xfrm>
            <a:off x="1357290" y="4000504"/>
            <a:ext cx="3786214" cy="338554"/>
          </a:xfrm>
          <a:prstGeom prst="rect">
            <a:avLst/>
          </a:prstGeom>
        </p:spPr>
        <p:txBody>
          <a:bodyPr wrap="square">
            <a:spAutoFit/>
          </a:bodyPr>
          <a:lstStyle/>
          <a:p>
            <a:pPr algn="ctr"/>
            <a:r>
              <a:rPr lang="en-US" sz="1600" i="1" dirty="0"/>
              <a:t>‘’</a:t>
            </a:r>
            <a:r>
              <a:rPr lang="el-GR" sz="1600" i="1" dirty="0"/>
              <a:t>Η Αθήνα και η Ακρόπολη από την Πνύκα</a:t>
            </a:r>
            <a:r>
              <a:rPr lang="en-US" sz="1600" i="1" dirty="0"/>
              <a:t>’’</a:t>
            </a:r>
            <a:endParaRPr lang="el-GR" sz="1600" i="1" dirty="0"/>
          </a:p>
        </p:txBody>
      </p:sp>
      <p:sp>
        <p:nvSpPr>
          <p:cNvPr id="2" name="Ορθογώνιο 1"/>
          <p:cNvSpPr/>
          <p:nvPr/>
        </p:nvSpPr>
        <p:spPr>
          <a:xfrm>
            <a:off x="214282" y="4549676"/>
            <a:ext cx="5849471" cy="2308324"/>
          </a:xfrm>
          <a:prstGeom prst="rect">
            <a:avLst/>
          </a:prstGeom>
        </p:spPr>
        <p:txBody>
          <a:bodyPr wrap="square">
            <a:spAutoFit/>
          </a:bodyPr>
          <a:lstStyle/>
          <a:p>
            <a:pPr algn="ctr"/>
            <a:r>
              <a:rPr lang="el-GR" sz="1600" i="1" dirty="0"/>
              <a:t>Ερασιτέχνης ζωγράφος και φίλος </a:t>
            </a:r>
            <a:r>
              <a:rPr lang="el-GR" sz="1600" i="1" dirty="0" smtClean="0"/>
              <a:t>του </a:t>
            </a:r>
            <a:r>
              <a:rPr lang="en-US" sz="1600" i="1" dirty="0" smtClean="0"/>
              <a:t>Sir </a:t>
            </a:r>
            <a:r>
              <a:rPr lang="en-US" sz="1600" i="1" dirty="0"/>
              <a:t>Walter </a:t>
            </a:r>
            <a:r>
              <a:rPr lang="en-US" sz="1600" i="1" dirty="0" smtClean="0"/>
              <a:t>Scott.</a:t>
            </a:r>
            <a:endParaRPr lang="el-GR" sz="1600" i="1" dirty="0" smtClean="0"/>
          </a:p>
          <a:p>
            <a:pPr algn="ctr"/>
            <a:r>
              <a:rPr lang="en-US" sz="1600" i="1" dirty="0" smtClean="0"/>
              <a:t> </a:t>
            </a:r>
            <a:r>
              <a:rPr lang="el-GR" sz="1600" i="1" dirty="0" smtClean="0"/>
              <a:t>Ήρθε με την οικογένειά του στην Αθήνα το 1838 και επέστρεψε στη Αγγλία το 1844.</a:t>
            </a:r>
            <a:r>
              <a:rPr lang="fr-FR" sz="1600" dirty="0"/>
              <a:t> </a:t>
            </a:r>
            <a:endParaRPr lang="el-GR" sz="1600" dirty="0" smtClean="0"/>
          </a:p>
          <a:p>
            <a:pPr algn="ctr"/>
            <a:r>
              <a:rPr lang="el-GR" sz="1600" i="1" dirty="0" smtClean="0"/>
              <a:t>Ο </a:t>
            </a:r>
            <a:r>
              <a:rPr lang="el-GR" sz="1600" i="1" dirty="0" smtClean="0"/>
              <a:t>τρίτος γιος του, </a:t>
            </a:r>
            <a:r>
              <a:rPr lang="el-GR" sz="1600" i="1" dirty="0" smtClean="0"/>
              <a:t>ο </a:t>
            </a:r>
            <a:r>
              <a:rPr lang="fr-FR" sz="1600" i="1" dirty="0" smtClean="0"/>
              <a:t>Henry</a:t>
            </a:r>
            <a:r>
              <a:rPr lang="el-GR" sz="1600" i="1" dirty="0" smtClean="0"/>
              <a:t>, συγγραφέας, παντρεύτηκε την Ραλού, αδελφή του Αλέξανδρου Ρίζου Ραγκαβή.</a:t>
            </a:r>
          </a:p>
          <a:p>
            <a:pPr algn="ctr"/>
            <a:r>
              <a:rPr lang="el-GR" sz="1600" i="1" dirty="0" smtClean="0"/>
              <a:t> Η τρίτη κόρη του, η </a:t>
            </a:r>
            <a:r>
              <a:rPr lang="fr-FR" sz="1600" i="1" dirty="0"/>
              <a:t>Caroline</a:t>
            </a:r>
            <a:r>
              <a:rPr lang="el-GR" sz="1600" i="1" dirty="0" smtClean="0"/>
              <a:t>, παντρεύτηκε τον Αλέξανδρο Ρίζο Ραγκαβή (</a:t>
            </a:r>
            <a:r>
              <a:rPr lang="el-GR" sz="1600" dirty="0"/>
              <a:t> </a:t>
            </a:r>
            <a:r>
              <a:rPr lang="el-GR" sz="1600" i="1" dirty="0" smtClean="0"/>
              <a:t>φαναριώτη</a:t>
            </a:r>
            <a:r>
              <a:rPr lang="el-GR" sz="1600" i="1" dirty="0"/>
              <a:t> </a:t>
            </a:r>
            <a:r>
              <a:rPr lang="el-GR" sz="1600" i="1" dirty="0" smtClean="0"/>
              <a:t>λόγιο, ρομαντικό ποιητή </a:t>
            </a:r>
            <a:r>
              <a:rPr lang="el-GR" sz="1600" i="1" dirty="0"/>
              <a:t>της Α΄ Αθηναϊκής Σχολής, </a:t>
            </a:r>
            <a:r>
              <a:rPr lang="el-GR" sz="1600" i="1" dirty="0" smtClean="0"/>
              <a:t>πεζογράφο, καθηγητή </a:t>
            </a:r>
            <a:r>
              <a:rPr lang="el-GR" sz="1600" i="1" dirty="0"/>
              <a:t>Αρχαιολογίας στο Πανεπιστήμιο </a:t>
            </a:r>
            <a:r>
              <a:rPr lang="el-GR" sz="1600" i="1" dirty="0" smtClean="0"/>
              <a:t>Αθηνών</a:t>
            </a:r>
            <a:r>
              <a:rPr lang="el-GR" sz="1600" i="1" dirty="0"/>
              <a:t> </a:t>
            </a:r>
            <a:r>
              <a:rPr lang="el-GR" sz="1600" i="1" dirty="0" smtClean="0"/>
              <a:t>και διπλωμάτη). </a:t>
            </a:r>
            <a:endParaRPr lang="el-GR" sz="1600" i="1" dirty="0"/>
          </a:p>
        </p:txBody>
      </p:sp>
      <p:pic>
        <p:nvPicPr>
          <p:cNvPr id="9" name="Picture 2" descr="http://el.travelogues.gr/utils/timthumb.php?src=http://77.235.53.28/~travelog/archive/fullsize/e0c22bb23cc5d8a6a6617f28e8df7dd8.jpg&amp;w=640&amp;q=80"/>
          <p:cNvPicPr>
            <a:picLocks noChangeAspect="1" noChangeArrowheads="1"/>
          </p:cNvPicPr>
          <p:nvPr/>
        </p:nvPicPr>
        <p:blipFill>
          <a:blip r:embed="rId2"/>
          <a:srcRect/>
          <a:stretch>
            <a:fillRect/>
          </a:stretch>
        </p:blipFill>
        <p:spPr bwMode="auto">
          <a:xfrm>
            <a:off x="0" y="357166"/>
            <a:ext cx="6292922" cy="3500438"/>
          </a:xfrm>
          <a:prstGeom prst="rect">
            <a:avLst/>
          </a:prstGeom>
          <a:noFill/>
        </p:spPr>
      </p:pic>
      <p:pic>
        <p:nvPicPr>
          <p:cNvPr id="10" name="Picture 4" descr="http://el.travelogues.gr/utils/timthumb.php?src=http://77.235.53.28/~travelog/archive/fullsize/f03ea5d82c6397ca4ba52d643929e5da.jpg&amp;w=640&amp;q=80"/>
          <p:cNvPicPr>
            <a:picLocks noChangeAspect="1" noChangeArrowheads="1"/>
          </p:cNvPicPr>
          <p:nvPr/>
        </p:nvPicPr>
        <p:blipFill>
          <a:blip r:embed="rId3"/>
          <a:srcRect l="13334" t="8829" r="9657" b="10182"/>
          <a:stretch>
            <a:fillRect/>
          </a:stretch>
        </p:blipFill>
        <p:spPr bwMode="auto">
          <a:xfrm>
            <a:off x="6568188" y="1928802"/>
            <a:ext cx="2575812" cy="3500462"/>
          </a:xfrm>
          <a:prstGeom prst="rect">
            <a:avLst/>
          </a:prstGeom>
          <a:noFill/>
        </p:spPr>
      </p:pic>
      <p:sp>
        <p:nvSpPr>
          <p:cNvPr id="11" name="10 - Ορθογώνιο"/>
          <p:cNvSpPr/>
          <p:nvPr/>
        </p:nvSpPr>
        <p:spPr>
          <a:xfrm>
            <a:off x="7429520" y="0"/>
            <a:ext cx="1388778" cy="369332"/>
          </a:xfrm>
          <a:prstGeom prst="rect">
            <a:avLst/>
          </a:prstGeom>
        </p:spPr>
        <p:txBody>
          <a:bodyPr wrap="none">
            <a:spAutoFit/>
          </a:bodyPr>
          <a:lstStyle/>
          <a:p>
            <a:pPr algn="ctr"/>
            <a:r>
              <a:rPr lang="el-GR" i="1" dirty="0" smtClean="0">
                <a:solidFill>
                  <a:srgbClr val="FFC000"/>
                </a:solidFill>
              </a:rPr>
              <a:t>Ρομαντισμός</a:t>
            </a:r>
          </a:p>
        </p:txBody>
      </p:sp>
    </p:spTree>
    <p:extLst>
      <p:ext uri="{BB962C8B-B14F-4D97-AF65-F5344CB8AC3E}">
        <p14:creationId xmlns="" xmlns:p14="http://schemas.microsoft.com/office/powerpoint/2010/main" val="16942048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4071934" y="1142984"/>
            <a:ext cx="4572000" cy="3631763"/>
          </a:xfrm>
          <a:prstGeom prst="rect">
            <a:avLst/>
          </a:prstGeom>
        </p:spPr>
        <p:txBody>
          <a:bodyPr>
            <a:spAutoFit/>
          </a:bodyPr>
          <a:lstStyle/>
          <a:p>
            <a:pPr algn="ctr"/>
            <a:r>
              <a:rPr lang="el-GR" sz="1600" i="1" dirty="0" smtClean="0"/>
              <a:t>Είναι το πρώτο χάλκινο άγαλμα της Αναγέννησης στο οποίο η μορφή δεν υποστηριζόταν, καθώς και το πρώτο όρθιο γυμνό μετά την αρχαιότητα. Προκάλεσε αίσθηση όταν πρωτοπαρουσιάστηκε στο κοινό, καθώς παρουσίαζε έναν γυμνό νέο άντρα. Η σύνθεση απεικονίζει το νεαρό Δαβίδ, που χαμογελά αινιγματικά και πατά το κεφάλι του γίγαντα Γολιάθ, που μόλις έχει σκοτώσει. Ο νέος είναι γυμνός, εκτός από ένα κράνος με φύλλα δάφνης και μπότες, και κρατά το τεράστιο σπαθί του Γολιάθ.</a:t>
            </a:r>
          </a:p>
          <a:p>
            <a:pPr algn="ctr"/>
            <a:endParaRPr lang="el-GR" sz="1600" i="1" dirty="0" smtClean="0"/>
          </a:p>
          <a:p>
            <a:pPr algn="ctr"/>
            <a:r>
              <a:rPr lang="el-GR" sz="1600" i="1" dirty="0" smtClean="0"/>
              <a:t>Το άγαλμα ανήκε αρχικά στον Κόζιμο των Μεδίκων, και τοποθετήθηκε στην αυλή του Παλάτσο ντι Μέντιτσι στη Φλωρεντία.</a:t>
            </a:r>
            <a:endParaRPr lang="el-GR" sz="1600" i="1" dirty="0"/>
          </a:p>
        </p:txBody>
      </p:sp>
      <p:sp>
        <p:nvSpPr>
          <p:cNvPr id="5" name="4 - Ορθογώνιο"/>
          <p:cNvSpPr/>
          <p:nvPr/>
        </p:nvSpPr>
        <p:spPr>
          <a:xfrm>
            <a:off x="4071934" y="5214950"/>
            <a:ext cx="2658100" cy="1323439"/>
          </a:xfrm>
          <a:prstGeom prst="rect">
            <a:avLst/>
          </a:prstGeom>
        </p:spPr>
        <p:txBody>
          <a:bodyPr wrap="none">
            <a:spAutoFit/>
          </a:bodyPr>
          <a:lstStyle/>
          <a:p>
            <a:pPr algn="ctr"/>
            <a:r>
              <a:rPr lang="el-GR" sz="1600" i="1" dirty="0" smtClean="0"/>
              <a:t>‘’Δαβίδ’’</a:t>
            </a:r>
          </a:p>
          <a:p>
            <a:pPr algn="ctr"/>
            <a:r>
              <a:rPr lang="el-GR" sz="1600" i="1" dirty="0" smtClean="0"/>
              <a:t>Περ. 1440</a:t>
            </a:r>
          </a:p>
          <a:p>
            <a:pPr algn="ctr"/>
            <a:r>
              <a:rPr lang="en-US" sz="1600" i="1" dirty="0" smtClean="0"/>
              <a:t>Donatello</a:t>
            </a:r>
          </a:p>
          <a:p>
            <a:pPr algn="ctr"/>
            <a:r>
              <a:rPr lang="en-US" sz="1600" i="1" dirty="0" smtClean="0"/>
              <a:t>Museo Nazionale del Bargello</a:t>
            </a:r>
            <a:endParaRPr lang="el-GR" sz="1600" i="1" dirty="0" smtClean="0"/>
          </a:p>
          <a:p>
            <a:pPr algn="ctr"/>
            <a:r>
              <a:rPr lang="el-GR" sz="1600" i="1" dirty="0" smtClean="0"/>
              <a:t>Φλωρεντία</a:t>
            </a:r>
            <a:endParaRPr lang="el-GR" sz="1600" i="1" dirty="0"/>
          </a:p>
        </p:txBody>
      </p:sp>
      <p:pic>
        <p:nvPicPr>
          <p:cNvPr id="25604" name="Picture 4" descr="image of artwork listed in title parameter on this page"/>
          <p:cNvPicPr>
            <a:picLocks noChangeAspect="1" noChangeArrowheads="1"/>
          </p:cNvPicPr>
          <p:nvPr/>
        </p:nvPicPr>
        <p:blipFill>
          <a:blip r:embed="rId2"/>
          <a:srcRect l="13437" t="4166" r="10977"/>
          <a:stretch>
            <a:fillRect/>
          </a:stretch>
        </p:blipFill>
        <p:spPr bwMode="auto">
          <a:xfrm>
            <a:off x="500034" y="0"/>
            <a:ext cx="3357554" cy="6864309"/>
          </a:xfrm>
          <a:prstGeom prst="rect">
            <a:avLst/>
          </a:prstGeom>
          <a:noFill/>
        </p:spPr>
      </p:pic>
      <p:sp>
        <p:nvSpPr>
          <p:cNvPr id="7" name="6 - Ορθογώνιο"/>
          <p:cNvSpPr/>
          <p:nvPr/>
        </p:nvSpPr>
        <p:spPr>
          <a:xfrm>
            <a:off x="7500958" y="214290"/>
            <a:ext cx="1357290" cy="923330"/>
          </a:xfrm>
          <a:prstGeom prst="rect">
            <a:avLst/>
          </a:prstGeom>
        </p:spPr>
        <p:txBody>
          <a:bodyPr wrap="square">
            <a:spAutoFit/>
          </a:bodyPr>
          <a:lstStyle/>
          <a:p>
            <a:pPr algn="ctr"/>
            <a:r>
              <a:rPr lang="el-GR" i="1" dirty="0" smtClean="0">
                <a:solidFill>
                  <a:srgbClr val="FFC000"/>
                </a:solidFill>
              </a:rPr>
              <a:t>Πρώιμη Αναγέννηση</a:t>
            </a:r>
          </a:p>
          <a:p>
            <a:pPr algn="ctr"/>
            <a:r>
              <a:rPr lang="el-GR" i="1" dirty="0" smtClean="0">
                <a:solidFill>
                  <a:srgbClr val="FFC000"/>
                </a:solidFill>
              </a:rPr>
              <a:t>Ιταλία</a:t>
            </a:r>
            <a:endParaRPr lang="el-GR" dirty="0">
              <a:solidFill>
                <a:srgbClr val="FFC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 "/>
          <p:cNvPicPr>
            <a:picLocks noChangeAspect="1" noChangeArrowheads="1"/>
          </p:cNvPicPr>
          <p:nvPr/>
        </p:nvPicPr>
        <p:blipFill>
          <a:blip r:embed="rId2"/>
          <a:srcRect/>
          <a:stretch>
            <a:fillRect/>
          </a:stretch>
        </p:blipFill>
        <p:spPr bwMode="auto">
          <a:xfrm>
            <a:off x="-1" y="0"/>
            <a:ext cx="5354254" cy="3357562"/>
          </a:xfrm>
          <a:prstGeom prst="rect">
            <a:avLst/>
          </a:prstGeom>
          <a:noFill/>
        </p:spPr>
      </p:pic>
      <p:pic>
        <p:nvPicPr>
          <p:cNvPr id="5" name="Picture 4" descr=" "/>
          <p:cNvPicPr>
            <a:picLocks noChangeAspect="1" noChangeArrowheads="1"/>
          </p:cNvPicPr>
          <p:nvPr/>
        </p:nvPicPr>
        <p:blipFill>
          <a:blip r:embed="rId3"/>
          <a:srcRect/>
          <a:stretch>
            <a:fillRect/>
          </a:stretch>
        </p:blipFill>
        <p:spPr bwMode="auto">
          <a:xfrm>
            <a:off x="3789748" y="3500438"/>
            <a:ext cx="5354252" cy="3357562"/>
          </a:xfrm>
          <a:prstGeom prst="rect">
            <a:avLst/>
          </a:prstGeom>
          <a:noFill/>
        </p:spPr>
      </p:pic>
      <p:sp>
        <p:nvSpPr>
          <p:cNvPr id="6" name="5 - Ορθογώνιο"/>
          <p:cNvSpPr/>
          <p:nvPr/>
        </p:nvSpPr>
        <p:spPr>
          <a:xfrm>
            <a:off x="5357818" y="142852"/>
            <a:ext cx="2500330" cy="1015663"/>
          </a:xfrm>
          <a:prstGeom prst="rect">
            <a:avLst/>
          </a:prstGeom>
        </p:spPr>
        <p:txBody>
          <a:bodyPr wrap="square">
            <a:spAutoFit/>
          </a:bodyPr>
          <a:lstStyle/>
          <a:p>
            <a:pPr algn="ctr"/>
            <a:r>
              <a:rPr lang="en-US" sz="1600" i="1" dirty="0" smtClean="0"/>
              <a:t>’</a:t>
            </a:r>
            <a:r>
              <a:rPr lang="el-GR" sz="1600" i="1" dirty="0" smtClean="0"/>
              <a:t>’Ο </a:t>
            </a:r>
            <a:r>
              <a:rPr lang="el-GR" sz="1600" i="1" dirty="0"/>
              <a:t>Παρθενώνας από τα </a:t>
            </a:r>
            <a:r>
              <a:rPr lang="el-GR" sz="1600" i="1" dirty="0" smtClean="0"/>
              <a:t>νοτιοανατολικά</a:t>
            </a:r>
            <a:r>
              <a:rPr lang="en-US" sz="1600" i="1" dirty="0" smtClean="0"/>
              <a:t>’’</a:t>
            </a:r>
            <a:r>
              <a:rPr lang="fr-FR" sz="1600" i="1" dirty="0"/>
              <a:t> </a:t>
            </a:r>
            <a:endParaRPr lang="el-GR" sz="1600" i="1" dirty="0" smtClean="0"/>
          </a:p>
          <a:p>
            <a:pPr algn="ctr"/>
            <a:r>
              <a:rPr lang="fr-FR" sz="1600" i="1" dirty="0" smtClean="0"/>
              <a:t>James</a:t>
            </a:r>
            <a:r>
              <a:rPr lang="fr-FR" sz="1600" i="1" dirty="0"/>
              <a:t> Skene</a:t>
            </a:r>
          </a:p>
          <a:p>
            <a:endParaRPr lang="el-GR" sz="1200" i="1" dirty="0"/>
          </a:p>
        </p:txBody>
      </p:sp>
      <p:sp>
        <p:nvSpPr>
          <p:cNvPr id="7" name="6 - Ορθογώνιο"/>
          <p:cNvSpPr/>
          <p:nvPr/>
        </p:nvSpPr>
        <p:spPr>
          <a:xfrm>
            <a:off x="1357290" y="5786454"/>
            <a:ext cx="2357454" cy="830997"/>
          </a:xfrm>
          <a:prstGeom prst="rect">
            <a:avLst/>
          </a:prstGeom>
        </p:spPr>
        <p:txBody>
          <a:bodyPr wrap="square">
            <a:spAutoFit/>
          </a:bodyPr>
          <a:lstStyle/>
          <a:p>
            <a:pPr algn="ctr"/>
            <a:r>
              <a:rPr lang="en-US" sz="1600" i="1" dirty="0"/>
              <a:t>‘’</a:t>
            </a:r>
            <a:r>
              <a:rPr lang="el-GR" sz="1600" i="1" dirty="0"/>
              <a:t>Ο Παρθενώνας από τα βορειοανατολικά</a:t>
            </a:r>
            <a:r>
              <a:rPr lang="en-US" sz="1600" i="1" dirty="0" smtClean="0"/>
              <a:t>’’</a:t>
            </a:r>
            <a:endParaRPr lang="el-GR" sz="1600" i="1" dirty="0" smtClean="0"/>
          </a:p>
          <a:p>
            <a:pPr algn="ctr"/>
            <a:r>
              <a:rPr lang="fr-FR" sz="1600" i="1" dirty="0" smtClean="0"/>
              <a:t> </a:t>
            </a:r>
            <a:r>
              <a:rPr lang="fr-FR" sz="1600" i="1" dirty="0"/>
              <a:t>James </a:t>
            </a:r>
            <a:r>
              <a:rPr lang="fr-FR" sz="1600" i="1" dirty="0" smtClean="0"/>
              <a:t>Skene</a:t>
            </a:r>
            <a:endParaRPr lang="fr-FR" sz="1600" i="1"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el.travelogues.gr/utils/timthumb.php?src=http://77.235.53.28/~travelog/archive/fullsize/151ac6cf42b9ac4fbf54637f38b50a40.jpg&amp;w=640&amp;q=80"/>
          <p:cNvPicPr>
            <a:picLocks noChangeAspect="1" noChangeArrowheads="1"/>
          </p:cNvPicPr>
          <p:nvPr/>
        </p:nvPicPr>
        <p:blipFill>
          <a:blip r:embed="rId2"/>
          <a:srcRect/>
          <a:stretch>
            <a:fillRect/>
          </a:stretch>
        </p:blipFill>
        <p:spPr bwMode="auto">
          <a:xfrm>
            <a:off x="0" y="0"/>
            <a:ext cx="9144000" cy="5886452"/>
          </a:xfrm>
          <a:prstGeom prst="rect">
            <a:avLst/>
          </a:prstGeom>
          <a:noFill/>
        </p:spPr>
      </p:pic>
      <p:sp>
        <p:nvSpPr>
          <p:cNvPr id="5" name="4 - Ορθογώνιο"/>
          <p:cNvSpPr/>
          <p:nvPr/>
        </p:nvSpPr>
        <p:spPr>
          <a:xfrm>
            <a:off x="2143108" y="6000768"/>
            <a:ext cx="4572000" cy="584775"/>
          </a:xfrm>
          <a:prstGeom prst="rect">
            <a:avLst/>
          </a:prstGeom>
        </p:spPr>
        <p:txBody>
          <a:bodyPr>
            <a:spAutoFit/>
          </a:bodyPr>
          <a:lstStyle/>
          <a:p>
            <a:pPr algn="ctr"/>
            <a:r>
              <a:rPr lang="en-US" sz="1600" i="1" dirty="0" smtClean="0"/>
              <a:t>‘’</a:t>
            </a:r>
            <a:r>
              <a:rPr lang="el-GR" sz="1600" i="1" dirty="0" smtClean="0"/>
              <a:t>Το Ωδείο του Ηρώδου</a:t>
            </a:r>
            <a:r>
              <a:rPr lang="en-US" sz="1600" i="1" dirty="0" smtClean="0"/>
              <a:t> </a:t>
            </a:r>
            <a:r>
              <a:rPr lang="el-GR" sz="1600" i="1" dirty="0" smtClean="0"/>
              <a:t>του Αττικού</a:t>
            </a:r>
            <a:r>
              <a:rPr lang="en-US" sz="1600" i="1" dirty="0" smtClean="0"/>
              <a:t>’</a:t>
            </a:r>
            <a:r>
              <a:rPr lang="el-GR" sz="1600" i="1" dirty="0" smtClean="0"/>
              <a:t>’</a:t>
            </a:r>
            <a:endParaRPr lang="el-GR" sz="1600" i="1" u="sng" dirty="0" smtClean="0"/>
          </a:p>
          <a:p>
            <a:pPr algn="ctr"/>
            <a:r>
              <a:rPr lang="fr-FR" sz="1600" i="1" dirty="0" smtClean="0"/>
              <a:t>James Skene</a:t>
            </a:r>
            <a:endParaRPr lang="fr-FR" sz="1600" i="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thumb/1/1e/John_William_Waterhouse_-_The_Lady_of_Shalott_-_Google_Art_Project.jpg/800px-John_William_Waterhouse_-_The_Lady_of_Shalott_-_Google_Art_Project.jpg"/>
          <p:cNvPicPr>
            <a:picLocks noChangeAspect="1" noChangeArrowheads="1"/>
          </p:cNvPicPr>
          <p:nvPr/>
        </p:nvPicPr>
        <p:blipFill>
          <a:blip r:embed="rId2"/>
          <a:srcRect/>
          <a:stretch>
            <a:fillRect/>
          </a:stretch>
        </p:blipFill>
        <p:spPr bwMode="auto">
          <a:xfrm>
            <a:off x="0" y="0"/>
            <a:ext cx="6887804" cy="5286389"/>
          </a:xfrm>
          <a:prstGeom prst="rect">
            <a:avLst/>
          </a:prstGeom>
          <a:noFill/>
        </p:spPr>
      </p:pic>
      <p:sp>
        <p:nvSpPr>
          <p:cNvPr id="3" name="Ορθογώνιο 1"/>
          <p:cNvSpPr/>
          <p:nvPr/>
        </p:nvSpPr>
        <p:spPr>
          <a:xfrm>
            <a:off x="6286480" y="4357694"/>
            <a:ext cx="2857520" cy="2246769"/>
          </a:xfrm>
          <a:prstGeom prst="rect">
            <a:avLst/>
          </a:prstGeom>
        </p:spPr>
        <p:txBody>
          <a:bodyPr wrap="square">
            <a:spAutoFit/>
          </a:bodyPr>
          <a:lstStyle/>
          <a:p>
            <a:pPr algn="ctr"/>
            <a:r>
              <a:rPr lang="en-US" sz="1400" i="1" dirty="0"/>
              <a:t>"Who is this? And what is here?"</a:t>
            </a:r>
          </a:p>
          <a:p>
            <a:pPr algn="ctr"/>
            <a:r>
              <a:rPr lang="en-US" sz="1400" i="1" dirty="0"/>
              <a:t>And in the lighted palace near</a:t>
            </a:r>
          </a:p>
          <a:p>
            <a:pPr algn="ctr"/>
            <a:r>
              <a:rPr lang="en-US" sz="1400" i="1" dirty="0"/>
              <a:t>Died the sound of royal cheer;</a:t>
            </a:r>
          </a:p>
          <a:p>
            <a:pPr algn="ctr"/>
            <a:r>
              <a:rPr lang="en-US" sz="1400" i="1" dirty="0"/>
              <a:t>And they crossed themselves for fear,</a:t>
            </a:r>
          </a:p>
          <a:p>
            <a:pPr algn="ctr"/>
            <a:r>
              <a:rPr lang="en-US" sz="1400" i="1" dirty="0"/>
              <a:t>All the Knights at Camelot</a:t>
            </a:r>
            <a:r>
              <a:rPr lang="en-US" sz="1400" i="1" dirty="0" smtClean="0"/>
              <a:t>;</a:t>
            </a:r>
          </a:p>
          <a:p>
            <a:pPr algn="ctr"/>
            <a:endParaRPr lang="en-US" sz="1400" i="1" dirty="0"/>
          </a:p>
          <a:p>
            <a:pPr algn="ctr"/>
            <a:r>
              <a:rPr lang="en-US" sz="1400" i="1" dirty="0"/>
              <a:t>But Lancelot mused a little space</a:t>
            </a:r>
          </a:p>
          <a:p>
            <a:pPr algn="ctr"/>
            <a:r>
              <a:rPr lang="en-US" sz="1400" i="1" dirty="0"/>
              <a:t>He said, "She has a lovely face;</a:t>
            </a:r>
          </a:p>
          <a:p>
            <a:pPr algn="ctr"/>
            <a:r>
              <a:rPr lang="en-US" sz="1400" i="1" dirty="0"/>
              <a:t>God in his mercy lend her grace,</a:t>
            </a:r>
          </a:p>
          <a:p>
            <a:pPr algn="ctr"/>
            <a:r>
              <a:rPr lang="en-US" sz="1400" i="1" u="sng" dirty="0"/>
              <a:t>The Lady of Shalott</a:t>
            </a:r>
            <a:r>
              <a:rPr lang="en-US" sz="1400" i="1" dirty="0"/>
              <a:t>."</a:t>
            </a:r>
            <a:endParaRPr lang="el-GR" sz="1400" i="1" dirty="0"/>
          </a:p>
        </p:txBody>
      </p:sp>
      <p:sp>
        <p:nvSpPr>
          <p:cNvPr id="4" name="3 - Ορθογώνιο"/>
          <p:cNvSpPr/>
          <p:nvPr/>
        </p:nvSpPr>
        <p:spPr>
          <a:xfrm>
            <a:off x="642910" y="5500702"/>
            <a:ext cx="5429288" cy="1077218"/>
          </a:xfrm>
          <a:prstGeom prst="rect">
            <a:avLst/>
          </a:prstGeom>
        </p:spPr>
        <p:txBody>
          <a:bodyPr wrap="square">
            <a:spAutoFit/>
          </a:bodyPr>
          <a:lstStyle/>
          <a:p>
            <a:pPr algn="ctr"/>
            <a:r>
              <a:rPr lang="el-GR" sz="1600" i="1" dirty="0" smtClean="0"/>
              <a:t>‘</a:t>
            </a:r>
            <a:r>
              <a:rPr lang="el-GR" sz="1600" i="1" dirty="0"/>
              <a:t>’</a:t>
            </a:r>
            <a:r>
              <a:rPr lang="en-US" sz="1600" i="1" dirty="0"/>
              <a:t>The Lady of Shalott</a:t>
            </a:r>
            <a:r>
              <a:rPr lang="el-GR" sz="1600" i="1" dirty="0" smtClean="0"/>
              <a:t>’’</a:t>
            </a:r>
          </a:p>
          <a:p>
            <a:pPr algn="ctr"/>
            <a:r>
              <a:rPr lang="en-US" sz="1600" i="1" dirty="0" smtClean="0"/>
              <a:t>1888</a:t>
            </a:r>
            <a:endParaRPr lang="el-GR" sz="1600" i="1" u="sng" dirty="0" smtClean="0"/>
          </a:p>
          <a:p>
            <a:pPr algn="ctr"/>
            <a:r>
              <a:rPr lang="en-US" sz="1600" i="1" u="sng" dirty="0" smtClean="0"/>
              <a:t>John </a:t>
            </a:r>
            <a:r>
              <a:rPr lang="en-US" sz="1600" i="1" u="sng" dirty="0"/>
              <a:t>William </a:t>
            </a:r>
            <a:r>
              <a:rPr lang="en-US" sz="1600" i="1" u="sng" dirty="0" smtClean="0"/>
              <a:t>Waterhouse</a:t>
            </a:r>
            <a:endParaRPr lang="el-GR" sz="1600" i="1" u="sng" dirty="0" smtClean="0"/>
          </a:p>
          <a:p>
            <a:pPr algn="ctr"/>
            <a:r>
              <a:rPr lang="el-GR" sz="1600" i="1" dirty="0" smtClean="0"/>
              <a:t>έργο  </a:t>
            </a:r>
            <a:r>
              <a:rPr lang="el-GR" sz="1600" i="1" dirty="0"/>
              <a:t>εμπνευσμένο </a:t>
            </a:r>
            <a:r>
              <a:rPr lang="en-US" sz="1600" i="1" dirty="0" smtClean="0"/>
              <a:t> </a:t>
            </a:r>
            <a:r>
              <a:rPr lang="el-GR" sz="1600" i="1" dirty="0" smtClean="0"/>
              <a:t>από </a:t>
            </a:r>
            <a:r>
              <a:rPr lang="el-GR" sz="1600" i="1" dirty="0" smtClean="0"/>
              <a:t>το</a:t>
            </a:r>
            <a:r>
              <a:rPr lang="el-GR" sz="1600" i="1" dirty="0" smtClean="0"/>
              <a:t> </a:t>
            </a:r>
            <a:r>
              <a:rPr lang="el-GR" sz="1600" i="1" dirty="0"/>
              <a:t>ποίημα του </a:t>
            </a:r>
            <a:r>
              <a:rPr lang="en-US" sz="1600" i="1" u="sng" dirty="0"/>
              <a:t>Tennyson</a:t>
            </a:r>
            <a:endParaRPr lang="el-GR" sz="1600" i="1" u="sng" dirty="0"/>
          </a:p>
        </p:txBody>
      </p:sp>
      <p:sp>
        <p:nvSpPr>
          <p:cNvPr id="5" name="4 - Ορθογώνιο"/>
          <p:cNvSpPr/>
          <p:nvPr/>
        </p:nvSpPr>
        <p:spPr>
          <a:xfrm>
            <a:off x="7358082" y="214290"/>
            <a:ext cx="1388778" cy="369332"/>
          </a:xfrm>
          <a:prstGeom prst="rect">
            <a:avLst/>
          </a:prstGeom>
        </p:spPr>
        <p:txBody>
          <a:bodyPr wrap="none">
            <a:spAutoFit/>
          </a:bodyPr>
          <a:lstStyle/>
          <a:p>
            <a:pPr algn="ctr"/>
            <a:r>
              <a:rPr lang="el-GR" i="1" dirty="0" smtClean="0">
                <a:solidFill>
                  <a:srgbClr val="FFC000"/>
                </a:solidFill>
              </a:rPr>
              <a:t>Ρομαντισμός</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 Θέση περιεχομένου"/>
          <p:cNvSpPr txBox="1">
            <a:spLocks/>
          </p:cNvSpPr>
          <p:nvPr/>
        </p:nvSpPr>
        <p:spPr>
          <a:xfrm>
            <a:off x="5357786" y="714356"/>
            <a:ext cx="3786214" cy="32861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l-GR" sz="1600" i="1" dirty="0" smtClean="0"/>
              <a:t>      Ο Γκόγια είχε λάβει την πρώτη μεγάλη παραγγελία για ένα πορτρέτο, όταν ήταν 37 ετών και εντολοδόχος ήταν ο πρωθυπουργός της Ισπανίας, Κόμης Φλορινταμπλάνκα. Η φήμη του εξαπλώθηκε και οι παραγγελίες που ακολούθησαν προέρχονταν από τη </a:t>
            </a:r>
            <a:r>
              <a:rPr lang="el-GR" sz="1600" i="1" u="sng" dirty="0" smtClean="0"/>
              <a:t>Βασιλική οικογένεια</a:t>
            </a:r>
            <a:r>
              <a:rPr lang="el-GR" sz="1600" i="1" dirty="0" smtClean="0"/>
              <a:t>, και την αριστοκρατία ως τους διανοούμενους και την πολιτική και στρατιωτική ελίτ, αλλά και τον στενό του περίγυρο. </a:t>
            </a:r>
            <a:r>
              <a:rPr lang="el-GR" sz="1600" i="1" dirty="0" smtClean="0"/>
              <a:t>Ο     </a:t>
            </a:r>
            <a:r>
              <a:rPr lang="el-GR" sz="1600" i="1" dirty="0" smtClean="0"/>
              <a:t>Γκόγια ήταν </a:t>
            </a:r>
            <a:r>
              <a:rPr lang="el-GR" sz="1600" i="1" u="sng" dirty="0" smtClean="0"/>
              <a:t>βαθιά  πολιτικοποιημένος </a:t>
            </a:r>
            <a:r>
              <a:rPr lang="el-GR" sz="1600" i="1" dirty="0" smtClean="0"/>
              <a:t>και υπήρξε </a:t>
            </a:r>
            <a:r>
              <a:rPr lang="el-GR" sz="1600" i="1" u="sng" dirty="0" smtClean="0"/>
              <a:t>ευαίσθητος σε όλες τις μεγάλες μεταβολές της εποχής του.  </a:t>
            </a:r>
          </a:p>
        </p:txBody>
      </p:sp>
      <p:pic>
        <p:nvPicPr>
          <p:cNvPr id="134146" name="Picture 2" descr="Antonia Zárate - Francisco Goya - c.1805"/>
          <p:cNvPicPr>
            <a:picLocks noChangeAspect="1" noChangeArrowheads="1"/>
          </p:cNvPicPr>
          <p:nvPr/>
        </p:nvPicPr>
        <p:blipFill>
          <a:blip r:embed="rId2" cstate="print"/>
          <a:srcRect/>
          <a:stretch>
            <a:fillRect/>
          </a:stretch>
        </p:blipFill>
        <p:spPr bwMode="auto">
          <a:xfrm>
            <a:off x="0" y="0"/>
            <a:ext cx="5373923" cy="6858048"/>
          </a:xfrm>
          <a:prstGeom prst="rect">
            <a:avLst/>
          </a:prstGeom>
          <a:noFill/>
        </p:spPr>
      </p:pic>
      <p:sp>
        <p:nvSpPr>
          <p:cNvPr id="4" name="3 - Ορθογώνιο"/>
          <p:cNvSpPr/>
          <p:nvPr/>
        </p:nvSpPr>
        <p:spPr>
          <a:xfrm>
            <a:off x="5434651" y="5572140"/>
            <a:ext cx="3709349" cy="1077218"/>
          </a:xfrm>
          <a:prstGeom prst="rect">
            <a:avLst/>
          </a:prstGeom>
        </p:spPr>
        <p:txBody>
          <a:bodyPr wrap="none">
            <a:spAutoFit/>
          </a:bodyPr>
          <a:lstStyle/>
          <a:p>
            <a:pPr algn="ctr" fontAlgn="base"/>
            <a:r>
              <a:rPr lang="el-GR" sz="1600" i="1" dirty="0" smtClean="0"/>
              <a:t>‘’Πορτρέτο της ηθοποιού </a:t>
            </a:r>
            <a:r>
              <a:rPr lang="en-US" sz="1600" i="1" dirty="0" smtClean="0"/>
              <a:t>Antonia Zárate</a:t>
            </a:r>
            <a:r>
              <a:rPr lang="el-GR" sz="1600" i="1" dirty="0" smtClean="0"/>
              <a:t>’’</a:t>
            </a:r>
            <a:r>
              <a:rPr lang="en-US" sz="1600" i="1" dirty="0" smtClean="0"/>
              <a:t> </a:t>
            </a:r>
            <a:endParaRPr lang="el-GR" sz="1600" i="1" dirty="0" smtClean="0"/>
          </a:p>
          <a:p>
            <a:pPr algn="ctr" fontAlgn="base"/>
            <a:r>
              <a:rPr lang="el-GR" sz="1600" i="1" dirty="0" smtClean="0"/>
              <a:t>περ.</a:t>
            </a:r>
            <a:r>
              <a:rPr lang="en-US" sz="1600" i="1" dirty="0" smtClean="0"/>
              <a:t>1805 </a:t>
            </a:r>
            <a:endParaRPr lang="el-GR" sz="1600" i="1" dirty="0" smtClean="0"/>
          </a:p>
          <a:p>
            <a:pPr algn="ctr" fontAlgn="base"/>
            <a:r>
              <a:rPr lang="es-ES" sz="1600" i="1" dirty="0" smtClean="0"/>
              <a:t>Francisco </a:t>
            </a:r>
            <a:r>
              <a:rPr lang="es-ES" sz="1600" i="1" dirty="0" smtClean="0"/>
              <a:t>José de </a:t>
            </a:r>
            <a:r>
              <a:rPr lang="es-ES" sz="1600" i="1" dirty="0" smtClean="0">
                <a:solidFill>
                  <a:srgbClr val="FFC000"/>
                </a:solidFill>
              </a:rPr>
              <a:t>Goya</a:t>
            </a:r>
            <a:r>
              <a:rPr lang="es-ES" sz="1600" i="1" dirty="0" smtClean="0"/>
              <a:t> y Lucientes</a:t>
            </a:r>
            <a:r>
              <a:rPr lang="en-US" sz="1600" i="1" dirty="0" smtClean="0"/>
              <a:t> </a:t>
            </a:r>
            <a:endParaRPr lang="el-GR" sz="1600" i="1" dirty="0" smtClean="0"/>
          </a:p>
          <a:p>
            <a:pPr algn="ctr" fontAlgn="base"/>
            <a:r>
              <a:rPr lang="en-US" sz="1600" i="1" dirty="0" smtClean="0"/>
              <a:t>National Gallery of Ireland, </a:t>
            </a:r>
            <a:r>
              <a:rPr lang="el-GR" sz="1600" i="1" dirty="0" smtClean="0"/>
              <a:t>Δουβλίνο</a:t>
            </a:r>
            <a:endParaRPr lang="en-US" sz="1600" i="1" dirty="0"/>
          </a:p>
        </p:txBody>
      </p:sp>
      <p:sp>
        <p:nvSpPr>
          <p:cNvPr id="5" name="4 - Ορθογώνιο"/>
          <p:cNvSpPr/>
          <p:nvPr/>
        </p:nvSpPr>
        <p:spPr>
          <a:xfrm>
            <a:off x="7358082" y="214290"/>
            <a:ext cx="1388778" cy="369332"/>
          </a:xfrm>
          <a:prstGeom prst="rect">
            <a:avLst/>
          </a:prstGeom>
        </p:spPr>
        <p:txBody>
          <a:bodyPr wrap="none">
            <a:spAutoFit/>
          </a:bodyPr>
          <a:lstStyle/>
          <a:p>
            <a:pPr algn="ctr"/>
            <a:r>
              <a:rPr lang="el-GR" i="1" dirty="0" smtClean="0">
                <a:solidFill>
                  <a:srgbClr val="FFC000"/>
                </a:solidFill>
              </a:rPr>
              <a:t>Ρομαντισμός</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thumb/f/fd/El_Tres_de_Mayo%2C_by_Francisco_de_Goya%2C_from_Prado_thin_black_margin.jpg/800px-El_Tres_de_Mayo%2C_by_Francisco_de_Goya%2C_from_Prado_thin_black_margin.jpg"/>
          <p:cNvPicPr>
            <a:picLocks noChangeAspect="1" noChangeArrowheads="1"/>
          </p:cNvPicPr>
          <p:nvPr/>
        </p:nvPicPr>
        <p:blipFill>
          <a:blip r:embed="rId2"/>
          <a:srcRect/>
          <a:stretch>
            <a:fillRect/>
          </a:stretch>
        </p:blipFill>
        <p:spPr bwMode="auto">
          <a:xfrm>
            <a:off x="0" y="0"/>
            <a:ext cx="7305603" cy="5643578"/>
          </a:xfrm>
          <a:prstGeom prst="rect">
            <a:avLst/>
          </a:prstGeom>
          <a:noFill/>
        </p:spPr>
      </p:pic>
      <p:sp>
        <p:nvSpPr>
          <p:cNvPr id="3" name="Ορθογώνιο 1"/>
          <p:cNvSpPr/>
          <p:nvPr/>
        </p:nvSpPr>
        <p:spPr>
          <a:xfrm>
            <a:off x="7358082" y="357166"/>
            <a:ext cx="1785918" cy="6001643"/>
          </a:xfrm>
          <a:prstGeom prst="rect">
            <a:avLst/>
          </a:prstGeom>
        </p:spPr>
        <p:txBody>
          <a:bodyPr wrap="square">
            <a:spAutoFit/>
          </a:bodyPr>
          <a:lstStyle/>
          <a:p>
            <a:pPr algn="ctr"/>
            <a:r>
              <a:rPr lang="el-GR" sz="1600" b="0" i="1" dirty="0" smtClean="0">
                <a:effectLst/>
              </a:rPr>
              <a:t>Στις 3 Μαΐου του 1808 εκτελέστηκαν μαζικά περίπου 400 Ισπανοί πολίτες από τα γαλλικά στρατεύματα, οδηγώντας σε μία γενικευμένη ισπανική εξέγερση.</a:t>
            </a:r>
          </a:p>
          <a:p>
            <a:pPr algn="ctr"/>
            <a:endParaRPr lang="el-GR" sz="1600" i="1" dirty="0" smtClean="0"/>
          </a:p>
          <a:p>
            <a:pPr algn="ctr"/>
            <a:r>
              <a:rPr lang="el-GR" sz="1600" dirty="0" smtClean="0"/>
              <a:t> </a:t>
            </a:r>
            <a:r>
              <a:rPr lang="el-GR" sz="1600" i="1" dirty="0" smtClean="0"/>
              <a:t>Με αυτό το έργο, ο Γκόγια θέλησε να τιμήσει τη μνήμη της Ισπανικής αντίστασης στο στρατό του Ναπολέοντα </a:t>
            </a:r>
          </a:p>
          <a:p>
            <a:pPr algn="ctr"/>
            <a:r>
              <a:rPr lang="el-GR" sz="1600" i="1" dirty="0" smtClean="0"/>
              <a:t>κατά τη διάρκεια της κατοχής του </a:t>
            </a:r>
            <a:r>
              <a:rPr lang="el-GR" sz="1600" i="1" dirty="0" smtClean="0"/>
              <a:t>1808, </a:t>
            </a:r>
            <a:r>
              <a:rPr lang="el-GR" sz="1600" i="1" dirty="0" smtClean="0"/>
              <a:t>κατά τον πόλεμο της Ιβηρικής Χερσονήσου.</a:t>
            </a:r>
            <a:r>
              <a:rPr lang="el-GR" sz="1600" dirty="0" smtClean="0"/>
              <a:t> </a:t>
            </a:r>
            <a:endParaRPr lang="el-GR" sz="1600" i="1" dirty="0"/>
          </a:p>
        </p:txBody>
      </p:sp>
      <p:sp>
        <p:nvSpPr>
          <p:cNvPr id="4" name="3 - Ορθογώνιο"/>
          <p:cNvSpPr/>
          <p:nvPr/>
        </p:nvSpPr>
        <p:spPr>
          <a:xfrm>
            <a:off x="2357422" y="5780782"/>
            <a:ext cx="2857520" cy="1077218"/>
          </a:xfrm>
          <a:prstGeom prst="rect">
            <a:avLst/>
          </a:prstGeom>
        </p:spPr>
        <p:txBody>
          <a:bodyPr wrap="square">
            <a:spAutoFit/>
          </a:bodyPr>
          <a:lstStyle/>
          <a:p>
            <a:pPr algn="ctr"/>
            <a:r>
              <a:rPr lang="el-GR" sz="1600" i="1" dirty="0" smtClean="0"/>
              <a:t>’</a:t>
            </a:r>
            <a:r>
              <a:rPr lang="el-GR" sz="1600" i="1" dirty="0"/>
              <a:t>’3 Μαΐου </a:t>
            </a:r>
            <a:r>
              <a:rPr lang="en-US" sz="1600" i="1" dirty="0"/>
              <a:t>1808</a:t>
            </a:r>
            <a:r>
              <a:rPr lang="el-GR" sz="1600" i="1" dirty="0" smtClean="0"/>
              <a:t>’’</a:t>
            </a:r>
            <a:r>
              <a:rPr lang="en-US" sz="1600" i="1" dirty="0"/>
              <a:t> </a:t>
            </a:r>
            <a:endParaRPr lang="el-GR" sz="1600" i="1" dirty="0" smtClean="0"/>
          </a:p>
          <a:p>
            <a:pPr algn="ctr"/>
            <a:r>
              <a:rPr lang="en-US" sz="1600" i="1" dirty="0" smtClean="0"/>
              <a:t>1814 </a:t>
            </a:r>
            <a:endParaRPr lang="el-GR" sz="1600" i="1" dirty="0"/>
          </a:p>
          <a:p>
            <a:pPr algn="ctr"/>
            <a:r>
              <a:rPr lang="en-US" sz="1600" i="1" dirty="0" smtClean="0"/>
              <a:t> Francisco de Goya</a:t>
            </a:r>
            <a:endParaRPr lang="el-GR" sz="1600" i="1" dirty="0" smtClean="0"/>
          </a:p>
          <a:p>
            <a:pPr algn="ctr"/>
            <a:r>
              <a:rPr lang="el-GR" sz="1600" i="1" dirty="0" smtClean="0"/>
              <a:t>Μουσείο Πράδο, Μαδρίτη</a:t>
            </a:r>
            <a:endParaRPr lang="el-GR" sz="1600" i="1" dirty="0"/>
          </a:p>
        </p:txBody>
      </p:sp>
      <p:sp>
        <p:nvSpPr>
          <p:cNvPr id="5" name="4 - Ορθογώνιο"/>
          <p:cNvSpPr/>
          <p:nvPr/>
        </p:nvSpPr>
        <p:spPr>
          <a:xfrm>
            <a:off x="7572396" y="0"/>
            <a:ext cx="1388778" cy="369332"/>
          </a:xfrm>
          <a:prstGeom prst="rect">
            <a:avLst/>
          </a:prstGeom>
        </p:spPr>
        <p:txBody>
          <a:bodyPr wrap="none">
            <a:spAutoFit/>
          </a:bodyPr>
          <a:lstStyle/>
          <a:p>
            <a:pPr algn="ctr"/>
            <a:r>
              <a:rPr lang="el-GR" i="1" dirty="0" smtClean="0">
                <a:solidFill>
                  <a:srgbClr val="FFC000"/>
                </a:solidFill>
              </a:rPr>
              <a:t>Ρομαντισμός</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8/87/Courtyard_with_Lunatics_by_Goya_179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4974"/>
            <a:ext cx="5034579" cy="687297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Ορθογώνιο 4"/>
          <p:cNvSpPr/>
          <p:nvPr/>
        </p:nvSpPr>
        <p:spPr>
          <a:xfrm>
            <a:off x="5286380" y="571480"/>
            <a:ext cx="3590339" cy="3539430"/>
          </a:xfrm>
          <a:prstGeom prst="rect">
            <a:avLst/>
          </a:prstGeom>
        </p:spPr>
        <p:txBody>
          <a:bodyPr wrap="square">
            <a:spAutoFit/>
          </a:bodyPr>
          <a:lstStyle/>
          <a:p>
            <a:pPr algn="ctr"/>
            <a:r>
              <a:rPr lang="el-GR" sz="1600" i="1" dirty="0" smtClean="0"/>
              <a:t>Ο Γκόγια έλεγε ότι τον πίνακα αυτόν τον είχε εμπνευστεί από σκηνές που είχε δει στα νιάτα του στη  </a:t>
            </a:r>
            <a:r>
              <a:rPr lang="en-US" sz="1600" i="1" dirty="0" smtClean="0"/>
              <a:t>Zaragoza</a:t>
            </a:r>
            <a:r>
              <a:rPr lang="el-GR" sz="1600" i="1" dirty="0" smtClean="0"/>
              <a:t>.</a:t>
            </a:r>
          </a:p>
          <a:p>
            <a:pPr algn="ctr"/>
            <a:r>
              <a:rPr lang="el-GR" sz="1600" i="1" dirty="0" smtClean="0"/>
              <a:t>Βέβαια τον ζωγράφισε σε μια περίοδο που η υγεία του ήταν επιβαρυμένη, έχανε την ακοή του και φοβόταν ότι είναι πνευματικά ασθενής. Κάποιοι μελετητές θεωρούν πιθανόν να έπασχε από κάποιου είδους εγκεφαλίτιδα. </a:t>
            </a:r>
          </a:p>
          <a:p>
            <a:pPr algn="ctr"/>
            <a:r>
              <a:rPr lang="el-GR" sz="1600" i="1" dirty="0" smtClean="0"/>
              <a:t>Σε μια επίσκεψή του στον γιατρό του είχε αναφέρει πως ‘’οι θόρυβοι μέσα στο κεφάλι του και η κώφωση είχαν ενταθεί, όμως η όραση βελτιωνόταν και είχε ανακτήσει την ισορροπία του’’.</a:t>
            </a:r>
          </a:p>
        </p:txBody>
      </p:sp>
      <p:sp>
        <p:nvSpPr>
          <p:cNvPr id="4" name="3 - Ορθογώνιο"/>
          <p:cNvSpPr/>
          <p:nvPr/>
        </p:nvSpPr>
        <p:spPr>
          <a:xfrm>
            <a:off x="4714876" y="5214950"/>
            <a:ext cx="4572000" cy="1323439"/>
          </a:xfrm>
          <a:prstGeom prst="rect">
            <a:avLst/>
          </a:prstGeom>
        </p:spPr>
        <p:txBody>
          <a:bodyPr>
            <a:spAutoFit/>
          </a:bodyPr>
          <a:lstStyle/>
          <a:p>
            <a:pPr algn="ctr"/>
            <a:r>
              <a:rPr lang="el-GR" sz="1600" i="1" dirty="0" smtClean="0"/>
              <a:t>‘’</a:t>
            </a:r>
            <a:r>
              <a:rPr lang="en-US" sz="1600" i="1" dirty="0" smtClean="0"/>
              <a:t>Yard with Lunatics</a:t>
            </a:r>
            <a:r>
              <a:rPr lang="el-GR" sz="1600" i="1" dirty="0" smtClean="0"/>
              <a:t>’’</a:t>
            </a:r>
          </a:p>
          <a:p>
            <a:pPr algn="ctr"/>
            <a:r>
              <a:rPr lang="en-US" sz="1600" i="1" dirty="0" smtClean="0"/>
              <a:t> c.  1794</a:t>
            </a:r>
            <a:endParaRPr lang="el-GR" sz="1600" i="1" dirty="0" smtClean="0"/>
          </a:p>
          <a:p>
            <a:pPr algn="ctr"/>
            <a:r>
              <a:rPr lang="en-US" sz="1600" i="1" dirty="0" smtClean="0"/>
              <a:t>Francisco de Goya </a:t>
            </a:r>
            <a:endParaRPr lang="el-GR" sz="1600" i="1" dirty="0" smtClean="0"/>
          </a:p>
          <a:p>
            <a:pPr algn="ctr"/>
            <a:r>
              <a:rPr lang="en-US" sz="1600" i="1" dirty="0" smtClean="0"/>
              <a:t>The Meadows Museum's Permanent Collection</a:t>
            </a:r>
            <a:r>
              <a:rPr lang="el-GR" sz="1600" i="1" dirty="0" smtClean="0"/>
              <a:t> </a:t>
            </a:r>
            <a:r>
              <a:rPr lang="en-US" sz="1600" i="1" dirty="0" smtClean="0"/>
              <a:t>Dallas, Texas </a:t>
            </a:r>
            <a:endParaRPr lang="el-GR" sz="1600" i="1" dirty="0"/>
          </a:p>
        </p:txBody>
      </p:sp>
      <p:sp>
        <p:nvSpPr>
          <p:cNvPr id="5" name="4 - Ορθογώνιο"/>
          <p:cNvSpPr/>
          <p:nvPr/>
        </p:nvSpPr>
        <p:spPr>
          <a:xfrm>
            <a:off x="7429520" y="0"/>
            <a:ext cx="1388778" cy="369332"/>
          </a:xfrm>
          <a:prstGeom prst="rect">
            <a:avLst/>
          </a:prstGeom>
        </p:spPr>
        <p:txBody>
          <a:bodyPr wrap="none">
            <a:spAutoFit/>
          </a:bodyPr>
          <a:lstStyle/>
          <a:p>
            <a:pPr algn="ctr"/>
            <a:r>
              <a:rPr lang="el-GR" i="1" dirty="0" smtClean="0">
                <a:solidFill>
                  <a:srgbClr val="FFC000"/>
                </a:solidFill>
              </a:rPr>
              <a:t>Ρομαντισμός</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p:cNvSpPr>
          <p:nvPr/>
        </p:nvSpPr>
        <p:spPr>
          <a:xfrm>
            <a:off x="1571604" y="2571744"/>
            <a:ext cx="6357982" cy="1325563"/>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600" b="0" i="1" u="none" strike="noStrike" kern="1200" cap="none" spc="0" normalizeH="0" baseline="0" noProof="0" dirty="0" smtClean="0">
                <a:ln>
                  <a:noFill/>
                </a:ln>
                <a:solidFill>
                  <a:schemeClr val="tx1"/>
                </a:solidFill>
                <a:effectLst/>
                <a:uLnTx/>
                <a:uFillTx/>
                <a:latin typeface="+mn-lt"/>
                <a:ea typeface="+mj-ea"/>
                <a:cs typeface="+mj-cs"/>
              </a:rPr>
              <a:t>Όμως ας δούμε πως αποτύπωσε </a:t>
            </a:r>
            <a:r>
              <a:rPr kumimoji="0" lang="el-GR" sz="1600" b="0" i="1" u="none" strike="noStrike" kern="1200" cap="none" spc="0" normalizeH="0" baseline="0" noProof="0" dirty="0" smtClean="0">
                <a:ln>
                  <a:noFill/>
                </a:ln>
                <a:solidFill>
                  <a:schemeClr val="tx1"/>
                </a:solidFill>
                <a:effectLst/>
                <a:uLnTx/>
                <a:uFillTx/>
                <a:latin typeface="+mn-lt"/>
                <a:ea typeface="+mj-ea"/>
                <a:cs typeface="+mj-cs"/>
              </a:rPr>
              <a:t>ο Γκόγια τις </a:t>
            </a:r>
            <a:r>
              <a:rPr kumimoji="0" lang="el-GR" sz="1600" b="0" i="1" u="none" strike="noStrike" kern="1200" cap="none" spc="0" normalizeH="0" baseline="0" noProof="0" dirty="0" smtClean="0">
                <a:ln>
                  <a:noFill/>
                </a:ln>
                <a:solidFill>
                  <a:schemeClr val="tx1"/>
                </a:solidFill>
                <a:effectLst/>
                <a:uLnTx/>
                <a:uFillTx/>
                <a:latin typeface="+mn-lt"/>
                <a:ea typeface="+mj-ea"/>
                <a:cs typeface="+mj-cs"/>
              </a:rPr>
              <a:t>γυναικείες μορφές.</a:t>
            </a:r>
            <a:endParaRPr kumimoji="0" lang="el-GR" sz="1600" b="0" i="1" u="none" strike="noStrike" kern="1200" cap="none" spc="0" normalizeH="0" baseline="0" noProof="0" dirty="0">
              <a:ln>
                <a:noFill/>
              </a:ln>
              <a:solidFill>
                <a:schemeClr val="tx1"/>
              </a:solidFill>
              <a:effectLst/>
              <a:uLnTx/>
              <a:uFillTx/>
              <a:latin typeface="+mn-lt"/>
              <a:ea typeface="+mj-ea"/>
              <a:cs typeface="+mj-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thumb/d/d5/El_Quitasol_%28Goya%29.jpg/1024px-El_Quitasol_%28Goya%29.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57224" y="428604"/>
            <a:ext cx="7418247" cy="514351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Ορθογώνιο 3"/>
          <p:cNvSpPr/>
          <p:nvPr/>
        </p:nvSpPr>
        <p:spPr>
          <a:xfrm>
            <a:off x="3643306" y="5643578"/>
            <a:ext cx="1687449" cy="1323439"/>
          </a:xfrm>
          <a:prstGeom prst="rect">
            <a:avLst/>
          </a:prstGeom>
        </p:spPr>
        <p:txBody>
          <a:bodyPr wrap="none">
            <a:spAutoFit/>
          </a:bodyPr>
          <a:lstStyle/>
          <a:p>
            <a:pPr algn="ctr"/>
            <a:r>
              <a:rPr lang="el-GR" sz="1600" i="1" dirty="0" smtClean="0"/>
              <a:t>‘’</a:t>
            </a:r>
            <a:r>
              <a:rPr lang="fr-FR" sz="1600" i="1" dirty="0" smtClean="0"/>
              <a:t>The Parasol</a:t>
            </a:r>
            <a:r>
              <a:rPr lang="el-GR" sz="1600" i="1" dirty="0" smtClean="0"/>
              <a:t>’’</a:t>
            </a:r>
            <a:r>
              <a:rPr lang="fr-FR" sz="1600" i="1" dirty="0" smtClean="0"/>
              <a:t> </a:t>
            </a:r>
            <a:endParaRPr lang="el-GR" sz="1600" i="1" dirty="0" smtClean="0"/>
          </a:p>
          <a:p>
            <a:pPr algn="ctr"/>
            <a:r>
              <a:rPr lang="fr-FR" sz="1600" i="1" dirty="0" smtClean="0"/>
              <a:t>1777</a:t>
            </a:r>
            <a:endParaRPr lang="el-GR" sz="1600" i="1" dirty="0" smtClean="0"/>
          </a:p>
          <a:p>
            <a:pPr algn="ctr"/>
            <a:r>
              <a:rPr lang="en-US" sz="1600" i="1" dirty="0" smtClean="0"/>
              <a:t>Francisco de Goya</a:t>
            </a:r>
            <a:endParaRPr lang="el-GR" sz="1600" i="1" dirty="0" smtClean="0"/>
          </a:p>
          <a:p>
            <a:pPr algn="ctr"/>
            <a:r>
              <a:rPr lang="el-GR" sz="1600" i="1" dirty="0" smtClean="0"/>
              <a:t>Μουσείο Πράδο</a:t>
            </a:r>
            <a:endParaRPr lang="el-GR" sz="1600" i="1" dirty="0"/>
          </a:p>
          <a:p>
            <a:pPr algn="ctr"/>
            <a:endParaRPr lang="el-GR" sz="1600" i="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thumb/1/1d/Goya_Alba1.jpg/800px-Goya_Alba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450073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Ορθογώνιο 1"/>
          <p:cNvSpPr/>
          <p:nvPr/>
        </p:nvSpPr>
        <p:spPr>
          <a:xfrm>
            <a:off x="4643438" y="5000636"/>
            <a:ext cx="2266278" cy="1323439"/>
          </a:xfrm>
          <a:prstGeom prst="rect">
            <a:avLst/>
          </a:prstGeom>
        </p:spPr>
        <p:txBody>
          <a:bodyPr wrap="square">
            <a:spAutoFit/>
          </a:bodyPr>
          <a:lstStyle/>
          <a:p>
            <a:pPr algn="ctr"/>
            <a:r>
              <a:rPr lang="el-GR" sz="1600" i="1" dirty="0" smtClean="0"/>
              <a:t>‘’</a:t>
            </a:r>
            <a:r>
              <a:rPr lang="it-IT" sz="1600" i="1" dirty="0" smtClean="0"/>
              <a:t>La Duquessa d'Alba</a:t>
            </a:r>
            <a:r>
              <a:rPr lang="el-GR" sz="1600" i="1" dirty="0" smtClean="0"/>
              <a:t>’’</a:t>
            </a:r>
            <a:endParaRPr lang="el-GR" sz="1600" i="1" dirty="0"/>
          </a:p>
          <a:p>
            <a:pPr algn="ctr"/>
            <a:r>
              <a:rPr lang="it-IT" sz="1600" i="1" dirty="0" smtClean="0"/>
              <a:t> 1795 </a:t>
            </a:r>
            <a:endParaRPr lang="el-GR" sz="1600" i="1" dirty="0" smtClean="0"/>
          </a:p>
          <a:p>
            <a:pPr algn="ctr"/>
            <a:r>
              <a:rPr lang="it-IT" sz="1600" i="1" u="sng" dirty="0" smtClean="0"/>
              <a:t>Francisco </a:t>
            </a:r>
            <a:r>
              <a:rPr lang="en-US" sz="1600" i="1" u="sng" dirty="0" smtClean="0"/>
              <a:t>de </a:t>
            </a:r>
            <a:r>
              <a:rPr lang="it-IT" sz="1600" i="1" u="sng" dirty="0" smtClean="0"/>
              <a:t>Goya</a:t>
            </a:r>
            <a:endParaRPr lang="it-IT" sz="1600" i="1" u="sng" dirty="0"/>
          </a:p>
          <a:p>
            <a:pPr algn="ctr"/>
            <a:r>
              <a:rPr lang="it-IT" sz="1600" i="1" dirty="0" smtClean="0"/>
              <a:t>Col</a:t>
            </a:r>
            <a:r>
              <a:rPr lang="en-US" sz="1600" i="1" dirty="0" smtClean="0"/>
              <a:t>l</a:t>
            </a:r>
            <a:r>
              <a:rPr lang="it-IT" sz="1600" i="1" dirty="0" smtClean="0"/>
              <a:t>ecció Casa d'Alba </a:t>
            </a:r>
          </a:p>
          <a:p>
            <a:pPr algn="ctr"/>
            <a:r>
              <a:rPr lang="it-IT" sz="1600" i="1" dirty="0" smtClean="0"/>
              <a:t>Palau de Liria, Madrid</a:t>
            </a:r>
            <a:endParaRPr lang="el-GR" sz="1600" i="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upload.wikimedia.org/wikipedia/commons/thumb/7/7c/RokebyVenus.jpg/1024px-RokebyVenus.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85786" y="642918"/>
            <a:ext cx="7678637" cy="526921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Ορθογώνιο 3"/>
          <p:cNvSpPr/>
          <p:nvPr/>
        </p:nvSpPr>
        <p:spPr>
          <a:xfrm>
            <a:off x="714348" y="6027003"/>
            <a:ext cx="7929586" cy="830997"/>
          </a:xfrm>
          <a:prstGeom prst="rect">
            <a:avLst/>
          </a:prstGeom>
        </p:spPr>
        <p:txBody>
          <a:bodyPr wrap="square">
            <a:spAutoFit/>
          </a:bodyPr>
          <a:lstStyle/>
          <a:p>
            <a:pPr algn="ctr"/>
            <a:r>
              <a:rPr lang="el-GR" sz="1600" i="1" dirty="0" smtClean="0"/>
              <a:t>‘’Η </a:t>
            </a:r>
            <a:r>
              <a:rPr lang="el-GR" sz="1600" i="1" dirty="0"/>
              <a:t>Αφροδίτη κοιτάζεται στον </a:t>
            </a:r>
            <a:r>
              <a:rPr lang="el-GR" sz="1600" i="1" dirty="0" smtClean="0"/>
              <a:t>καθρέφτη’’ ή ‘’Αφροδίτη Rokeby’’</a:t>
            </a:r>
          </a:p>
          <a:p>
            <a:pPr algn="ctr"/>
            <a:r>
              <a:rPr lang="el-GR" sz="1600" i="1" dirty="0" smtClean="0"/>
              <a:t>περ. 1651, </a:t>
            </a:r>
            <a:r>
              <a:rPr lang="el-GR" sz="1600" i="1" u="sng" dirty="0" smtClean="0"/>
              <a:t>Βελάσκεθ</a:t>
            </a:r>
          </a:p>
          <a:p>
            <a:pPr algn="ctr"/>
            <a:r>
              <a:rPr lang="el-GR" sz="1600" i="1" dirty="0" smtClean="0"/>
              <a:t>Εθνική Πινακοθήκη, Λονδίνο </a:t>
            </a:r>
            <a:endParaRPr lang="el-GR" sz="1600" i="1" dirty="0"/>
          </a:p>
        </p:txBody>
      </p:sp>
      <p:sp>
        <p:nvSpPr>
          <p:cNvPr id="4" name="Ορθογώνιο 1"/>
          <p:cNvSpPr/>
          <p:nvPr/>
        </p:nvSpPr>
        <p:spPr>
          <a:xfrm>
            <a:off x="0" y="1"/>
            <a:ext cx="9144000" cy="523220"/>
          </a:xfrm>
          <a:prstGeom prst="rect">
            <a:avLst/>
          </a:prstGeom>
        </p:spPr>
        <p:txBody>
          <a:bodyPr wrap="square">
            <a:spAutoFit/>
          </a:bodyPr>
          <a:lstStyle/>
          <a:p>
            <a:pPr algn="ctr"/>
            <a:r>
              <a:rPr lang="el-GR" sz="1400" i="1" dirty="0"/>
              <a:t>Το πιο σημαντικό γυμνό στην ιστορία της ισπανικής </a:t>
            </a:r>
            <a:r>
              <a:rPr lang="el-GR" sz="1400" i="1" dirty="0" smtClean="0"/>
              <a:t>τέχνης, </a:t>
            </a:r>
            <a:r>
              <a:rPr lang="el-GR" sz="1400" i="1" u="sng" dirty="0"/>
              <a:t>πριν</a:t>
            </a:r>
            <a:r>
              <a:rPr lang="el-GR" sz="1400" i="1" dirty="0"/>
              <a:t> από τη </a:t>
            </a:r>
            <a:r>
              <a:rPr lang="el-GR" sz="1400" i="1" dirty="0" smtClean="0"/>
              <a:t>‘’Γυμνή Μάχα’’ </a:t>
            </a:r>
            <a:r>
              <a:rPr lang="el-GR" sz="1400" i="1" dirty="0" smtClean="0"/>
              <a:t>του Γκόγια, </a:t>
            </a:r>
          </a:p>
          <a:p>
            <a:pPr algn="ctr"/>
            <a:r>
              <a:rPr lang="el-GR" sz="1400" i="1" dirty="0" smtClean="0"/>
              <a:t>ήταν </a:t>
            </a:r>
            <a:r>
              <a:rPr lang="el-GR" sz="1400" i="1" dirty="0"/>
              <a:t>η </a:t>
            </a:r>
            <a:r>
              <a:rPr lang="el-GR" sz="1400" i="1" dirty="0" smtClean="0"/>
              <a:t>‘’Αφροδίτη Rokeby’’ </a:t>
            </a:r>
            <a:r>
              <a:rPr lang="el-GR" sz="1400" i="1" dirty="0"/>
              <a:t>του Βελάσκεθ. </a:t>
            </a:r>
            <a:endParaRPr lang="en-US" sz="1400" i="1"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857224" y="714356"/>
            <a:ext cx="7572428" cy="2492990"/>
          </a:xfrm>
          <a:prstGeom prst="rect">
            <a:avLst/>
          </a:prstGeom>
        </p:spPr>
        <p:txBody>
          <a:bodyPr wrap="square">
            <a:spAutoFit/>
          </a:bodyPr>
          <a:lstStyle/>
          <a:p>
            <a:pPr algn="ctr"/>
            <a:r>
              <a:rPr lang="el-GR" i="1" dirty="0" smtClean="0"/>
              <a:t>Ο Κόζιμο των Μεδίκων είναι σημαντικός ως προστάτης των Τεχνών και των Γραμμάτων.</a:t>
            </a:r>
            <a:endParaRPr lang="el-GR" i="1" baseline="30000" dirty="0" smtClean="0"/>
          </a:p>
          <a:p>
            <a:pPr algn="ctr"/>
            <a:endParaRPr lang="el-GR" i="1" baseline="30000" dirty="0" smtClean="0"/>
          </a:p>
          <a:p>
            <a:pPr algn="ctr"/>
            <a:r>
              <a:rPr lang="el-GR" i="1" dirty="0" smtClean="0"/>
              <a:t>Ο ίδιος αναφέρει : ‘’για 50 έτη κέρδιζα χρήματα και τα ξόδευα για τη δόξα του Θεού και τη δική μου ανάμνηση. Δαπανούσα για τη Φλωρεντία με μεγαλύτερη ευχαρίστηση από ότι τα αποκτούσα με την επιχείρησή μου’’.</a:t>
            </a:r>
          </a:p>
          <a:p>
            <a:pPr algn="ctr"/>
            <a:endParaRPr lang="el-GR" i="1" dirty="0" smtClean="0"/>
          </a:p>
          <a:p>
            <a:pPr algn="ctr"/>
            <a:r>
              <a:rPr lang="el-GR" i="1" dirty="0" smtClean="0"/>
              <a:t>Με την προστασία του στους καλλιτέχνες διακήρυξε την ευθύνη του πολίτη, που έχει πλουτίσει, προς την πόλη του.</a:t>
            </a:r>
            <a:endParaRPr lang="el-GR" i="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428596" y="928670"/>
            <a:ext cx="8286776" cy="3693319"/>
          </a:xfrm>
          <a:prstGeom prst="rect">
            <a:avLst/>
          </a:prstGeom>
        </p:spPr>
        <p:txBody>
          <a:bodyPr wrap="square">
            <a:spAutoFit/>
          </a:bodyPr>
          <a:lstStyle/>
          <a:p>
            <a:pPr algn="ctr"/>
            <a:r>
              <a:rPr lang="el-GR" i="1" dirty="0" smtClean="0"/>
              <a:t>150 χρόνια αργότερα ο Γκόγια δεν αναζητεί πια μυθολογικά προσχήματα. </a:t>
            </a:r>
          </a:p>
          <a:p>
            <a:pPr algn="ctr"/>
            <a:r>
              <a:rPr lang="el-GR" i="1" dirty="0" smtClean="0"/>
              <a:t>Σε αντιδιαστολή με ό,τι συνέβαινε παλαιότερα με την Αφροδίτη, η οποία εικονιζόταν στη γνωστή ως "αιδήμονα στάση", ή τουλάχιστον φρόντιζε να κοιτάει στο πλάι ή/και να έχει τα μάτια της κλειστά, η γυμνή μάχα παρατηρεί ερευνητικά αλλά και προκλητικά τον θεατή. </a:t>
            </a:r>
          </a:p>
          <a:p>
            <a:pPr algn="ctr"/>
            <a:endParaRPr lang="en-US" i="1" dirty="0" smtClean="0"/>
          </a:p>
          <a:p>
            <a:pPr algn="ctr"/>
            <a:r>
              <a:rPr lang="el-GR" i="1" dirty="0" smtClean="0"/>
              <a:t>Ο πίνακας ‘’Η γυμνή Μάχα’’ θεωρείται ως ο πρώτος πίνακας της Ευρωπαϊκής τέχνης στον οποίο απεικονίζεται με ακρίβεια η περιοχή των γυναικείων γεννητικών οργάνων.</a:t>
            </a:r>
          </a:p>
          <a:p>
            <a:pPr algn="ctr"/>
            <a:endParaRPr lang="el-GR" i="1" dirty="0" smtClean="0"/>
          </a:p>
          <a:p>
            <a:pPr algn="ctr"/>
            <a:r>
              <a:rPr lang="el-GR" i="1" dirty="0" smtClean="0"/>
              <a:t> Ο όρος ‘’</a:t>
            </a:r>
            <a:r>
              <a:rPr lang="el-GR" i="1" dirty="0" smtClean="0"/>
              <a:t>μάχα</a:t>
            </a:r>
            <a:r>
              <a:rPr lang="el-GR" i="1" dirty="0" smtClean="0"/>
              <a:t>’’ αποτελούσε κοινή ονομασία για τους Ισπανούς της εποχής, για τους άνδρες (μάχο) και για τις γυναίκες (μάχα), χαμηλών κοινωνικών τάξεων, που ξεχώριζαν με το εξεζητημένο ντύσιμό τους και τους τρόπους τους και τους οποίους απεικόνιζε συχνά ο Γκόγια στα έργα του.</a:t>
            </a:r>
            <a:endParaRPr lang="el-GR" i="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ja desnuda (museo del Prado).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451" y="1285860"/>
            <a:ext cx="9153451" cy="464347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Ορθογώνιο 4"/>
          <p:cNvSpPr/>
          <p:nvPr/>
        </p:nvSpPr>
        <p:spPr>
          <a:xfrm>
            <a:off x="2071670" y="6027003"/>
            <a:ext cx="4714908" cy="830997"/>
          </a:xfrm>
          <a:prstGeom prst="rect">
            <a:avLst/>
          </a:prstGeom>
        </p:spPr>
        <p:txBody>
          <a:bodyPr wrap="square">
            <a:spAutoFit/>
          </a:bodyPr>
          <a:lstStyle/>
          <a:p>
            <a:pPr algn="ctr"/>
            <a:r>
              <a:rPr lang="fr-FR" sz="1600" i="1" dirty="0" smtClean="0"/>
              <a:t>‘’La maja desnuda’’</a:t>
            </a:r>
          </a:p>
          <a:p>
            <a:pPr algn="ctr"/>
            <a:r>
              <a:rPr lang="fr-FR" sz="1600" i="1" dirty="0" smtClean="0"/>
              <a:t> 179</a:t>
            </a:r>
            <a:r>
              <a:rPr lang="el-GR" sz="1600" i="1" dirty="0" smtClean="0"/>
              <a:t>5</a:t>
            </a:r>
            <a:r>
              <a:rPr lang="fr-FR" sz="1600" i="1" dirty="0" smtClean="0"/>
              <a:t>–1800</a:t>
            </a:r>
            <a:endParaRPr lang="el-GR" sz="1600" i="1" dirty="0" smtClean="0"/>
          </a:p>
          <a:p>
            <a:pPr algn="ctr"/>
            <a:r>
              <a:rPr lang="es-ES" sz="1600" dirty="0" smtClean="0"/>
              <a:t> </a:t>
            </a:r>
            <a:r>
              <a:rPr lang="es-ES" sz="1600" i="1" dirty="0">
                <a:effectLst>
                  <a:outerShdw blurRad="38100" dist="38100" dir="2700000" algn="tl">
                    <a:srgbClr val="000000">
                      <a:alpha val="43137"/>
                    </a:srgbClr>
                  </a:outerShdw>
                </a:effectLst>
              </a:rPr>
              <a:t>Francisco de </a:t>
            </a:r>
            <a:r>
              <a:rPr lang="es-ES" sz="1600" i="1" dirty="0" smtClean="0">
                <a:effectLst>
                  <a:outerShdw blurRad="38100" dist="38100" dir="2700000" algn="tl">
                    <a:srgbClr val="000000">
                      <a:alpha val="43137"/>
                    </a:srgbClr>
                  </a:outerShdw>
                </a:effectLst>
              </a:rPr>
              <a:t>Goya</a:t>
            </a:r>
            <a:r>
              <a:rPr lang="el-GR" sz="1600" i="1" dirty="0" smtClean="0">
                <a:effectLst>
                  <a:outerShdw blurRad="38100" dist="38100" dir="2700000" algn="tl">
                    <a:srgbClr val="000000">
                      <a:alpha val="43137"/>
                    </a:srgbClr>
                  </a:outerShdw>
                </a:effectLst>
              </a:rPr>
              <a:t>, </a:t>
            </a:r>
            <a:r>
              <a:rPr lang="el-GR" sz="1600" i="1" dirty="0" smtClean="0"/>
              <a:t>Μουσείο </a:t>
            </a:r>
            <a:r>
              <a:rPr lang="el-GR" sz="1600" i="1" dirty="0"/>
              <a:t>Πράδο, Μαδρίτη</a:t>
            </a:r>
          </a:p>
        </p:txBody>
      </p:sp>
      <p:sp>
        <p:nvSpPr>
          <p:cNvPr id="4" name="Ορθογώνιο 1"/>
          <p:cNvSpPr/>
          <p:nvPr/>
        </p:nvSpPr>
        <p:spPr>
          <a:xfrm>
            <a:off x="1" y="117693"/>
            <a:ext cx="9144000" cy="1169551"/>
          </a:xfrm>
          <a:prstGeom prst="rect">
            <a:avLst/>
          </a:prstGeom>
        </p:spPr>
        <p:txBody>
          <a:bodyPr wrap="square">
            <a:spAutoFit/>
          </a:bodyPr>
          <a:lstStyle/>
          <a:p>
            <a:pPr algn="ctr"/>
            <a:r>
              <a:rPr lang="el-GR" sz="1400" i="1" dirty="0"/>
              <a:t>Ο πίνακας αποτελεί μία από τις διασημότερες εικόνες της γυναικείας ομορφιάς. Η κοπέλα είναι ξαπλωμένη πάνω στο ντιβάνι από πράσινο βελούδο, με μεταξωτά μαξιλάρια και ένα κεντημένο σεντόνι, σχηματίζοντας μία διαγώνιο. </a:t>
            </a:r>
            <a:endParaRPr lang="el-GR" sz="1400" i="1" dirty="0" smtClean="0"/>
          </a:p>
          <a:p>
            <a:pPr algn="ctr"/>
            <a:r>
              <a:rPr lang="el-GR" sz="1400" i="1" dirty="0" smtClean="0"/>
              <a:t>Η </a:t>
            </a:r>
            <a:r>
              <a:rPr lang="el-GR" sz="1400" i="1" dirty="0"/>
              <a:t>πρωταγωνίστρια εκτίθεται χωρίς αιδώ. Με τα χέρια ανασηκωμένα πίσω από το κεφάλι κοιτάζει άμεσα τον θεατή και για να υπογραμμιστεί η απουσία οποιασδήποτε αλληγορικής πρόθεσης δεν κρύβει </a:t>
            </a:r>
            <a:r>
              <a:rPr lang="el-GR" sz="1400" i="1" dirty="0" smtClean="0"/>
              <a:t>τα γεννητικά της όργανα, όπως γινόταν μέχρι </a:t>
            </a:r>
            <a:r>
              <a:rPr lang="el-GR" sz="1400" i="1" dirty="0"/>
              <a:t>τότε </a:t>
            </a:r>
            <a:r>
              <a:rPr lang="el-GR" sz="1400" i="1" dirty="0" smtClean="0"/>
              <a:t>στους </a:t>
            </a:r>
            <a:r>
              <a:rPr lang="el-GR" sz="1400" i="1" dirty="0"/>
              <a:t>πίνακες. Το φως "αγκαλιάζει" το σώμα, δημιουργεί </a:t>
            </a:r>
            <a:r>
              <a:rPr lang="el-GR" sz="1400" i="1" dirty="0" smtClean="0"/>
              <a:t>κοιλότητες </a:t>
            </a:r>
            <a:r>
              <a:rPr lang="el-GR" sz="1400" i="1" dirty="0"/>
              <a:t>σκιάς, διακλαδίζεται και γίνεται διάφανο.</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3/31/Espana1930majadesnuda10ptsscott399.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785794"/>
            <a:ext cx="5946358" cy="428625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Ορθογώνιο 3"/>
          <p:cNvSpPr/>
          <p:nvPr/>
        </p:nvSpPr>
        <p:spPr>
          <a:xfrm>
            <a:off x="857224" y="5286388"/>
            <a:ext cx="4143405" cy="584775"/>
          </a:xfrm>
          <a:prstGeom prst="rect">
            <a:avLst/>
          </a:prstGeom>
        </p:spPr>
        <p:txBody>
          <a:bodyPr wrap="square">
            <a:spAutoFit/>
          </a:bodyPr>
          <a:lstStyle/>
          <a:p>
            <a:pPr algn="ctr"/>
            <a:r>
              <a:rPr lang="el-GR" sz="1600" i="1" dirty="0"/>
              <a:t>Γραμματόσημο με τη </a:t>
            </a:r>
            <a:r>
              <a:rPr lang="el-GR" sz="1600" i="1" dirty="0" smtClean="0"/>
              <a:t>‘’Γυμνή Μάχα’’ </a:t>
            </a:r>
          </a:p>
          <a:p>
            <a:pPr algn="ctr"/>
            <a:r>
              <a:rPr lang="el-GR" sz="1600" i="1" dirty="0" smtClean="0"/>
              <a:t>που </a:t>
            </a:r>
            <a:r>
              <a:rPr lang="el-GR" sz="1600" i="1" dirty="0"/>
              <a:t>εξέδωσε η Ισπανία το </a:t>
            </a:r>
            <a:r>
              <a:rPr lang="el-GR" sz="1600" i="1" dirty="0" smtClean="0"/>
              <a:t>1930.</a:t>
            </a:r>
            <a:endParaRPr lang="el-GR" sz="1600" i="1" dirty="0"/>
          </a:p>
        </p:txBody>
      </p:sp>
      <p:sp>
        <p:nvSpPr>
          <p:cNvPr id="4" name="Ορθογώνιο 1"/>
          <p:cNvSpPr/>
          <p:nvPr/>
        </p:nvSpPr>
        <p:spPr>
          <a:xfrm>
            <a:off x="5929323" y="142852"/>
            <a:ext cx="3214678" cy="6771084"/>
          </a:xfrm>
          <a:prstGeom prst="rect">
            <a:avLst/>
          </a:prstGeom>
        </p:spPr>
        <p:txBody>
          <a:bodyPr wrap="square">
            <a:spAutoFit/>
          </a:bodyPr>
          <a:lstStyle/>
          <a:p>
            <a:pPr algn="ctr"/>
            <a:r>
              <a:rPr lang="el-GR" sz="1400" i="1" dirty="0"/>
              <a:t>Η γυμνή μάχα φιλοτεχνήθηκε για λογαριασμό του Μανουέλ Γοδόι, υπουργού και εραστή της </a:t>
            </a:r>
            <a:r>
              <a:rPr lang="el-GR" sz="1400" i="1" dirty="0" smtClean="0"/>
              <a:t>βασίλισσας</a:t>
            </a:r>
            <a:r>
              <a:rPr lang="en-US" sz="1400" i="1" dirty="0" smtClean="0"/>
              <a:t> </a:t>
            </a:r>
            <a:r>
              <a:rPr lang="es-ES" sz="1400" i="1" dirty="0" smtClean="0"/>
              <a:t>María </a:t>
            </a:r>
            <a:r>
              <a:rPr lang="es-ES" sz="1400" i="1" dirty="0"/>
              <a:t>Luisa de </a:t>
            </a:r>
            <a:r>
              <a:rPr lang="es-ES" sz="1400" i="1" dirty="0" smtClean="0"/>
              <a:t>Parma</a:t>
            </a:r>
            <a:r>
              <a:rPr lang="el-GR" sz="1400" i="1" dirty="0" smtClean="0"/>
              <a:t>,</a:t>
            </a:r>
            <a:r>
              <a:rPr lang="es-ES" sz="1400" i="1" dirty="0" smtClean="0"/>
              <a:t> </a:t>
            </a:r>
            <a:r>
              <a:rPr lang="el-GR" sz="1400" i="1" dirty="0" smtClean="0"/>
              <a:t>συζύγου του βασιλιά </a:t>
            </a:r>
            <a:r>
              <a:rPr lang="es-ES" sz="1400" i="1" dirty="0" smtClean="0"/>
              <a:t>Carlos IV</a:t>
            </a:r>
            <a:r>
              <a:rPr lang="el-GR" sz="1400" i="1" dirty="0" smtClean="0"/>
              <a:t>. </a:t>
            </a:r>
          </a:p>
          <a:p>
            <a:pPr algn="ctr"/>
            <a:endParaRPr lang="el-GR" sz="1400" i="1" dirty="0"/>
          </a:p>
          <a:p>
            <a:pPr algn="ctr"/>
            <a:r>
              <a:rPr lang="el-GR" sz="1400" i="1" dirty="0" smtClean="0"/>
              <a:t>Μόνο </a:t>
            </a:r>
            <a:r>
              <a:rPr lang="el-GR" sz="1400" i="1" dirty="0"/>
              <a:t>κάποιος πολύ ισχυρός όπως ο Γοδόι μπορούσε να αψηφήσει τις εκκλησιαστικές αρχές και να παραγγείλει ένα τέτοιο θέμα για την αίθουσα που αποτελούσε το ιδιαίτερο γραφείο του. </a:t>
            </a:r>
            <a:endParaRPr lang="el-GR" sz="1400" i="1" dirty="0" smtClean="0"/>
          </a:p>
          <a:p>
            <a:pPr algn="ctr"/>
            <a:endParaRPr lang="el-GR" sz="1400" i="1" dirty="0"/>
          </a:p>
          <a:p>
            <a:pPr algn="ctr"/>
            <a:r>
              <a:rPr lang="el-GR" sz="1400" i="1" dirty="0" smtClean="0"/>
              <a:t>Πιθανότατα</a:t>
            </a:r>
            <a:r>
              <a:rPr lang="el-GR" sz="1400" i="1" dirty="0"/>
              <a:t>, αμέσως μετά, το 1800, ο Γοδόι παρήγγειλε στον Γκόγια τη ντυμένη μάχα, έτσι ώστε να δείχνει στους καλεσμένους του είτε τον έναν πίνακα είτε τον άλλον, ανάλογα με την ιδιότητά τους και με τις απόψεις τους περί ηθικής. </a:t>
            </a:r>
            <a:endParaRPr lang="el-GR" sz="1400" i="1" dirty="0" smtClean="0"/>
          </a:p>
          <a:p>
            <a:pPr algn="ctr"/>
            <a:endParaRPr lang="el-GR" sz="1400" i="1" dirty="0" smtClean="0"/>
          </a:p>
          <a:p>
            <a:pPr algn="ctr"/>
            <a:r>
              <a:rPr lang="el-GR" sz="1400" i="1" dirty="0" smtClean="0"/>
              <a:t>Στον </a:t>
            </a:r>
            <a:r>
              <a:rPr lang="el-GR" sz="1400" i="1" dirty="0"/>
              <a:t>ίδιο, εξάλλου, χώρο φιλοξενούνταν για ένα χρονικό διάστημα και η Αφροδίτη του Βελάσκεθ, την οποία είχε χαρίσει στον Γοδόι η Δούκισσα ντε Άλμπα. </a:t>
            </a:r>
            <a:endParaRPr lang="en-US" sz="1400" i="1" dirty="0" smtClean="0"/>
          </a:p>
          <a:p>
            <a:pPr algn="ctr"/>
            <a:endParaRPr lang="en-US" sz="1400" i="1" dirty="0"/>
          </a:p>
          <a:p>
            <a:pPr algn="ctr"/>
            <a:r>
              <a:rPr lang="el-GR" sz="1400" i="1" dirty="0" smtClean="0"/>
              <a:t>‘’H </a:t>
            </a:r>
            <a:r>
              <a:rPr lang="el-GR" sz="1400" i="1" dirty="0"/>
              <a:t>Γ</a:t>
            </a:r>
            <a:r>
              <a:rPr lang="el-GR" sz="1400" i="1" dirty="0" smtClean="0"/>
              <a:t>υμνή Μάχα’’ </a:t>
            </a:r>
            <a:r>
              <a:rPr lang="el-GR" sz="1400" i="1" dirty="0"/>
              <a:t>και </a:t>
            </a:r>
            <a:r>
              <a:rPr lang="el-GR" sz="1400" i="1" dirty="0" smtClean="0"/>
              <a:t>‘’H </a:t>
            </a:r>
            <a:r>
              <a:rPr lang="el-GR" sz="1400" i="1" dirty="0"/>
              <a:t>Ν</a:t>
            </a:r>
            <a:r>
              <a:rPr lang="el-GR" sz="1400" i="1" dirty="0" smtClean="0"/>
              <a:t>τυμένη Μάχα’’ </a:t>
            </a:r>
            <a:r>
              <a:rPr lang="el-GR" sz="1400" i="1" dirty="0"/>
              <a:t>κατασχέθηκαν μέχρι το </a:t>
            </a:r>
            <a:r>
              <a:rPr lang="el-GR" sz="1400" i="1" dirty="0" smtClean="0"/>
              <a:t>1836. Τον </a:t>
            </a:r>
            <a:r>
              <a:rPr lang="el-GR" sz="1400" i="1" dirty="0"/>
              <a:t>Νοέμβριο </a:t>
            </a:r>
            <a:r>
              <a:rPr lang="el-GR" sz="1400" i="1" dirty="0" smtClean="0"/>
              <a:t>μάλιστα του 1815, ο Γκόγια </a:t>
            </a:r>
            <a:r>
              <a:rPr lang="el-GR" sz="1400" i="1" dirty="0"/>
              <a:t>κλήθηκε από την Ιερά Εξέταση σε απολογία για τη «γυμνή γυναίκα στο κρεβάτι» που είχε ζωγραφίσει. Η υπόθεση τελικά θα «</a:t>
            </a:r>
            <a:r>
              <a:rPr lang="el-GR" sz="1400" i="1" dirty="0" smtClean="0"/>
              <a:t>κουκουλωνόταν»</a:t>
            </a:r>
            <a:endParaRPr lang="el-GR" sz="1400" i="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ja vestida (Prado).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61946"/>
            <a:ext cx="9144000" cy="459581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Ορθογώνιο 4"/>
          <p:cNvSpPr/>
          <p:nvPr/>
        </p:nvSpPr>
        <p:spPr>
          <a:xfrm>
            <a:off x="3500430" y="5000636"/>
            <a:ext cx="2383089" cy="1323439"/>
          </a:xfrm>
          <a:prstGeom prst="rect">
            <a:avLst/>
          </a:prstGeom>
        </p:spPr>
        <p:txBody>
          <a:bodyPr wrap="none">
            <a:spAutoFit/>
          </a:bodyPr>
          <a:lstStyle/>
          <a:p>
            <a:pPr algn="ctr"/>
            <a:r>
              <a:rPr lang="fr-FR" sz="1600" i="1" dirty="0" smtClean="0"/>
              <a:t>‘’La maja vestida’’</a:t>
            </a:r>
          </a:p>
          <a:p>
            <a:pPr algn="ctr"/>
            <a:r>
              <a:rPr lang="fr-FR" sz="1600" i="1" dirty="0" smtClean="0"/>
              <a:t> 1800–1805</a:t>
            </a:r>
            <a:r>
              <a:rPr lang="es-ES" sz="1600" i="1" dirty="0">
                <a:effectLst>
                  <a:outerShdw blurRad="38100" dist="38100" dir="2700000" algn="tl">
                    <a:srgbClr val="000000">
                      <a:alpha val="43137"/>
                    </a:srgbClr>
                  </a:outerShdw>
                </a:effectLst>
              </a:rPr>
              <a:t> </a:t>
            </a:r>
            <a:endParaRPr lang="el-GR" sz="1600" i="1" dirty="0" smtClean="0">
              <a:effectLst>
                <a:outerShdw blurRad="38100" dist="38100" dir="2700000" algn="tl">
                  <a:srgbClr val="000000">
                    <a:alpha val="43137"/>
                  </a:srgbClr>
                </a:outerShdw>
              </a:effectLst>
            </a:endParaRPr>
          </a:p>
          <a:p>
            <a:pPr algn="ctr"/>
            <a:r>
              <a:rPr lang="es-ES" sz="1600" i="1" dirty="0" smtClean="0">
                <a:effectLst>
                  <a:outerShdw blurRad="38100" dist="38100" dir="2700000" algn="tl">
                    <a:srgbClr val="000000">
                      <a:alpha val="43137"/>
                    </a:srgbClr>
                  </a:outerShdw>
                </a:effectLst>
              </a:rPr>
              <a:t>Francisco </a:t>
            </a:r>
            <a:r>
              <a:rPr lang="es-ES" sz="1600" i="1" dirty="0">
                <a:effectLst>
                  <a:outerShdw blurRad="38100" dist="38100" dir="2700000" algn="tl">
                    <a:srgbClr val="000000">
                      <a:alpha val="43137"/>
                    </a:srgbClr>
                  </a:outerShdw>
                </a:effectLst>
              </a:rPr>
              <a:t>de Goya</a:t>
            </a:r>
            <a:endParaRPr lang="fr-FR" sz="1600" i="1" dirty="0" smtClean="0"/>
          </a:p>
          <a:p>
            <a:pPr algn="ctr"/>
            <a:r>
              <a:rPr lang="el-GR" sz="1600" i="1" dirty="0" smtClean="0"/>
              <a:t>Μουσείο </a:t>
            </a:r>
            <a:r>
              <a:rPr lang="el-GR" sz="1600" i="1" dirty="0"/>
              <a:t>Πράδο, Μαδρίτη</a:t>
            </a:r>
          </a:p>
          <a:p>
            <a:endParaRPr lang="el-GR" sz="16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thumb/8/8e/Goya_MilkMaid.jpg/800px-Goya_MilkMaid.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6157575"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Ορθογώνιο 2"/>
          <p:cNvSpPr/>
          <p:nvPr/>
        </p:nvSpPr>
        <p:spPr>
          <a:xfrm>
            <a:off x="6157575" y="107877"/>
            <a:ext cx="2986425" cy="4031873"/>
          </a:xfrm>
          <a:prstGeom prst="rect">
            <a:avLst/>
          </a:prstGeom>
        </p:spPr>
        <p:txBody>
          <a:bodyPr wrap="square">
            <a:spAutoFit/>
          </a:bodyPr>
          <a:lstStyle/>
          <a:p>
            <a:pPr algn="ctr"/>
            <a:r>
              <a:rPr lang="el-GR" sz="1600" i="1" dirty="0" smtClean="0"/>
              <a:t>Εδώ α</a:t>
            </a:r>
            <a:r>
              <a:rPr lang="el-GR" sz="1600" i="1" dirty="0" smtClean="0"/>
              <a:t>πεικονίζει </a:t>
            </a:r>
            <a:r>
              <a:rPr lang="el-GR" sz="1600" i="1" dirty="0" smtClean="0"/>
              <a:t>μια γυναίκα που συνήθως αναγνωρίζεται ως υπηρέτρια του Goya, φίλη και κατά πάσα πιθανότητα, ερωμένη του, την  Leocadia Weiss. </a:t>
            </a:r>
          </a:p>
          <a:p>
            <a:pPr algn="ctr"/>
            <a:r>
              <a:rPr lang="el-GR" sz="1600" i="1" dirty="0"/>
              <a:t>Ε</a:t>
            </a:r>
            <a:r>
              <a:rPr lang="el-GR" sz="1600" i="1" dirty="0" smtClean="0"/>
              <a:t>ίναι ντυμένη με ένα σκούρο, πένθιμο φόρεμα, και ακουμπάει σε ένα πεζούλι ή στο ανάχωμα ενός νεκροταφείου, κοιτάζοντας </a:t>
            </a:r>
            <a:r>
              <a:rPr lang="el-GR" sz="1600" i="1" dirty="0" smtClean="0"/>
              <a:t>με </a:t>
            </a:r>
            <a:r>
              <a:rPr lang="el-GR" sz="1600" i="1" dirty="0" smtClean="0"/>
              <a:t>μια θλιμμένη έκφραση. Ο πίνακας είναι της ‘’Μαύρης περιόδου’’ του Γκόγια, δηλ. της δεκαετίας του '70, όταν ήταν αναστατωμένος από γεγονότα πολιτικά, σωματικά και ψυχολογικά.</a:t>
            </a:r>
          </a:p>
        </p:txBody>
      </p:sp>
      <p:sp>
        <p:nvSpPr>
          <p:cNvPr id="4" name="3 - Ορθογώνιο"/>
          <p:cNvSpPr/>
          <p:nvPr/>
        </p:nvSpPr>
        <p:spPr>
          <a:xfrm>
            <a:off x="6143636" y="5534561"/>
            <a:ext cx="3000364" cy="1323439"/>
          </a:xfrm>
          <a:prstGeom prst="rect">
            <a:avLst/>
          </a:prstGeom>
        </p:spPr>
        <p:txBody>
          <a:bodyPr wrap="square">
            <a:spAutoFit/>
          </a:bodyPr>
          <a:lstStyle/>
          <a:p>
            <a:pPr algn="ctr"/>
            <a:r>
              <a:rPr lang="en-US" sz="1600" i="1" dirty="0" smtClean="0"/>
              <a:t>‘’The Milkmaid of Bordeaux’’</a:t>
            </a:r>
          </a:p>
          <a:p>
            <a:pPr algn="ctr"/>
            <a:r>
              <a:rPr lang="en-US" sz="1600" i="1" dirty="0" smtClean="0"/>
              <a:t> 1825–27</a:t>
            </a:r>
            <a:endParaRPr lang="el-GR" sz="1600" i="1" dirty="0" smtClean="0"/>
          </a:p>
          <a:p>
            <a:pPr algn="ctr"/>
            <a:r>
              <a:rPr lang="es-ES" sz="1600" i="1" dirty="0" smtClean="0">
                <a:effectLst>
                  <a:outerShdw blurRad="38100" dist="38100" dir="2700000" algn="tl">
                    <a:srgbClr val="000000">
                      <a:alpha val="43137"/>
                    </a:srgbClr>
                  </a:outerShdw>
                </a:effectLst>
              </a:rPr>
              <a:t>Francisco de Goya</a:t>
            </a:r>
            <a:endParaRPr lang="fr-FR" sz="1600" i="1" dirty="0" smtClean="0"/>
          </a:p>
          <a:p>
            <a:pPr algn="ctr"/>
            <a:r>
              <a:rPr lang="el-GR" sz="1600" i="1" dirty="0" smtClean="0"/>
              <a:t>Είναι το τρίτο πορτρέτο στο οποίο</a:t>
            </a:r>
          </a:p>
          <a:p>
            <a:pPr algn="ctr"/>
            <a:r>
              <a:rPr lang="el-GR" sz="1600" i="1" dirty="0" smtClean="0"/>
              <a:t> φιλοτεχνεί την </a:t>
            </a:r>
            <a:r>
              <a:rPr lang="en-US" sz="1600" i="1" dirty="0" smtClean="0"/>
              <a:t>Leocadia Weiss</a:t>
            </a:r>
            <a:endParaRPr lang="el-GR" sz="1600" i="1"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4"/>
          <p:cNvSpPr/>
          <p:nvPr/>
        </p:nvSpPr>
        <p:spPr>
          <a:xfrm>
            <a:off x="857224" y="2285992"/>
            <a:ext cx="7858180" cy="1569660"/>
          </a:xfrm>
          <a:prstGeom prst="rect">
            <a:avLst/>
          </a:prstGeom>
        </p:spPr>
        <p:txBody>
          <a:bodyPr wrap="square">
            <a:spAutoFit/>
          </a:bodyPr>
          <a:lstStyle/>
          <a:p>
            <a:pPr algn="ctr"/>
            <a:r>
              <a:rPr lang="el-GR" sz="1600" i="1" dirty="0" smtClean="0"/>
              <a:t>Σταματάμε εδώ αυτή την εξελικτική πορεία της ζωγραφικής και δίνουμε στο σημείο αυτό τον </a:t>
            </a:r>
            <a:r>
              <a:rPr lang="el-GR" sz="1600" i="1" dirty="0" smtClean="0">
                <a:solidFill>
                  <a:srgbClr val="FFFF00"/>
                </a:solidFill>
              </a:rPr>
              <a:t>αριθμό 1</a:t>
            </a:r>
            <a:r>
              <a:rPr lang="el-GR" sz="1600" i="1" dirty="0" smtClean="0"/>
              <a:t>.</a:t>
            </a:r>
          </a:p>
          <a:p>
            <a:pPr algn="ctr"/>
            <a:endParaRPr lang="el-GR" sz="1600" i="1" dirty="0" smtClean="0"/>
          </a:p>
          <a:p>
            <a:pPr algn="ctr"/>
            <a:r>
              <a:rPr lang="el-GR" sz="1600" i="1" dirty="0" smtClean="0"/>
              <a:t>Θα αναζητήσουμε αυτό το σημείο αργότερα για να το συνδυάσουμε με επόμενα.</a:t>
            </a:r>
          </a:p>
          <a:p>
            <a:endParaRPr lang="el-GR" sz="1600" dirty="0" smtClean="0"/>
          </a:p>
          <a:p>
            <a:endParaRPr lang="el-GR" sz="1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5143504" y="5500702"/>
            <a:ext cx="2928958" cy="1077218"/>
          </a:xfrm>
          <a:prstGeom prst="rect">
            <a:avLst/>
          </a:prstGeom>
        </p:spPr>
        <p:txBody>
          <a:bodyPr wrap="square">
            <a:spAutoFit/>
          </a:bodyPr>
          <a:lstStyle/>
          <a:p>
            <a:pPr algn="ctr"/>
            <a:r>
              <a:rPr lang="el-GR" sz="1600" i="1" dirty="0" smtClean="0"/>
              <a:t>‘’Ο Γάμος των Αρνολφίνι’’ </a:t>
            </a:r>
          </a:p>
          <a:p>
            <a:pPr algn="ctr"/>
            <a:r>
              <a:rPr lang="el-GR" sz="1600" i="1" dirty="0" smtClean="0"/>
              <a:t>1434</a:t>
            </a:r>
            <a:r>
              <a:rPr lang="en-US" sz="1600" i="1" dirty="0" smtClean="0"/>
              <a:t>  </a:t>
            </a:r>
            <a:endParaRPr lang="el-GR" sz="1600" i="1" dirty="0" smtClean="0"/>
          </a:p>
          <a:p>
            <a:pPr algn="ctr"/>
            <a:r>
              <a:rPr lang="en-US" sz="1600" i="1" dirty="0" smtClean="0"/>
              <a:t> Jan van Eyck</a:t>
            </a:r>
            <a:endParaRPr lang="el-GR" sz="1600" i="1" dirty="0" smtClean="0"/>
          </a:p>
          <a:p>
            <a:pPr algn="ctr"/>
            <a:r>
              <a:rPr lang="en-US" sz="1600" i="1" dirty="0" smtClean="0"/>
              <a:t>National Gallery</a:t>
            </a:r>
            <a:r>
              <a:rPr lang="el-GR" sz="1600" i="1" dirty="0" smtClean="0"/>
              <a:t>, Λονδίνο</a:t>
            </a:r>
            <a:endParaRPr lang="el-GR" sz="1600" i="1" dirty="0"/>
          </a:p>
        </p:txBody>
      </p:sp>
      <p:sp>
        <p:nvSpPr>
          <p:cNvPr id="4" name="3 - Ορθογώνιο"/>
          <p:cNvSpPr/>
          <p:nvPr/>
        </p:nvSpPr>
        <p:spPr>
          <a:xfrm>
            <a:off x="7500958" y="285728"/>
            <a:ext cx="1360309" cy="646331"/>
          </a:xfrm>
          <a:prstGeom prst="rect">
            <a:avLst/>
          </a:prstGeom>
        </p:spPr>
        <p:txBody>
          <a:bodyPr wrap="none">
            <a:spAutoFit/>
          </a:bodyPr>
          <a:lstStyle/>
          <a:p>
            <a:pPr algn="ctr"/>
            <a:r>
              <a:rPr lang="el-GR" i="1" dirty="0" smtClean="0">
                <a:solidFill>
                  <a:srgbClr val="FFC000"/>
                </a:solidFill>
              </a:rPr>
              <a:t>Φλαμανδική</a:t>
            </a:r>
          </a:p>
          <a:p>
            <a:pPr algn="ctr"/>
            <a:r>
              <a:rPr lang="el-GR" i="1" dirty="0" smtClean="0">
                <a:solidFill>
                  <a:srgbClr val="FFC000"/>
                </a:solidFill>
              </a:rPr>
              <a:t>Αναγέννηση</a:t>
            </a:r>
            <a:endParaRPr lang="el-GR" i="1" dirty="0">
              <a:solidFill>
                <a:srgbClr val="FFC000"/>
              </a:solidFill>
            </a:endParaRPr>
          </a:p>
        </p:txBody>
      </p:sp>
      <p:pic>
        <p:nvPicPr>
          <p:cNvPr id="35843" name="Picture 3" descr="undefined"/>
          <p:cNvPicPr>
            <a:picLocks noChangeAspect="1" noChangeArrowheads="1"/>
          </p:cNvPicPr>
          <p:nvPr/>
        </p:nvPicPr>
        <p:blipFill>
          <a:blip r:embed="rId2"/>
          <a:srcRect/>
          <a:stretch>
            <a:fillRect/>
          </a:stretch>
        </p:blipFill>
        <p:spPr bwMode="auto">
          <a:xfrm>
            <a:off x="0" y="0"/>
            <a:ext cx="5014990" cy="685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p:cNvPicPr>
            <a:picLocks noChangeAspect="1" noChangeArrowheads="1"/>
          </p:cNvPicPr>
          <p:nvPr/>
        </p:nvPicPr>
        <p:blipFill>
          <a:blip r:embed="rId2"/>
          <a:srcRect/>
          <a:stretch>
            <a:fillRect/>
          </a:stretch>
        </p:blipFill>
        <p:spPr bwMode="auto">
          <a:xfrm>
            <a:off x="0" y="1"/>
            <a:ext cx="6379534" cy="6858000"/>
          </a:xfrm>
          <a:prstGeom prst="rect">
            <a:avLst/>
          </a:prstGeom>
          <a:noFill/>
        </p:spPr>
      </p:pic>
      <p:sp>
        <p:nvSpPr>
          <p:cNvPr id="3" name="2 - Ορθογώνιο"/>
          <p:cNvSpPr/>
          <p:nvPr/>
        </p:nvSpPr>
        <p:spPr>
          <a:xfrm>
            <a:off x="6357950" y="5072074"/>
            <a:ext cx="2786050" cy="1569660"/>
          </a:xfrm>
          <a:prstGeom prst="rect">
            <a:avLst/>
          </a:prstGeom>
        </p:spPr>
        <p:txBody>
          <a:bodyPr wrap="square">
            <a:spAutoFit/>
          </a:bodyPr>
          <a:lstStyle/>
          <a:p>
            <a:pPr algn="ctr"/>
            <a:r>
              <a:rPr lang="el-GR" sz="1600" i="1" dirty="0" smtClean="0"/>
              <a:t>‘’Ο κήπος των επίγειων απολαύσεων’’</a:t>
            </a:r>
          </a:p>
          <a:p>
            <a:pPr algn="ctr"/>
            <a:r>
              <a:rPr lang="el-GR" sz="1600" i="1" dirty="0" smtClean="0"/>
              <a:t>(μεσαίο φύλλο) </a:t>
            </a:r>
          </a:p>
          <a:p>
            <a:pPr algn="ctr"/>
            <a:r>
              <a:rPr lang="el-GR" sz="1600" i="1" dirty="0" smtClean="0"/>
              <a:t>1480/1490  </a:t>
            </a:r>
          </a:p>
          <a:p>
            <a:pPr algn="ctr"/>
            <a:r>
              <a:rPr lang="el-GR" sz="1600" i="1" dirty="0" smtClean="0"/>
              <a:t>Ιερώνυμος Μπος</a:t>
            </a:r>
          </a:p>
          <a:p>
            <a:pPr algn="ctr"/>
            <a:r>
              <a:rPr lang="el-GR" sz="1600" i="1" dirty="0" smtClean="0"/>
              <a:t>Μουσείο Πράδο, Μαδρίτη</a:t>
            </a:r>
            <a:endParaRPr lang="el-GR" sz="1600" i="1" dirty="0"/>
          </a:p>
        </p:txBody>
      </p:sp>
      <p:sp>
        <p:nvSpPr>
          <p:cNvPr id="4" name="3 - Ορθογώνιο"/>
          <p:cNvSpPr/>
          <p:nvPr/>
        </p:nvSpPr>
        <p:spPr>
          <a:xfrm>
            <a:off x="7286644" y="357166"/>
            <a:ext cx="1360309" cy="646331"/>
          </a:xfrm>
          <a:prstGeom prst="rect">
            <a:avLst/>
          </a:prstGeom>
        </p:spPr>
        <p:txBody>
          <a:bodyPr wrap="none">
            <a:spAutoFit/>
          </a:bodyPr>
          <a:lstStyle/>
          <a:p>
            <a:pPr algn="ctr"/>
            <a:r>
              <a:rPr lang="el-GR" i="1" dirty="0" smtClean="0">
                <a:solidFill>
                  <a:srgbClr val="FFC000"/>
                </a:solidFill>
              </a:rPr>
              <a:t>Φλαμανδική</a:t>
            </a:r>
          </a:p>
          <a:p>
            <a:pPr algn="ctr"/>
            <a:r>
              <a:rPr lang="el-GR" i="1" dirty="0" smtClean="0">
                <a:solidFill>
                  <a:srgbClr val="FFC000"/>
                </a:solidFill>
              </a:rPr>
              <a:t>Αναγέννηση</a:t>
            </a:r>
            <a:endParaRPr lang="el-GR" i="1" dirty="0">
              <a:solidFill>
                <a:srgbClr val="FFC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790</TotalTime>
  <Words>2975</Words>
  <Application>Microsoft Office PowerPoint</Application>
  <PresentationFormat>Προβολή στην οθόνη (4:3)</PresentationFormat>
  <Paragraphs>490</Paragraphs>
  <Slides>75</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75</vt:i4>
      </vt:variant>
    </vt:vector>
  </HeadingPairs>
  <TitlesOfParts>
    <vt:vector size="76" baseType="lpstr">
      <vt:lpstr>Θέμα του Office</vt:lpstr>
      <vt:lpstr>2. Καλλιτεχνικά ρεύματα μέχρι τον ιμπρεσσιονισμό, ξεκινώντας από το Βυζάντιο  </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Καλλιτεχνικά ρεύματα των νεότερων χρόνων μέχρι τον ιμπρεσσιονισμό, ξεκινώντας από την Πρώιμη Αναγέννηση</dc:title>
  <dc:creator>user</dc:creator>
  <cp:lastModifiedBy>user</cp:lastModifiedBy>
  <cp:revision>82</cp:revision>
  <dcterms:created xsi:type="dcterms:W3CDTF">2024-10-20T18:08:59Z</dcterms:created>
  <dcterms:modified xsi:type="dcterms:W3CDTF">2024-11-24T07:58:11Z</dcterms:modified>
</cp:coreProperties>
</file>