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14" r:id="rId3"/>
    <p:sldId id="276" r:id="rId4"/>
    <p:sldId id="280" r:id="rId5"/>
    <p:sldId id="282" r:id="rId6"/>
    <p:sldId id="284" r:id="rId7"/>
    <p:sldId id="285" r:id="rId8"/>
    <p:sldId id="419" r:id="rId9"/>
    <p:sldId id="402" r:id="rId10"/>
    <p:sldId id="286" r:id="rId11"/>
    <p:sldId id="287" r:id="rId12"/>
    <p:sldId id="289" r:id="rId13"/>
    <p:sldId id="291" r:id="rId14"/>
    <p:sldId id="293" r:id="rId15"/>
    <p:sldId id="294" r:id="rId16"/>
    <p:sldId id="296" r:id="rId17"/>
    <p:sldId id="298" r:id="rId18"/>
    <p:sldId id="299" r:id="rId19"/>
    <p:sldId id="300" r:id="rId20"/>
    <p:sldId id="418" r:id="rId21"/>
    <p:sldId id="301" r:id="rId22"/>
    <p:sldId id="304" r:id="rId23"/>
    <p:sldId id="305" r:id="rId24"/>
    <p:sldId id="307" r:id="rId25"/>
    <p:sldId id="42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varScale="1">
        <p:scale>
          <a:sx n="88" d="100"/>
          <a:sy n="88" d="100"/>
        </p:scale>
        <p:origin x="-16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379066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235149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366355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100864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154070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34152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253246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291607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278896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164378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9C21E7B-E7F3-4D93-BF2E-D7936E24BCEA}" type="datetimeFigureOut">
              <a:rPr lang="el-GR" smtClean="0"/>
              <a:pPr/>
              <a:t>25/11/2024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226198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21E7B-E7F3-4D93-BF2E-D7936E24BCEA}" type="datetimeFigureOut">
              <a:rPr lang="el-GR" smtClean="0"/>
              <a:pPr/>
              <a:t>25/11/2024</a:t>
            </a:fld>
            <a:endParaRPr lang="el-G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01C35-969E-4BA1-8DDB-9E30FD2A5562}" type="slidenum">
              <a:rPr lang="el-GR" smtClean="0"/>
              <a:pPr/>
              <a:t>‹#›</a:t>
            </a:fld>
            <a:endParaRPr lang="el-GR" dirty="0"/>
          </a:p>
        </p:txBody>
      </p:sp>
    </p:spTree>
    <p:extLst>
      <p:ext uri="{BB962C8B-B14F-4D97-AF65-F5344CB8AC3E}">
        <p14:creationId xmlns="" xmlns:p14="http://schemas.microsoft.com/office/powerpoint/2010/main" val="2825269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4033" y="1584173"/>
            <a:ext cx="9144000" cy="2387600"/>
          </a:xfrm>
        </p:spPr>
        <p:txBody>
          <a:bodyPr>
            <a:noAutofit/>
          </a:bodyPr>
          <a:lstStyle/>
          <a:p>
            <a:r>
              <a:rPr lang="en-US" sz="3200" i="1" dirty="0" smtClean="0">
                <a:latin typeface="+mn-lt"/>
              </a:rPr>
              <a:t>3. </a:t>
            </a:r>
            <a:r>
              <a:rPr lang="el-GR" sz="3200" i="1" dirty="0" smtClean="0">
                <a:latin typeface="+mn-lt"/>
              </a:rPr>
              <a:t>Ρεαλισμός </a:t>
            </a:r>
            <a:r>
              <a:rPr lang="el-GR" sz="3200" i="1" dirty="0" smtClean="0">
                <a:latin typeface="+mn-lt"/>
              </a:rPr>
              <a:t/>
            </a:r>
            <a:br>
              <a:rPr lang="el-GR" sz="3200" i="1" dirty="0" smtClean="0">
                <a:latin typeface="+mn-lt"/>
              </a:rPr>
            </a:br>
            <a:endParaRPr lang="el-GR" sz="3200" i="1" dirty="0">
              <a:latin typeface="+mn-lt"/>
            </a:endParaRPr>
          </a:p>
        </p:txBody>
      </p:sp>
    </p:spTree>
    <p:extLst>
      <p:ext uri="{BB962C8B-B14F-4D97-AF65-F5344CB8AC3E}">
        <p14:creationId xmlns="" xmlns:p14="http://schemas.microsoft.com/office/powerpoint/2010/main" val="50858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401131" y="250429"/>
            <a:ext cx="3529099" cy="2571768"/>
          </a:xfrm>
        </p:spPr>
        <p:txBody>
          <a:bodyPr>
            <a:normAutofit fontScale="92500" lnSpcReduction="10000"/>
          </a:bodyPr>
          <a:lstStyle/>
          <a:p>
            <a:pPr algn="ctr">
              <a:buNone/>
            </a:pPr>
            <a:r>
              <a:rPr lang="el-GR" sz="1600" i="1" dirty="0" smtClean="0"/>
              <a:t>     </a:t>
            </a:r>
            <a:r>
              <a:rPr lang="el-GR" sz="1600" i="1" dirty="0" smtClean="0">
                <a:solidFill>
                  <a:srgbClr val="92D050"/>
                </a:solidFill>
              </a:rPr>
              <a:t>Ο </a:t>
            </a:r>
            <a:r>
              <a:rPr lang="el-GR" sz="1600" i="1" dirty="0">
                <a:solidFill>
                  <a:srgbClr val="92D050"/>
                </a:solidFill>
              </a:rPr>
              <a:t>ζωγράφος που έδωσε το όνομά του </a:t>
            </a:r>
            <a:r>
              <a:rPr lang="el-GR" sz="1600" i="1" dirty="0" smtClean="0">
                <a:solidFill>
                  <a:srgbClr val="92D050"/>
                </a:solidFill>
              </a:rPr>
              <a:t>στο κίνημα του Ρεαλισμού </a:t>
            </a:r>
            <a:r>
              <a:rPr lang="el-GR" sz="1600" i="1" dirty="0">
                <a:solidFill>
                  <a:srgbClr val="92D050"/>
                </a:solidFill>
              </a:rPr>
              <a:t>ήταν ο </a:t>
            </a:r>
            <a:r>
              <a:rPr lang="en-US" sz="1600" i="1" dirty="0" smtClean="0">
                <a:solidFill>
                  <a:srgbClr val="92D050"/>
                </a:solidFill>
              </a:rPr>
              <a:t>Gustave </a:t>
            </a:r>
            <a:r>
              <a:rPr lang="en-US" sz="1600" i="1" dirty="0">
                <a:solidFill>
                  <a:srgbClr val="92D050"/>
                </a:solidFill>
              </a:rPr>
              <a:t>Courbet </a:t>
            </a:r>
            <a:r>
              <a:rPr lang="en-US" sz="1600" i="1" dirty="0"/>
              <a:t>(1819 – 1877</a:t>
            </a:r>
            <a:r>
              <a:rPr lang="en-US" sz="1600" i="1" dirty="0" smtClean="0"/>
              <a:t>).</a:t>
            </a:r>
            <a:endParaRPr lang="el-GR" sz="1600" i="1" dirty="0" smtClean="0"/>
          </a:p>
          <a:p>
            <a:pPr algn="ctr">
              <a:buNone/>
            </a:pPr>
            <a:r>
              <a:rPr lang="el-GR" sz="1600" i="1" dirty="0"/>
              <a:t> </a:t>
            </a:r>
            <a:r>
              <a:rPr lang="el-GR" sz="1600" i="1" dirty="0" smtClean="0"/>
              <a:t>   </a:t>
            </a:r>
            <a:r>
              <a:rPr lang="en-US" sz="1600" i="1" dirty="0" smtClean="0"/>
              <a:t> </a:t>
            </a:r>
            <a:r>
              <a:rPr lang="el-GR" sz="1600" i="1" dirty="0"/>
              <a:t>Όταν έκανε μία ατομική έκθεση </a:t>
            </a:r>
            <a:r>
              <a:rPr lang="el-GR" sz="1600" i="1" dirty="0" smtClean="0"/>
              <a:t>σε </a:t>
            </a:r>
            <a:r>
              <a:rPr lang="el-GR" sz="1600" i="1" dirty="0"/>
              <a:t>μία παράγκα στο Παρίσι, το </a:t>
            </a:r>
            <a:r>
              <a:rPr lang="el-GR" sz="1600" i="1" dirty="0">
                <a:solidFill>
                  <a:srgbClr val="FFC000"/>
                </a:solidFill>
              </a:rPr>
              <a:t>1885</a:t>
            </a:r>
            <a:r>
              <a:rPr lang="el-GR" sz="1600" i="1" dirty="0"/>
              <a:t>, την ονόμασε : </a:t>
            </a:r>
            <a:r>
              <a:rPr lang="en-US" sz="1600" i="1" u="sng" dirty="0">
                <a:solidFill>
                  <a:srgbClr val="FFC000"/>
                </a:solidFill>
              </a:rPr>
              <a:t>Le </a:t>
            </a:r>
            <a:r>
              <a:rPr lang="fr-FR" sz="1600" i="1" u="sng" dirty="0">
                <a:solidFill>
                  <a:srgbClr val="FFC000"/>
                </a:solidFill>
              </a:rPr>
              <a:t>réalisme</a:t>
            </a:r>
            <a:r>
              <a:rPr lang="en-US" sz="1600" i="1" dirty="0"/>
              <a:t>.</a:t>
            </a:r>
            <a:r>
              <a:rPr lang="el-GR" sz="1600" i="1" dirty="0"/>
              <a:t>                </a:t>
            </a:r>
            <a:endParaRPr lang="el-GR" sz="1600" i="1" dirty="0" smtClean="0"/>
          </a:p>
          <a:p>
            <a:pPr algn="ctr">
              <a:buNone/>
            </a:pPr>
            <a:r>
              <a:rPr lang="el-GR" sz="1600" i="1" dirty="0"/>
              <a:t> </a:t>
            </a:r>
            <a:r>
              <a:rPr lang="el-GR" sz="1600" i="1" dirty="0" smtClean="0"/>
              <a:t>    Ο </a:t>
            </a:r>
            <a:r>
              <a:rPr lang="en-US" sz="1600" i="1" dirty="0" smtClean="0"/>
              <a:t>Courbet </a:t>
            </a:r>
            <a:r>
              <a:rPr lang="el-GR" sz="1600" i="1" dirty="0" smtClean="0"/>
              <a:t>δεν </a:t>
            </a:r>
            <a:r>
              <a:rPr lang="el-GR" sz="1600" i="1" dirty="0"/>
              <a:t>δεχόταν να είναι μαθητής κανενός, μόνο τη φύση </a:t>
            </a:r>
            <a:r>
              <a:rPr lang="el-GR" sz="1600" i="1" dirty="0" smtClean="0"/>
              <a:t>δεχόταν </a:t>
            </a:r>
            <a:r>
              <a:rPr lang="el-GR" sz="1600" i="1" dirty="0"/>
              <a:t>για δάσκαλό του. </a:t>
            </a:r>
            <a:r>
              <a:rPr lang="el-GR" sz="1600" i="1" dirty="0">
                <a:solidFill>
                  <a:srgbClr val="FFC000"/>
                </a:solidFill>
              </a:rPr>
              <a:t>Δεν ήθελε την ομορφιά αλλά την </a:t>
            </a:r>
            <a:r>
              <a:rPr lang="el-GR" sz="1600" i="1" u="sng" dirty="0" smtClean="0">
                <a:solidFill>
                  <a:srgbClr val="FFC000"/>
                </a:solidFill>
              </a:rPr>
              <a:t>αλήθεια</a:t>
            </a:r>
            <a:r>
              <a:rPr lang="el-GR" sz="1600" i="1" dirty="0">
                <a:solidFill>
                  <a:srgbClr val="FFC000"/>
                </a:solidFill>
              </a:rPr>
              <a:t>, </a:t>
            </a:r>
            <a:r>
              <a:rPr lang="el-GR" sz="1600" i="1" dirty="0" smtClean="0">
                <a:solidFill>
                  <a:srgbClr val="FFC000"/>
                </a:solidFill>
              </a:rPr>
              <a:t>                    όπως </a:t>
            </a:r>
            <a:r>
              <a:rPr lang="el-GR" sz="1600" i="1" dirty="0">
                <a:solidFill>
                  <a:srgbClr val="FFC000"/>
                </a:solidFill>
              </a:rPr>
              <a:t>και ο Καραβάτζιο.</a:t>
            </a:r>
          </a:p>
          <a:p>
            <a:pPr>
              <a:buNone/>
            </a:pPr>
            <a:endParaRPr lang="fr-FR" sz="2400" dirty="0"/>
          </a:p>
        </p:txBody>
      </p:sp>
      <p:pic>
        <p:nvPicPr>
          <p:cNvPr id="25602" name="Picture 2" descr="https://parallhlografos.files.wordpress.com/2011/03/thomas_caravaggio.jpg"/>
          <p:cNvPicPr>
            <a:picLocks noChangeAspect="1" noChangeArrowheads="1"/>
          </p:cNvPicPr>
          <p:nvPr/>
        </p:nvPicPr>
        <p:blipFill>
          <a:blip r:embed="rId2"/>
          <a:srcRect/>
          <a:stretch>
            <a:fillRect/>
          </a:stretch>
        </p:blipFill>
        <p:spPr bwMode="auto">
          <a:xfrm>
            <a:off x="0" y="0"/>
            <a:ext cx="8311838" cy="6858001"/>
          </a:xfrm>
          <a:prstGeom prst="rect">
            <a:avLst/>
          </a:prstGeom>
          <a:noFill/>
        </p:spPr>
      </p:pic>
      <p:sp>
        <p:nvSpPr>
          <p:cNvPr id="5" name="4 - Ορθογώνιο"/>
          <p:cNvSpPr/>
          <p:nvPr/>
        </p:nvSpPr>
        <p:spPr>
          <a:xfrm>
            <a:off x="8300953" y="5499759"/>
            <a:ext cx="2547620" cy="1077218"/>
          </a:xfrm>
          <a:prstGeom prst="rect">
            <a:avLst/>
          </a:prstGeom>
        </p:spPr>
        <p:txBody>
          <a:bodyPr wrap="none">
            <a:spAutoFit/>
          </a:bodyPr>
          <a:lstStyle/>
          <a:p>
            <a:pPr algn="ctr"/>
            <a:r>
              <a:rPr lang="el-GR" sz="1600" i="1" dirty="0" smtClean="0"/>
              <a:t>‘’Ο </a:t>
            </a:r>
            <a:r>
              <a:rPr lang="el-GR" sz="1600" i="1" dirty="0"/>
              <a:t>άπιστος </a:t>
            </a:r>
            <a:r>
              <a:rPr lang="el-GR" sz="1600" i="1" dirty="0" smtClean="0"/>
              <a:t>Θωμάς’’</a:t>
            </a:r>
            <a:endParaRPr lang="el-GR" sz="1600" i="1" dirty="0"/>
          </a:p>
          <a:p>
            <a:pPr algn="ctr"/>
            <a:r>
              <a:rPr lang="el-GR" sz="1600" i="1" dirty="0" smtClean="0"/>
              <a:t>1601-1602</a:t>
            </a:r>
          </a:p>
          <a:p>
            <a:pPr algn="ctr"/>
            <a:r>
              <a:rPr lang="el-GR" sz="1600" i="1" dirty="0"/>
              <a:t> </a:t>
            </a:r>
            <a:r>
              <a:rPr lang="el-GR" sz="1600" i="1" dirty="0" smtClean="0"/>
              <a:t>Καραβάτζιο</a:t>
            </a:r>
          </a:p>
          <a:p>
            <a:pPr algn="ctr"/>
            <a:r>
              <a:rPr lang="el-GR" sz="1600" i="1" dirty="0" smtClean="0"/>
              <a:t>Παλάτι </a:t>
            </a:r>
            <a:r>
              <a:rPr lang="en-US" sz="1600" i="1" dirty="0" smtClean="0"/>
              <a:t>Sanssouci, Potsdam</a:t>
            </a:r>
            <a:r>
              <a:rPr lang="el-GR" sz="1600" i="1" dirty="0" smtClean="0"/>
              <a:t> </a:t>
            </a:r>
            <a:r>
              <a:rPr lang="el-GR" sz="1600" i="1" dirty="0"/>
              <a:t> </a:t>
            </a:r>
          </a:p>
        </p:txBody>
      </p:sp>
    </p:spTree>
    <p:extLst>
      <p:ext uri="{BB962C8B-B14F-4D97-AF65-F5344CB8AC3E}">
        <p14:creationId xmlns="" xmlns:p14="http://schemas.microsoft.com/office/powerpoint/2010/main" val="136669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9/93/Gustave_Courbet_-_Bonjour_Monsieur_Courbet_-_Mus%C3%A9e_Fabre.jpg/800px-Gustave_Courbet_-_Bonjour_Monsieur_Courbet_-_Mus%C3%A9e_Fabre.jpg"/>
          <p:cNvPicPr>
            <a:picLocks noChangeAspect="1" noChangeArrowheads="1"/>
          </p:cNvPicPr>
          <p:nvPr/>
        </p:nvPicPr>
        <p:blipFill>
          <a:blip r:embed="rId2"/>
          <a:srcRect/>
          <a:stretch>
            <a:fillRect/>
          </a:stretch>
        </p:blipFill>
        <p:spPr bwMode="auto">
          <a:xfrm>
            <a:off x="0" y="0"/>
            <a:ext cx="7860172" cy="6858000"/>
          </a:xfrm>
          <a:prstGeom prst="rect">
            <a:avLst/>
          </a:prstGeom>
          <a:noFill/>
        </p:spPr>
      </p:pic>
      <p:sp>
        <p:nvSpPr>
          <p:cNvPr id="5" name="4 - Ορθογώνιο"/>
          <p:cNvSpPr/>
          <p:nvPr/>
        </p:nvSpPr>
        <p:spPr>
          <a:xfrm>
            <a:off x="7849286" y="5610234"/>
            <a:ext cx="3722229" cy="1077218"/>
          </a:xfrm>
          <a:prstGeom prst="rect">
            <a:avLst/>
          </a:prstGeom>
        </p:spPr>
        <p:txBody>
          <a:bodyPr wrap="square">
            <a:spAutoFit/>
          </a:bodyPr>
          <a:lstStyle/>
          <a:p>
            <a:pPr algn="ctr"/>
            <a:r>
              <a:rPr lang="el-GR" sz="1600" i="1" dirty="0"/>
              <a:t>‘’</a:t>
            </a:r>
            <a:r>
              <a:rPr lang="en-US" sz="1600" i="1" dirty="0"/>
              <a:t>Bonjour, Monsieur Courbet</a:t>
            </a:r>
            <a:r>
              <a:rPr lang="el-GR" sz="1600" i="1" dirty="0"/>
              <a:t>’’</a:t>
            </a:r>
          </a:p>
          <a:p>
            <a:pPr algn="ctr"/>
            <a:r>
              <a:rPr lang="en-US" sz="1600" i="1" dirty="0" smtClean="0"/>
              <a:t>1854</a:t>
            </a:r>
            <a:r>
              <a:rPr lang="en-US" sz="1600" i="1" dirty="0"/>
              <a:t> </a:t>
            </a:r>
            <a:endParaRPr lang="el-GR" sz="1600" i="1" dirty="0" smtClean="0"/>
          </a:p>
          <a:p>
            <a:pPr algn="ctr"/>
            <a:r>
              <a:rPr lang="en-US" sz="1600" i="1" dirty="0" smtClean="0"/>
              <a:t>Gustave Courbet</a:t>
            </a:r>
            <a:r>
              <a:rPr lang="en-US" sz="1600" dirty="0" smtClean="0"/>
              <a:t> </a:t>
            </a:r>
            <a:br>
              <a:rPr lang="en-US" sz="1600" dirty="0" smtClean="0"/>
            </a:br>
            <a:r>
              <a:rPr lang="en-US" sz="1600" i="1" dirty="0" smtClean="0"/>
              <a:t>Musée Fabre, Montpellier</a:t>
            </a:r>
            <a:r>
              <a:rPr lang="el-GR" sz="1600" i="1" dirty="0" smtClean="0"/>
              <a:t>, Νότια Γαλλία</a:t>
            </a:r>
            <a:endParaRPr lang="el-GR" sz="1600" i="1" dirty="0"/>
          </a:p>
        </p:txBody>
      </p:sp>
      <p:sp>
        <p:nvSpPr>
          <p:cNvPr id="4" name="2 - Θέση περιεχομένου"/>
          <p:cNvSpPr>
            <a:spLocks noGrp="1"/>
          </p:cNvSpPr>
          <p:nvPr>
            <p:ph idx="1"/>
          </p:nvPr>
        </p:nvSpPr>
        <p:spPr>
          <a:xfrm>
            <a:off x="7939144" y="392556"/>
            <a:ext cx="3969572" cy="4260891"/>
          </a:xfrm>
        </p:spPr>
        <p:txBody>
          <a:bodyPr>
            <a:normAutofit/>
          </a:bodyPr>
          <a:lstStyle/>
          <a:p>
            <a:pPr algn="ctr">
              <a:buNone/>
            </a:pPr>
            <a:r>
              <a:rPr lang="el-GR" sz="1600" i="1" dirty="0" smtClean="0"/>
              <a:t>      Περπατά </a:t>
            </a:r>
            <a:r>
              <a:rPr lang="el-GR" sz="1600" i="1" dirty="0"/>
              <a:t>στην εξοχή την ώρα που τον χαιρετά ο φίλος και </a:t>
            </a:r>
            <a:r>
              <a:rPr lang="el-GR" sz="1600" i="1" dirty="0" smtClean="0"/>
              <a:t>πελάτης του</a:t>
            </a:r>
            <a:r>
              <a:rPr lang="el-GR" sz="1600" i="1" dirty="0"/>
              <a:t>. Για τους ακαδημαϊκούς η εικόνα αυτή φαινόταν εντελώς </a:t>
            </a:r>
            <a:r>
              <a:rPr lang="el-GR" sz="1600" i="1" dirty="0" smtClean="0"/>
              <a:t>παιδιάστικη</a:t>
            </a:r>
            <a:r>
              <a:rPr lang="el-GR" sz="1600" i="1" dirty="0"/>
              <a:t>. Η ιδέα ενός ζωγράφου να παρουσιάσει τον εαυτό </a:t>
            </a:r>
            <a:r>
              <a:rPr lang="el-GR" sz="1600" i="1" dirty="0" smtClean="0"/>
              <a:t>του σαν </a:t>
            </a:r>
            <a:r>
              <a:rPr lang="el-GR" sz="1600" i="1" dirty="0"/>
              <a:t>αλήτη θεωρήθηκε προσβλητική. Ο ίδιος ήθελε τα έργα του </a:t>
            </a:r>
            <a:r>
              <a:rPr lang="el-GR" sz="1600" i="1" dirty="0" smtClean="0"/>
              <a:t>να είναι </a:t>
            </a:r>
            <a:r>
              <a:rPr lang="el-GR" sz="1600" i="1" dirty="0"/>
              <a:t>μια διαμαρτυρία εναντίον των καθιερωμένων συμβάσεων της </a:t>
            </a:r>
            <a:r>
              <a:rPr lang="el-GR" sz="1600" i="1" dirty="0" smtClean="0"/>
              <a:t>εποχής </a:t>
            </a:r>
            <a:r>
              <a:rPr lang="el-GR" sz="1600" i="1" dirty="0"/>
              <a:t>του, να σοκάρει την αστική τάξη, να την αφυπνίσει από την </a:t>
            </a:r>
            <a:r>
              <a:rPr lang="el-GR" sz="1600" i="1" dirty="0" smtClean="0"/>
              <a:t>αυταρέσκειά </a:t>
            </a:r>
            <a:r>
              <a:rPr lang="el-GR" sz="1600" i="1" dirty="0"/>
              <a:t>της και να διαλαλήσει την αξία της ασυμβίβαστης </a:t>
            </a:r>
            <a:r>
              <a:rPr lang="el-GR" sz="1600" i="1" dirty="0" smtClean="0"/>
              <a:t>καλλιτεχνικής </a:t>
            </a:r>
            <a:r>
              <a:rPr lang="el-GR" sz="1600" i="1" dirty="0"/>
              <a:t>ειλικρίνειας σε αντίθεση με την όποια κοινοτυπία. </a:t>
            </a:r>
          </a:p>
          <a:p>
            <a:pPr algn="ctr">
              <a:buNone/>
            </a:pPr>
            <a:r>
              <a:rPr lang="el-GR" sz="1600" i="1" dirty="0" smtClean="0"/>
              <a:t>      Οι </a:t>
            </a:r>
            <a:r>
              <a:rPr lang="el-GR" sz="1600" i="1" dirty="0"/>
              <a:t>ιδέες του ενθάρρυναν κι άλλους ζωγράφους να ακολουθήσουν </a:t>
            </a:r>
            <a:r>
              <a:rPr lang="el-GR" sz="1600" i="1" dirty="0" smtClean="0"/>
              <a:t>αποκλειστικά </a:t>
            </a:r>
            <a:r>
              <a:rPr lang="el-GR" sz="1600" i="1" dirty="0"/>
              <a:t>τη δική τους συνείδηση.</a:t>
            </a:r>
          </a:p>
        </p:txBody>
      </p:sp>
    </p:spTree>
    <p:extLst>
      <p:ext uri="{BB962C8B-B14F-4D97-AF65-F5344CB8AC3E}">
        <p14:creationId xmlns="" xmlns:p14="http://schemas.microsoft.com/office/powerpoint/2010/main" val="66373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artrenewal.org/artwork/746/746/13500/the_grain_sifters-large.jpg"/>
          <p:cNvPicPr>
            <a:picLocks noChangeAspect="1" noChangeArrowheads="1"/>
          </p:cNvPicPr>
          <p:nvPr/>
        </p:nvPicPr>
        <p:blipFill>
          <a:blip r:embed="rId2"/>
          <a:srcRect/>
          <a:stretch>
            <a:fillRect/>
          </a:stretch>
        </p:blipFill>
        <p:spPr bwMode="auto">
          <a:xfrm>
            <a:off x="0" y="0"/>
            <a:ext cx="8700448" cy="6858000"/>
          </a:xfrm>
          <a:prstGeom prst="rect">
            <a:avLst/>
          </a:prstGeom>
          <a:noFill/>
        </p:spPr>
      </p:pic>
      <p:sp>
        <p:nvSpPr>
          <p:cNvPr id="5" name="4 - Ορθογώνιο"/>
          <p:cNvSpPr/>
          <p:nvPr/>
        </p:nvSpPr>
        <p:spPr>
          <a:xfrm>
            <a:off x="8804230" y="5577354"/>
            <a:ext cx="3148298" cy="1508105"/>
          </a:xfrm>
          <a:prstGeom prst="rect">
            <a:avLst/>
          </a:prstGeom>
        </p:spPr>
        <p:txBody>
          <a:bodyPr wrap="none">
            <a:spAutoFit/>
          </a:bodyPr>
          <a:lstStyle/>
          <a:p>
            <a:pPr algn="ctr"/>
            <a:r>
              <a:rPr lang="el-GR" sz="1600" i="1" dirty="0" smtClean="0"/>
              <a:t>’’</a:t>
            </a:r>
            <a:r>
              <a:rPr lang="fr-FR" sz="1600" i="1" dirty="0" smtClean="0"/>
              <a:t>The </a:t>
            </a:r>
            <a:r>
              <a:rPr lang="fr-FR" sz="1600" i="1" dirty="0"/>
              <a:t>Grain Sifters</a:t>
            </a:r>
            <a:r>
              <a:rPr lang="el-GR" sz="1600" i="1" dirty="0" smtClean="0"/>
              <a:t>’’</a:t>
            </a:r>
            <a:r>
              <a:rPr lang="en-US" sz="1600" i="1" dirty="0"/>
              <a:t> </a:t>
            </a:r>
            <a:endParaRPr lang="el-GR" sz="1600" i="1" dirty="0" smtClean="0"/>
          </a:p>
          <a:p>
            <a:pPr algn="ctr"/>
            <a:r>
              <a:rPr lang="el-GR" sz="1600" i="1" dirty="0" smtClean="0"/>
              <a:t>1855</a:t>
            </a:r>
          </a:p>
          <a:p>
            <a:pPr algn="ctr"/>
            <a:r>
              <a:rPr lang="en-US" sz="1600" i="1" dirty="0" smtClean="0"/>
              <a:t>Gustave Courbet</a:t>
            </a:r>
            <a:r>
              <a:rPr lang="fr-FR" sz="1600" u="sng" dirty="0" smtClean="0"/>
              <a:t/>
            </a:r>
            <a:br>
              <a:rPr lang="fr-FR" sz="1600" u="sng" dirty="0" smtClean="0"/>
            </a:br>
            <a:r>
              <a:rPr lang="fr-FR" sz="1600" i="1" dirty="0" smtClean="0"/>
              <a:t>Musée des Beaux-Arts de Nantes</a:t>
            </a:r>
            <a:r>
              <a:rPr lang="el-GR" sz="1600" i="1" dirty="0" smtClean="0"/>
              <a:t>, </a:t>
            </a:r>
          </a:p>
          <a:p>
            <a:pPr algn="ctr"/>
            <a:r>
              <a:rPr lang="el-GR" sz="1600" i="1" dirty="0" smtClean="0"/>
              <a:t>Γαλλία</a:t>
            </a:r>
            <a:endParaRPr lang="el-GR" sz="1600" i="1" dirty="0"/>
          </a:p>
          <a:p>
            <a:endParaRPr lang="el-GR" sz="1200" i="1" dirty="0"/>
          </a:p>
        </p:txBody>
      </p:sp>
    </p:spTree>
    <p:extLst>
      <p:ext uri="{BB962C8B-B14F-4D97-AF65-F5344CB8AC3E}">
        <p14:creationId xmlns="" xmlns:p14="http://schemas.microsoft.com/office/powerpoint/2010/main" val="3184152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3/3a/Camille_Corot_-_Woman_with_a_Pearl.jpg"/>
          <p:cNvPicPr>
            <a:picLocks noChangeAspect="1" noChangeArrowheads="1"/>
          </p:cNvPicPr>
          <p:nvPr/>
        </p:nvPicPr>
        <p:blipFill>
          <a:blip r:embed="rId2"/>
          <a:srcRect/>
          <a:stretch>
            <a:fillRect/>
          </a:stretch>
        </p:blipFill>
        <p:spPr bwMode="auto">
          <a:xfrm>
            <a:off x="0" y="0"/>
            <a:ext cx="4844585" cy="6858000"/>
          </a:xfrm>
          <a:prstGeom prst="rect">
            <a:avLst/>
          </a:prstGeom>
          <a:noFill/>
        </p:spPr>
      </p:pic>
      <p:sp>
        <p:nvSpPr>
          <p:cNvPr id="3" name="2 - Ορθογώνιο"/>
          <p:cNvSpPr/>
          <p:nvPr/>
        </p:nvSpPr>
        <p:spPr>
          <a:xfrm>
            <a:off x="4986708" y="5668480"/>
            <a:ext cx="2807114" cy="1077218"/>
          </a:xfrm>
          <a:prstGeom prst="rect">
            <a:avLst/>
          </a:prstGeom>
        </p:spPr>
        <p:txBody>
          <a:bodyPr wrap="none">
            <a:spAutoFit/>
          </a:bodyPr>
          <a:lstStyle/>
          <a:p>
            <a:pPr algn="ctr"/>
            <a:r>
              <a:rPr lang="en-US" sz="1600" i="1" dirty="0"/>
              <a:t>‘’</a:t>
            </a:r>
            <a:r>
              <a:rPr lang="el-GR" sz="1600" i="1" dirty="0"/>
              <a:t>Η γυναίκα με το μαργαριτάρι</a:t>
            </a:r>
            <a:r>
              <a:rPr lang="en-US" sz="1600" i="1" dirty="0" smtClean="0"/>
              <a:t>’’</a:t>
            </a:r>
            <a:endParaRPr lang="el-GR" sz="1600" i="1" dirty="0" smtClean="0"/>
          </a:p>
          <a:p>
            <a:pPr algn="ctr"/>
            <a:r>
              <a:rPr lang="el-GR" sz="1600" i="1" dirty="0" smtClean="0"/>
              <a:t>1869</a:t>
            </a:r>
          </a:p>
          <a:p>
            <a:pPr algn="ctr"/>
            <a:r>
              <a:rPr lang="el-GR" sz="1600" i="1" dirty="0" smtClean="0"/>
              <a:t>Jean-Baptiste </a:t>
            </a:r>
            <a:r>
              <a:rPr lang="el-GR" sz="1600" i="1" dirty="0"/>
              <a:t>Camille </a:t>
            </a:r>
            <a:r>
              <a:rPr lang="el-GR" sz="1600" i="1" dirty="0" smtClean="0"/>
              <a:t>Corot</a:t>
            </a:r>
          </a:p>
          <a:p>
            <a:pPr algn="ctr"/>
            <a:r>
              <a:rPr lang="el-GR" sz="1600" i="1" dirty="0" smtClean="0"/>
              <a:t>Μουσείο Λούβρου </a:t>
            </a:r>
            <a:endParaRPr lang="el-GR" sz="1600" i="1" dirty="0"/>
          </a:p>
        </p:txBody>
      </p:sp>
      <p:sp>
        <p:nvSpPr>
          <p:cNvPr id="4" name="3 - Ορθογώνιο"/>
          <p:cNvSpPr/>
          <p:nvPr/>
        </p:nvSpPr>
        <p:spPr>
          <a:xfrm>
            <a:off x="6805134" y="332625"/>
            <a:ext cx="3857652" cy="4524315"/>
          </a:xfrm>
          <a:prstGeom prst="rect">
            <a:avLst/>
          </a:prstGeom>
        </p:spPr>
        <p:txBody>
          <a:bodyPr wrap="square">
            <a:spAutoFit/>
          </a:bodyPr>
          <a:lstStyle/>
          <a:p>
            <a:pPr algn="ctr"/>
            <a:r>
              <a:rPr lang="el-GR" sz="1600" i="1" dirty="0"/>
              <a:t>O </a:t>
            </a:r>
            <a:r>
              <a:rPr lang="el-GR" sz="1600" i="1" dirty="0" smtClean="0"/>
              <a:t>Jean-Baptiste </a:t>
            </a:r>
            <a:r>
              <a:rPr lang="el-GR" sz="1600" i="1" dirty="0"/>
              <a:t>Camille </a:t>
            </a:r>
            <a:r>
              <a:rPr lang="el-GR" sz="1600" i="1" dirty="0" smtClean="0"/>
              <a:t>Corot</a:t>
            </a:r>
            <a:r>
              <a:rPr lang="el-GR" sz="1600" i="1" dirty="0"/>
              <a:t> </a:t>
            </a:r>
            <a:r>
              <a:rPr lang="el-GR" sz="1600" i="1" dirty="0" smtClean="0"/>
              <a:t>(1796</a:t>
            </a:r>
            <a:r>
              <a:rPr lang="en-US" sz="1600" i="1" dirty="0" smtClean="0"/>
              <a:t> </a:t>
            </a:r>
            <a:r>
              <a:rPr lang="el-GR" sz="1600" i="1" dirty="0"/>
              <a:t>– </a:t>
            </a:r>
            <a:r>
              <a:rPr lang="el-GR" sz="1600" i="1" dirty="0" smtClean="0"/>
              <a:t>1875) </a:t>
            </a:r>
            <a:r>
              <a:rPr lang="el-GR" sz="1600" i="1" dirty="0"/>
              <a:t>ήταν γνωστός κυρίως για τις </a:t>
            </a:r>
            <a:endParaRPr lang="el-GR" sz="1600" i="1" dirty="0" smtClean="0"/>
          </a:p>
          <a:p>
            <a:pPr algn="ctr"/>
            <a:r>
              <a:rPr lang="el-GR" sz="1600" i="1" dirty="0" smtClean="0"/>
              <a:t>τοπιογραφίες </a:t>
            </a:r>
            <a:r>
              <a:rPr lang="el-GR" sz="1600" i="1" dirty="0"/>
              <a:t>του. </a:t>
            </a:r>
          </a:p>
          <a:p>
            <a:pPr algn="ctr"/>
            <a:r>
              <a:rPr lang="el-GR" sz="1600" i="1" dirty="0"/>
              <a:t>Α</a:t>
            </a:r>
            <a:r>
              <a:rPr lang="el-GR" sz="1600" i="1" dirty="0" smtClean="0"/>
              <a:t>πό </a:t>
            </a:r>
            <a:r>
              <a:rPr lang="el-GR" sz="1600" i="1" dirty="0"/>
              <a:t>το 1830 έως το 1870 ο Κορό μαζί με άλλους ζωγράφους  αποτραβήχτηκαν στο χωριό Μπαρμπιζόν, επικεντρώνοντας τη ματιά τους στην </a:t>
            </a:r>
            <a:r>
              <a:rPr lang="el-GR" sz="1600" i="1" dirty="0">
                <a:solidFill>
                  <a:srgbClr val="FFC000"/>
                </a:solidFill>
              </a:rPr>
              <a:t>απλή και καθημερινή όψη της φύσης</a:t>
            </a:r>
            <a:r>
              <a:rPr lang="el-GR" sz="1600" i="1" dirty="0"/>
              <a:t> και όχι στη μνημειακή ή αλληγορική πλευρά της. </a:t>
            </a:r>
            <a:r>
              <a:rPr lang="el-GR" sz="1600" i="1" dirty="0">
                <a:solidFill>
                  <a:srgbClr val="FFC000"/>
                </a:solidFill>
              </a:rPr>
              <a:t>Ζωγράφιζαν έξω από τα ατελιέ τους, στον ανοιχτό χώρο </a:t>
            </a:r>
            <a:r>
              <a:rPr lang="el-GR" sz="1600" i="1" dirty="0" smtClean="0">
                <a:solidFill>
                  <a:srgbClr val="92D050"/>
                </a:solidFill>
              </a:rPr>
              <a:t>φροντίζοντας </a:t>
            </a:r>
            <a:r>
              <a:rPr lang="el-GR" sz="1600" i="1" dirty="0">
                <a:solidFill>
                  <a:srgbClr val="92D050"/>
                </a:solidFill>
              </a:rPr>
              <a:t>όλο και λιγότερο να επεξεργάζονται με λεπτομέρειες την επιφάνεια του χρώματος</a:t>
            </a:r>
            <a:r>
              <a:rPr lang="el-GR" sz="1600" i="1" dirty="0" smtClean="0">
                <a:solidFill>
                  <a:srgbClr val="92D050"/>
                </a:solidFill>
              </a:rPr>
              <a:t>.</a:t>
            </a:r>
          </a:p>
          <a:p>
            <a:pPr algn="ctr"/>
            <a:r>
              <a:rPr lang="el-GR" sz="1600" i="1" dirty="0" smtClean="0">
                <a:solidFill>
                  <a:srgbClr val="92D050"/>
                </a:solidFill>
              </a:rPr>
              <a:t> </a:t>
            </a:r>
            <a:endParaRPr lang="en-US" sz="1600" i="1" dirty="0" smtClean="0">
              <a:solidFill>
                <a:srgbClr val="92D050"/>
              </a:solidFill>
            </a:endParaRPr>
          </a:p>
          <a:p>
            <a:pPr algn="ctr"/>
            <a:r>
              <a:rPr lang="el-GR" sz="1600" i="1" dirty="0" smtClean="0">
                <a:solidFill>
                  <a:srgbClr val="FFC000"/>
                </a:solidFill>
              </a:rPr>
              <a:t>Η </a:t>
            </a:r>
            <a:r>
              <a:rPr lang="el-GR" sz="1600" i="1" dirty="0">
                <a:solidFill>
                  <a:srgbClr val="FFC000"/>
                </a:solidFill>
              </a:rPr>
              <a:t>αδρή πραγμάτευση του θέματος άνοιξε το δρόμο στη ζωγραφική του Ιμπρεσιονισμού, που ακολούθησε.</a:t>
            </a:r>
            <a:r>
              <a:rPr lang="el-GR" sz="1600" i="1" dirty="0"/>
              <a:t/>
            </a:r>
            <a:br>
              <a:rPr lang="el-GR" sz="1600" i="1" dirty="0"/>
            </a:br>
            <a:endParaRPr lang="el-GR" sz="1600" i="1" dirty="0"/>
          </a:p>
        </p:txBody>
      </p:sp>
    </p:spTree>
    <p:extLst>
      <p:ext uri="{BB962C8B-B14F-4D97-AF65-F5344CB8AC3E}">
        <p14:creationId xmlns="" xmlns:p14="http://schemas.microsoft.com/office/powerpoint/2010/main" val="266618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219200" y="5770108"/>
            <a:ext cx="5725885" cy="1261884"/>
          </a:xfrm>
          <a:prstGeom prst="rect">
            <a:avLst/>
          </a:prstGeom>
        </p:spPr>
        <p:txBody>
          <a:bodyPr wrap="square">
            <a:spAutoFit/>
          </a:bodyPr>
          <a:lstStyle/>
          <a:p>
            <a:pPr algn="ctr"/>
            <a:r>
              <a:rPr lang="en-US" sz="1600" i="1" dirty="0"/>
              <a:t>‘’</a:t>
            </a:r>
            <a:r>
              <a:rPr lang="el-GR" sz="1600" i="1" dirty="0"/>
              <a:t>Έκρηξη στο </a:t>
            </a:r>
            <a:r>
              <a:rPr lang="el-GR" sz="1600" i="1" dirty="0" smtClean="0"/>
              <a:t>Ορυχείο’’</a:t>
            </a:r>
          </a:p>
          <a:p>
            <a:pPr algn="ctr"/>
            <a:r>
              <a:rPr lang="el-GR" sz="1600" i="1" dirty="0" smtClean="0"/>
              <a:t>1890 </a:t>
            </a:r>
          </a:p>
          <a:p>
            <a:pPr algn="ctr"/>
            <a:r>
              <a:rPr lang="fr-FR" sz="1600" i="1" dirty="0" smtClean="0"/>
              <a:t>Constantin Meunier</a:t>
            </a:r>
            <a:endParaRPr lang="el-GR" sz="1600" i="1" dirty="0" smtClean="0"/>
          </a:p>
          <a:p>
            <a:pPr algn="ctr"/>
            <a:r>
              <a:rPr lang="el-GR" sz="1600" i="1" dirty="0" smtClean="0"/>
              <a:t>Βασιλικό Μουσείο Καλών Τεχνών, Βρυξέλλες</a:t>
            </a:r>
            <a:endParaRPr lang="fr-FR" sz="1600" i="1" dirty="0"/>
          </a:p>
          <a:p>
            <a:r>
              <a:rPr lang="fr-FR" sz="1200" i="1" dirty="0"/>
              <a:t>                </a:t>
            </a:r>
            <a:endParaRPr lang="el-GR" sz="1200" i="1" dirty="0"/>
          </a:p>
        </p:txBody>
      </p:sp>
      <p:sp>
        <p:nvSpPr>
          <p:cNvPr id="5" name="Ορθογώνιο 4"/>
          <p:cNvSpPr/>
          <p:nvPr/>
        </p:nvSpPr>
        <p:spPr>
          <a:xfrm>
            <a:off x="8037371" y="543473"/>
            <a:ext cx="3664772" cy="5016758"/>
          </a:xfrm>
          <a:prstGeom prst="rect">
            <a:avLst/>
          </a:prstGeom>
        </p:spPr>
        <p:txBody>
          <a:bodyPr wrap="square">
            <a:spAutoFit/>
          </a:bodyPr>
          <a:lstStyle/>
          <a:p>
            <a:pPr algn="ctr"/>
            <a:r>
              <a:rPr lang="el-GR" sz="1600" i="1" dirty="0"/>
              <a:t>Ο Ρεαλισμός στη γλυπτική </a:t>
            </a:r>
            <a:r>
              <a:rPr lang="el-GR" sz="1600" i="1" dirty="0" smtClean="0"/>
              <a:t>εμφανίζεται </a:t>
            </a:r>
            <a:r>
              <a:rPr lang="el-GR" sz="1600" i="1" dirty="0"/>
              <a:t>μετά το 1880. </a:t>
            </a:r>
            <a:r>
              <a:rPr lang="el-GR" sz="1600" i="1" dirty="0" smtClean="0"/>
              <a:t>Η </a:t>
            </a:r>
            <a:r>
              <a:rPr lang="el-GR" sz="1600" i="1" dirty="0"/>
              <a:t>γλυπτική, εξαρτημένη από τις επίσημες κρατικές παραγγελίες για μνημεία δημόσιων χώρων, ήταν δύσκολο να ακολουθήσει με τον ίδιο ρυθμό τις καινοτομίες που εισήγαγε η ζωγραφική. </a:t>
            </a:r>
            <a:endParaRPr lang="el-GR" sz="1600" i="1" dirty="0" smtClean="0"/>
          </a:p>
          <a:p>
            <a:pPr algn="ctr"/>
            <a:endParaRPr lang="en-US" sz="1600" i="1" dirty="0" smtClean="0"/>
          </a:p>
          <a:p>
            <a:pPr algn="ctr"/>
            <a:r>
              <a:rPr lang="el-GR" sz="1600" i="1" dirty="0" smtClean="0"/>
              <a:t>Στο </a:t>
            </a:r>
            <a:r>
              <a:rPr lang="el-GR" sz="1600" i="1" dirty="0"/>
              <a:t>έργο του Βέλγου </a:t>
            </a:r>
            <a:r>
              <a:rPr lang="fr-FR" sz="1600" i="1" dirty="0" smtClean="0"/>
              <a:t>Meunier </a:t>
            </a:r>
            <a:r>
              <a:rPr lang="el-GR" sz="1600" i="1" dirty="0" smtClean="0"/>
              <a:t>προβάλλεται </a:t>
            </a:r>
            <a:r>
              <a:rPr lang="el-GR" sz="1600" i="1" dirty="0"/>
              <a:t>η εργατική τάξη. </a:t>
            </a:r>
          </a:p>
          <a:p>
            <a:pPr algn="ctr"/>
            <a:r>
              <a:rPr lang="el-GR" sz="1600" i="1" dirty="0"/>
              <a:t>Η ακριβής αναπαράσταση του ανθρώπου που πάσχει, του ανθρώπου που μοχθεί την ώρα της δουλειάς του, δε χωρά παρερμηνείες. </a:t>
            </a:r>
            <a:endParaRPr lang="en-US" sz="1600" i="1" dirty="0" smtClean="0"/>
          </a:p>
          <a:p>
            <a:pPr algn="ctr"/>
            <a:endParaRPr lang="en-US" sz="1600" i="1" dirty="0"/>
          </a:p>
          <a:p>
            <a:pPr algn="ctr"/>
            <a:r>
              <a:rPr lang="el-GR" sz="1600" i="1" dirty="0" smtClean="0"/>
              <a:t>Τον </a:t>
            </a:r>
            <a:r>
              <a:rPr lang="el-GR" sz="1600" i="1" dirty="0"/>
              <a:t>σκοτωμένο από ατύχημα εργάτη θρηνεί η συντρόφισσά του συντετριμμένη από θλίψη. Το έργο παρουσιάζεται ως ένας "σύγχρονος επιτάφιος" θρήνος.</a:t>
            </a:r>
          </a:p>
        </p:txBody>
      </p:sp>
      <p:pic>
        <p:nvPicPr>
          <p:cNvPr id="2052" name="Picture 4" descr="Î£ÏÎµÏÎ¹ÎºÎ® ÎµÎ¹ÎºÏÎ½Î±"/>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68188" y="153465"/>
            <a:ext cx="6379669" cy="56071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4474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34000" y="247425"/>
            <a:ext cx="6640286" cy="5378824"/>
          </a:xfrm>
        </p:spPr>
        <p:txBody>
          <a:bodyPr>
            <a:noAutofit/>
          </a:bodyPr>
          <a:lstStyle/>
          <a:p>
            <a:pPr algn="ctr">
              <a:buNone/>
            </a:pPr>
            <a:r>
              <a:rPr lang="el-GR" sz="1600" dirty="0" smtClean="0"/>
              <a:t>    </a:t>
            </a:r>
            <a:r>
              <a:rPr lang="el-GR" sz="1600" i="1" dirty="0" smtClean="0">
                <a:solidFill>
                  <a:srgbClr val="FFC000"/>
                </a:solidFill>
              </a:rPr>
              <a:t>Παράλληλα, η ίδια </a:t>
            </a:r>
            <a:r>
              <a:rPr lang="el-GR" sz="1600" i="1" dirty="0">
                <a:solidFill>
                  <a:srgbClr val="FFC000"/>
                </a:solidFill>
              </a:rPr>
              <a:t>προσήλωση στην </a:t>
            </a:r>
            <a:r>
              <a:rPr lang="el-GR" sz="1600" i="1" dirty="0" smtClean="0">
                <a:solidFill>
                  <a:srgbClr val="FFC000"/>
                </a:solidFill>
              </a:rPr>
              <a:t>ειλικρίνεια </a:t>
            </a:r>
            <a:r>
              <a:rPr lang="el-GR" sz="1600" i="1" dirty="0">
                <a:solidFill>
                  <a:srgbClr val="FFC000"/>
                </a:solidFill>
              </a:rPr>
              <a:t>οδήγησε </a:t>
            </a:r>
            <a:r>
              <a:rPr lang="el-GR" sz="1600" i="1" dirty="0">
                <a:solidFill>
                  <a:srgbClr val="00B0F0"/>
                </a:solidFill>
              </a:rPr>
              <a:t>μια </a:t>
            </a:r>
            <a:r>
              <a:rPr lang="el-GR" sz="1600" i="1" dirty="0" smtClean="0">
                <a:solidFill>
                  <a:srgbClr val="00B0F0"/>
                </a:solidFill>
              </a:rPr>
              <a:t>2</a:t>
            </a:r>
            <a:r>
              <a:rPr lang="el-GR" sz="1600" i="1" baseline="30000" dirty="0" smtClean="0">
                <a:solidFill>
                  <a:srgbClr val="00B0F0"/>
                </a:solidFill>
              </a:rPr>
              <a:t>η</a:t>
            </a:r>
            <a:r>
              <a:rPr lang="el-GR" sz="1600" i="1" dirty="0" smtClean="0">
                <a:solidFill>
                  <a:srgbClr val="00B0F0"/>
                </a:solidFill>
              </a:rPr>
              <a:t> ομάδα </a:t>
            </a:r>
            <a:r>
              <a:rPr lang="el-GR" sz="1600" i="1" dirty="0">
                <a:solidFill>
                  <a:srgbClr val="FFC000"/>
                </a:solidFill>
              </a:rPr>
              <a:t>Άγγλων </a:t>
            </a:r>
            <a:r>
              <a:rPr lang="el-GR" sz="1600" i="1" dirty="0" smtClean="0">
                <a:solidFill>
                  <a:srgbClr val="FFC000"/>
                </a:solidFill>
              </a:rPr>
              <a:t>ζωγράφων </a:t>
            </a:r>
            <a:r>
              <a:rPr lang="el-GR" sz="1600" i="1" dirty="0">
                <a:solidFill>
                  <a:srgbClr val="FFC000"/>
                </a:solidFill>
              </a:rPr>
              <a:t>να πάρουν έναν </a:t>
            </a:r>
            <a:r>
              <a:rPr lang="el-GR" sz="1600" i="1" dirty="0" smtClean="0">
                <a:solidFill>
                  <a:srgbClr val="FFC000"/>
                </a:solidFill>
              </a:rPr>
              <a:t>πολύ </a:t>
            </a:r>
            <a:r>
              <a:rPr lang="el-GR" sz="1600" i="1" dirty="0">
                <a:solidFill>
                  <a:srgbClr val="FFC000"/>
                </a:solidFill>
              </a:rPr>
              <a:t>διαφορετικό </a:t>
            </a:r>
            <a:r>
              <a:rPr lang="el-GR" sz="1600" i="1" dirty="0" smtClean="0">
                <a:solidFill>
                  <a:srgbClr val="FFC000"/>
                </a:solidFill>
              </a:rPr>
              <a:t>δρόμο, που ανήκει στο ίδιο ρεύμα. </a:t>
            </a:r>
          </a:p>
          <a:p>
            <a:pPr algn="ctr">
              <a:buNone/>
            </a:pPr>
            <a:r>
              <a:rPr lang="el-GR" sz="1600" i="1" dirty="0"/>
              <a:t> </a:t>
            </a:r>
            <a:r>
              <a:rPr lang="el-GR" sz="1600" i="1" dirty="0" smtClean="0"/>
              <a:t>    Οι Ακαδημίες αντιπροσώπευαν την </a:t>
            </a:r>
            <a:r>
              <a:rPr lang="el-GR" sz="1600" i="1" dirty="0"/>
              <a:t>παράδοση του Ραφαήλ. </a:t>
            </a:r>
            <a:r>
              <a:rPr lang="el-GR" sz="1600" i="1" dirty="0" smtClean="0"/>
              <a:t>                             </a:t>
            </a:r>
            <a:r>
              <a:rPr lang="el-GR" sz="1600" i="1" dirty="0" smtClean="0">
                <a:solidFill>
                  <a:srgbClr val="FFC000"/>
                </a:solidFill>
              </a:rPr>
              <a:t>Αυτοί </a:t>
            </a:r>
            <a:r>
              <a:rPr lang="el-GR" sz="1600" i="1" dirty="0">
                <a:solidFill>
                  <a:srgbClr val="FFC000"/>
                </a:solidFill>
              </a:rPr>
              <a:t>διαφωνούσαν με την </a:t>
            </a:r>
            <a:r>
              <a:rPr lang="el-GR" sz="1600" i="1" u="sng" dirty="0" smtClean="0">
                <a:solidFill>
                  <a:srgbClr val="FFC000"/>
                </a:solidFill>
              </a:rPr>
              <a:t>εξιδανίκευση </a:t>
            </a:r>
            <a:r>
              <a:rPr lang="el-GR" sz="1600" i="1" u="sng" dirty="0">
                <a:solidFill>
                  <a:srgbClr val="FFC000"/>
                </a:solidFill>
              </a:rPr>
              <a:t>της φύσης </a:t>
            </a:r>
            <a:r>
              <a:rPr lang="el-GR" sz="1600" i="1" dirty="0">
                <a:solidFill>
                  <a:srgbClr val="FFC000"/>
                </a:solidFill>
              </a:rPr>
              <a:t>και </a:t>
            </a:r>
            <a:r>
              <a:rPr lang="el-GR" sz="1600" i="1" dirty="0" smtClean="0">
                <a:solidFill>
                  <a:srgbClr val="FFC000"/>
                </a:solidFill>
              </a:rPr>
              <a:t>την </a:t>
            </a:r>
            <a:r>
              <a:rPr lang="el-GR" sz="1600" i="1" dirty="0">
                <a:solidFill>
                  <a:srgbClr val="FFC000"/>
                </a:solidFill>
              </a:rPr>
              <a:t>αναζήτηση της ομορφιάς </a:t>
            </a:r>
            <a:r>
              <a:rPr lang="el-GR" sz="1600" i="1" dirty="0" smtClean="0">
                <a:solidFill>
                  <a:srgbClr val="FFC000"/>
                </a:solidFill>
              </a:rPr>
              <a:t>σε </a:t>
            </a:r>
            <a:r>
              <a:rPr lang="el-GR" sz="1600" i="1" dirty="0">
                <a:solidFill>
                  <a:srgbClr val="FFC000"/>
                </a:solidFill>
              </a:rPr>
              <a:t>βάρος της αλήθειας</a:t>
            </a:r>
            <a:r>
              <a:rPr lang="el-GR" sz="1600" i="1" dirty="0" smtClean="0">
                <a:solidFill>
                  <a:srgbClr val="FFC000"/>
                </a:solidFill>
              </a:rPr>
              <a:t>.</a:t>
            </a:r>
            <a:r>
              <a:rPr lang="el-GR" sz="1600" i="1" dirty="0">
                <a:solidFill>
                  <a:srgbClr val="FFC000"/>
                </a:solidFill>
              </a:rPr>
              <a:t> </a:t>
            </a:r>
            <a:endParaRPr lang="el-GR" sz="1600" i="1" dirty="0" smtClean="0">
              <a:solidFill>
                <a:srgbClr val="FFC000"/>
              </a:solidFill>
            </a:endParaRPr>
          </a:p>
          <a:p>
            <a:pPr>
              <a:buNone/>
            </a:pPr>
            <a:endParaRPr lang="el-GR" sz="1600" i="1" dirty="0" smtClean="0"/>
          </a:p>
          <a:p>
            <a:pPr algn="ctr">
              <a:buNone/>
            </a:pPr>
            <a:r>
              <a:rPr lang="el-GR" sz="1600" i="1" dirty="0" smtClean="0"/>
              <a:t>«</a:t>
            </a:r>
            <a:r>
              <a:rPr lang="el-GR" sz="1600" i="1" dirty="0"/>
              <a:t>Το θέμα τον ήταν παρμένο από ένα ποίημα του φλωρεντινού ποιητή Άντζελο Πολιτσιάνο </a:t>
            </a:r>
            <a:r>
              <a:rPr lang="el-GR" sz="1600" i="1" dirty="0" smtClean="0"/>
              <a:t>που </a:t>
            </a:r>
            <a:r>
              <a:rPr lang="el-GR" sz="1600" i="1" dirty="0"/>
              <a:t>είχε επίσης εμπνεύσει τη </a:t>
            </a:r>
            <a:r>
              <a:rPr lang="el-GR" sz="1600" i="1" dirty="0" smtClean="0"/>
              <a:t>‘’Γέννηση </a:t>
            </a:r>
            <a:r>
              <a:rPr lang="el-GR" sz="1600" i="1" dirty="0"/>
              <a:t>της </a:t>
            </a:r>
            <a:r>
              <a:rPr lang="el-GR" sz="1600" i="1" dirty="0" smtClean="0"/>
              <a:t>Άνοιξης‘’ του Μποτιτσέλι</a:t>
            </a:r>
            <a:r>
              <a:rPr lang="el-GR" sz="1600" i="1" dirty="0"/>
              <a:t>. Οι στίχοι αυτοί περιγράφουν μια σκηνή όπου ο άξεστος Κύκλωπας, ο Πολύφημος, τραγουδά ένα ερωτικό τραγούδι στην όμορφη Νηρηίδα Γαλάτεια, ενώ εκείνη, πάνω σ' ένα άρμα που το σέρνουν δυο δελφίνια, φεύγει πάνω στα κύματα κοροϊδεύοντας τον Κύκλωπα για το αδέξιο τραγούδι του, τριγυρισμένη από μια εύθυμη παρέα, θεότητες της θάλασσας και νύμφες... "όση ώρα και να κοιτάξουμε αυτή την όμορφη, χαρωπή παράσταση, πάντα ανακαλύπτουμε νέες ομορφιές στην πλούσια και περίπλοκη σύνθεση της. Κάθε μορφή μοιάζει ν' αντιστοιχεί σε κάποια άλλη, κάθε κίνηση να απαντά σε μια αντίθετη κίνηση...»</a:t>
            </a:r>
            <a:br>
              <a:rPr lang="el-GR" sz="1600" i="1" dirty="0"/>
            </a:br>
            <a:endParaRPr lang="el-GR" sz="1600" i="1" dirty="0" smtClean="0"/>
          </a:p>
          <a:p>
            <a:pPr algn="r">
              <a:buNone/>
            </a:pPr>
            <a:r>
              <a:rPr lang="el-GR" sz="1600" i="1" dirty="0" smtClean="0"/>
              <a:t>Ε</a:t>
            </a:r>
            <a:r>
              <a:rPr lang="el-GR" sz="1600" i="1" dirty="0"/>
              <a:t>. Η. Γκόμπριτς, Ιστορία της Τέχνης, α. 240.</a:t>
            </a:r>
            <a:r>
              <a:rPr lang="el-GR" sz="1600" i="1" dirty="0" smtClean="0"/>
              <a:t>  </a:t>
            </a:r>
            <a:endParaRPr lang="el-GR" sz="1600" i="1" dirty="0"/>
          </a:p>
        </p:txBody>
      </p:sp>
      <p:pic>
        <p:nvPicPr>
          <p:cNvPr id="1026" name="Picture 2" descr="RAPHAEL: Galatea, fresco, 9'8&quot; x 7'5&quot;, 1513. Villa Farnese, Rome. This painting is about Poseidon, the god of the sea, falling in love with the ocean goddess, Galtea. Poseidon tries to sing her a song but she laughs at him because his voice is terrible. When she is about to go away, she turns her head to laugh at him once more and is hit with cupid’s arrow.: "/>
          <p:cNvPicPr>
            <a:picLocks noChangeAspect="1" noChangeArrowheads="1"/>
          </p:cNvPicPr>
          <p:nvPr/>
        </p:nvPicPr>
        <p:blipFill>
          <a:blip r:embed="rId2"/>
          <a:srcRect/>
          <a:stretch>
            <a:fillRect/>
          </a:stretch>
        </p:blipFill>
        <p:spPr bwMode="auto">
          <a:xfrm>
            <a:off x="0" y="0"/>
            <a:ext cx="5202283" cy="6858000"/>
          </a:xfrm>
          <a:prstGeom prst="rect">
            <a:avLst/>
          </a:prstGeom>
          <a:noFill/>
        </p:spPr>
      </p:pic>
      <p:sp>
        <p:nvSpPr>
          <p:cNvPr id="5" name="4 - Ορθογώνιο"/>
          <p:cNvSpPr/>
          <p:nvPr/>
        </p:nvSpPr>
        <p:spPr>
          <a:xfrm>
            <a:off x="5202283" y="5721069"/>
            <a:ext cx="3349058" cy="1077218"/>
          </a:xfrm>
          <a:prstGeom prst="rect">
            <a:avLst/>
          </a:prstGeom>
        </p:spPr>
        <p:txBody>
          <a:bodyPr wrap="none">
            <a:spAutoFit/>
          </a:bodyPr>
          <a:lstStyle/>
          <a:p>
            <a:pPr algn="ctr"/>
            <a:r>
              <a:rPr lang="el-GR" sz="1600" i="1" dirty="0" smtClean="0"/>
              <a:t>‘’Η </a:t>
            </a:r>
            <a:r>
              <a:rPr lang="el-GR" sz="1600" i="1" dirty="0"/>
              <a:t>Νύμφη </a:t>
            </a:r>
            <a:r>
              <a:rPr lang="el-GR" sz="1600" i="1" dirty="0" smtClean="0"/>
              <a:t>Γαλάτεια’’</a:t>
            </a:r>
            <a:endParaRPr lang="el-GR" sz="1600" i="1" dirty="0"/>
          </a:p>
          <a:p>
            <a:pPr algn="ctr"/>
            <a:r>
              <a:rPr lang="el-GR" sz="1600" i="1" dirty="0"/>
              <a:t>Τοιχογραφία από τη Βίλλα Φαρνεζίνα </a:t>
            </a:r>
          </a:p>
          <a:p>
            <a:pPr algn="ctr"/>
            <a:r>
              <a:rPr lang="el-GR" sz="1600" i="1" dirty="0" smtClean="0"/>
              <a:t>Ρώμη 1512 - 1514 </a:t>
            </a:r>
          </a:p>
          <a:p>
            <a:pPr algn="ctr"/>
            <a:r>
              <a:rPr lang="el-GR" sz="1600" i="1" dirty="0" smtClean="0"/>
              <a:t>Ραφαήλ</a:t>
            </a:r>
            <a:endParaRPr lang="el-GR" sz="1600" i="1" dirty="0"/>
          </a:p>
        </p:txBody>
      </p:sp>
    </p:spTree>
    <p:extLst>
      <p:ext uri="{BB962C8B-B14F-4D97-AF65-F5344CB8AC3E}">
        <p14:creationId xmlns="" xmlns:p14="http://schemas.microsoft.com/office/powerpoint/2010/main" val="1565166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Dante Gabriel Rossetti - Ecce Ancilla Domini! - WGA20105.jpg"/>
          <p:cNvPicPr>
            <a:picLocks noChangeAspect="1" noChangeArrowheads="1"/>
          </p:cNvPicPr>
          <p:nvPr/>
        </p:nvPicPr>
        <p:blipFill>
          <a:blip r:embed="rId2"/>
          <a:srcRect/>
          <a:stretch>
            <a:fillRect/>
          </a:stretch>
        </p:blipFill>
        <p:spPr bwMode="auto">
          <a:xfrm>
            <a:off x="0" y="-21214"/>
            <a:ext cx="4214810" cy="6879214"/>
          </a:xfrm>
          <a:prstGeom prst="rect">
            <a:avLst/>
          </a:prstGeom>
          <a:noFill/>
        </p:spPr>
      </p:pic>
      <p:sp>
        <p:nvSpPr>
          <p:cNvPr id="3" name="2 - Ορθογώνιο"/>
          <p:cNvSpPr/>
          <p:nvPr/>
        </p:nvSpPr>
        <p:spPr>
          <a:xfrm>
            <a:off x="4106477" y="5606239"/>
            <a:ext cx="1696105" cy="1569660"/>
          </a:xfrm>
          <a:prstGeom prst="rect">
            <a:avLst/>
          </a:prstGeom>
        </p:spPr>
        <p:txBody>
          <a:bodyPr wrap="none">
            <a:spAutoFit/>
          </a:bodyPr>
          <a:lstStyle/>
          <a:p>
            <a:r>
              <a:rPr lang="el-GR" sz="1400" i="1" dirty="0" smtClean="0"/>
              <a:t> ‘</a:t>
            </a:r>
            <a:r>
              <a:rPr lang="el-GR" sz="1400" i="1" dirty="0"/>
              <a:t>’Ιδού η Δούλη σου’’</a:t>
            </a:r>
          </a:p>
          <a:p>
            <a:r>
              <a:rPr lang="el-GR" sz="1400" i="1" dirty="0" smtClean="0"/>
              <a:t>          1849/50</a:t>
            </a:r>
          </a:p>
          <a:p>
            <a:r>
              <a:rPr lang="el-GR" sz="1400" i="1" dirty="0"/>
              <a:t> </a:t>
            </a:r>
            <a:r>
              <a:rPr lang="el-GR" sz="1400" i="1" dirty="0" smtClean="0"/>
              <a:t>         </a:t>
            </a:r>
            <a:r>
              <a:rPr lang="it-IT" sz="1400" i="1" dirty="0" smtClean="0"/>
              <a:t>Rossetti</a:t>
            </a:r>
            <a:endParaRPr lang="el-GR" sz="1400" i="1" dirty="0" smtClean="0"/>
          </a:p>
          <a:p>
            <a:pPr algn="ctr"/>
            <a:r>
              <a:rPr lang="en-US" sz="1400" i="1" dirty="0" smtClean="0"/>
              <a:t>Tate Britain</a:t>
            </a:r>
            <a:r>
              <a:rPr lang="el-GR" sz="1400" i="1" dirty="0" smtClean="0"/>
              <a:t>,</a:t>
            </a:r>
          </a:p>
          <a:p>
            <a:pPr algn="ctr"/>
            <a:r>
              <a:rPr lang="el-GR" sz="1400" i="1" dirty="0" smtClean="0"/>
              <a:t>Λονδίνο</a:t>
            </a:r>
            <a:endParaRPr lang="en-US" sz="1400" i="1" dirty="0" smtClean="0"/>
          </a:p>
          <a:p>
            <a:endParaRPr lang="el-GR" sz="1400" i="1" dirty="0"/>
          </a:p>
          <a:p>
            <a:r>
              <a:rPr lang="el-GR" sz="1200" i="1" dirty="0" smtClean="0"/>
              <a:t> </a:t>
            </a:r>
            <a:r>
              <a:rPr lang="it-IT" sz="1200" i="1" dirty="0" smtClean="0"/>
              <a:t> </a:t>
            </a:r>
            <a:endParaRPr lang="it-IT" sz="1200" i="1" dirty="0"/>
          </a:p>
        </p:txBody>
      </p:sp>
      <p:sp>
        <p:nvSpPr>
          <p:cNvPr id="4" name="2 - Θέση περιεχομένου"/>
          <p:cNvSpPr>
            <a:spLocks noGrp="1"/>
          </p:cNvSpPr>
          <p:nvPr>
            <p:ph idx="1"/>
          </p:nvPr>
        </p:nvSpPr>
        <p:spPr>
          <a:xfrm>
            <a:off x="4648200" y="214291"/>
            <a:ext cx="7173685" cy="3615432"/>
          </a:xfrm>
        </p:spPr>
        <p:txBody>
          <a:bodyPr>
            <a:normAutofit/>
          </a:bodyPr>
          <a:lstStyle/>
          <a:p>
            <a:pPr>
              <a:buNone/>
            </a:pPr>
            <a:r>
              <a:rPr lang="el-GR" sz="1400" i="1" dirty="0" smtClean="0">
                <a:solidFill>
                  <a:srgbClr val="FFC000"/>
                </a:solidFill>
              </a:rPr>
              <a:t>      </a:t>
            </a:r>
            <a:r>
              <a:rPr lang="el-GR" sz="1600" i="1" dirty="0" smtClean="0">
                <a:solidFill>
                  <a:srgbClr val="FFC000"/>
                </a:solidFill>
              </a:rPr>
              <a:t>Για </a:t>
            </a:r>
            <a:r>
              <a:rPr lang="el-GR" sz="1600" i="1" dirty="0">
                <a:solidFill>
                  <a:srgbClr val="FFC000"/>
                </a:solidFill>
              </a:rPr>
              <a:t>να αναμορφωθεί λοιπόν η Τέχνη, έπρεπε να αντλήσει την </a:t>
            </a:r>
            <a:r>
              <a:rPr lang="el-GR" sz="1600" i="1" dirty="0" smtClean="0">
                <a:solidFill>
                  <a:srgbClr val="FFC000"/>
                </a:solidFill>
              </a:rPr>
              <a:t>αλήθεια </a:t>
            </a:r>
            <a:r>
              <a:rPr lang="el-GR" sz="1600" i="1" dirty="0">
                <a:solidFill>
                  <a:srgbClr val="FFC000"/>
                </a:solidFill>
              </a:rPr>
              <a:t>της από την παράδοση πριν από τον Ραφαήλ, από την εποχή </a:t>
            </a:r>
            <a:r>
              <a:rPr lang="el-GR" sz="1600" i="1" dirty="0" smtClean="0">
                <a:solidFill>
                  <a:srgbClr val="FFC000"/>
                </a:solidFill>
              </a:rPr>
              <a:t>που </a:t>
            </a:r>
            <a:r>
              <a:rPr lang="el-GR" sz="1600" i="1" dirty="0">
                <a:solidFill>
                  <a:srgbClr val="FFC000"/>
                </a:solidFill>
              </a:rPr>
              <a:t>οι καλλιτέχνες ήταν ακόμη ‘’τίμιοι τεχνίτες απέναντι του Θεού’’ </a:t>
            </a:r>
            <a:r>
              <a:rPr lang="el-GR" sz="1600" i="1" dirty="0" smtClean="0">
                <a:solidFill>
                  <a:srgbClr val="FFC000"/>
                </a:solidFill>
              </a:rPr>
              <a:t>.</a:t>
            </a:r>
          </a:p>
          <a:p>
            <a:pPr>
              <a:buNone/>
            </a:pPr>
            <a:r>
              <a:rPr lang="el-GR" sz="1600" i="1" dirty="0"/>
              <a:t> </a:t>
            </a:r>
            <a:r>
              <a:rPr lang="el-GR" sz="1600" i="1" dirty="0" smtClean="0"/>
              <a:t>     Αυτοί </a:t>
            </a:r>
            <a:r>
              <a:rPr lang="el-GR" sz="1600" i="1" dirty="0"/>
              <a:t>προσπαθούσαν αν αντιγράψουν τη φύση χωρίς να τους </a:t>
            </a:r>
            <a:r>
              <a:rPr lang="el-GR" sz="1600" i="1" dirty="0" smtClean="0"/>
              <a:t>απασχολεί </a:t>
            </a:r>
            <a:r>
              <a:rPr lang="el-GR" sz="1600" i="1" dirty="0"/>
              <a:t>η κοσμική </a:t>
            </a:r>
            <a:r>
              <a:rPr lang="el-GR" sz="1600" i="1" dirty="0" smtClean="0"/>
              <a:t>επιτυχία. </a:t>
            </a:r>
          </a:p>
          <a:p>
            <a:pPr>
              <a:buNone/>
            </a:pPr>
            <a:r>
              <a:rPr lang="el-GR" sz="1600" i="1" dirty="0"/>
              <a:t> </a:t>
            </a:r>
            <a:r>
              <a:rPr lang="el-GR" sz="1600" i="1" dirty="0" smtClean="0"/>
              <a:t>     Αυτή </a:t>
            </a:r>
            <a:r>
              <a:rPr lang="el-GR" sz="1600" i="1" dirty="0"/>
              <a:t>η ομάδα στην Αγγλία πήρε το όνομα </a:t>
            </a:r>
            <a:r>
              <a:rPr lang="el-GR" sz="1600" i="1" u="sng" dirty="0">
                <a:solidFill>
                  <a:srgbClr val="FFC000"/>
                </a:solidFill>
              </a:rPr>
              <a:t>‘’Αδελφότητα των </a:t>
            </a:r>
            <a:r>
              <a:rPr lang="el-GR" sz="1600" i="1" u="sng" dirty="0" smtClean="0">
                <a:solidFill>
                  <a:srgbClr val="FFC000"/>
                </a:solidFill>
              </a:rPr>
              <a:t>Προραφαηλιτών</a:t>
            </a:r>
            <a:r>
              <a:rPr lang="el-GR" sz="1600" i="1" u="sng" dirty="0">
                <a:solidFill>
                  <a:srgbClr val="FFC000"/>
                </a:solidFill>
              </a:rPr>
              <a:t>’’</a:t>
            </a:r>
            <a:r>
              <a:rPr lang="el-GR" sz="1600" i="1" dirty="0">
                <a:solidFill>
                  <a:srgbClr val="FFC000"/>
                </a:solidFill>
              </a:rPr>
              <a:t>. </a:t>
            </a:r>
            <a:endParaRPr lang="el-GR" sz="1600" i="1" dirty="0" smtClean="0">
              <a:solidFill>
                <a:srgbClr val="FFC000"/>
              </a:solidFill>
            </a:endParaRPr>
          </a:p>
          <a:p>
            <a:pPr>
              <a:buNone/>
            </a:pPr>
            <a:r>
              <a:rPr lang="el-GR" sz="1600" i="1" dirty="0"/>
              <a:t> </a:t>
            </a:r>
            <a:r>
              <a:rPr lang="el-GR" sz="1600" i="1" dirty="0" smtClean="0"/>
              <a:t>     Ο </a:t>
            </a:r>
            <a:r>
              <a:rPr lang="el-GR" sz="1600" i="1" dirty="0"/>
              <a:t>πιο προικισμένος ανάμεσά τους ήταν ο γιος ενός Ιταλού </a:t>
            </a:r>
            <a:r>
              <a:rPr lang="el-GR" sz="1600" i="1" dirty="0" smtClean="0"/>
              <a:t>πρόσφυγα</a:t>
            </a:r>
            <a:r>
              <a:rPr lang="el-GR" sz="1600" i="1" dirty="0"/>
              <a:t>, </a:t>
            </a:r>
            <a:r>
              <a:rPr lang="en-US" sz="1600" i="1" dirty="0"/>
              <a:t>o</a:t>
            </a:r>
            <a:r>
              <a:rPr lang="el-GR" sz="1600" i="1" dirty="0"/>
              <a:t> </a:t>
            </a:r>
            <a:r>
              <a:rPr lang="en-US" sz="1600" i="1" dirty="0"/>
              <a:t>Dante Gabriel </a:t>
            </a:r>
            <a:r>
              <a:rPr lang="en-US" sz="1600" i="1" dirty="0">
                <a:solidFill>
                  <a:srgbClr val="FFC000"/>
                </a:solidFill>
              </a:rPr>
              <a:t>Rossetti</a:t>
            </a:r>
            <a:r>
              <a:rPr lang="en-US" sz="1600" i="1" dirty="0"/>
              <a:t> (1828 – 1882</a:t>
            </a:r>
            <a:r>
              <a:rPr lang="en-US" sz="1600" i="1" dirty="0" smtClean="0"/>
              <a:t>).</a:t>
            </a:r>
            <a:endParaRPr lang="el-GR" sz="1600" i="1" dirty="0" smtClean="0"/>
          </a:p>
          <a:p>
            <a:pPr>
              <a:buNone/>
            </a:pPr>
            <a:r>
              <a:rPr lang="el-GR" sz="1600" i="1" dirty="0"/>
              <a:t> </a:t>
            </a:r>
            <a:r>
              <a:rPr lang="el-GR" sz="1600" i="1" dirty="0" smtClean="0"/>
              <a:t>     Ήθελε </a:t>
            </a:r>
            <a:r>
              <a:rPr lang="el-GR" sz="1600" i="1" dirty="0"/>
              <a:t>να διαβάσει με ευλάβεια τη Γραφή και να φανταστεί με πίστη </a:t>
            </a:r>
            <a:r>
              <a:rPr lang="el-GR" sz="1600" i="1" dirty="0" smtClean="0"/>
              <a:t>τις </a:t>
            </a:r>
            <a:r>
              <a:rPr lang="el-GR" sz="1600" i="1" dirty="0"/>
              <a:t>σκηνές. Αναζητούσε την απλότητα, την ειλικρίνεια και ήθελε να </a:t>
            </a:r>
            <a:r>
              <a:rPr lang="el-GR" sz="1600" i="1" dirty="0" smtClean="0"/>
              <a:t>δούμε </a:t>
            </a:r>
            <a:r>
              <a:rPr lang="el-GR" sz="1600" i="1" dirty="0"/>
              <a:t>την παλιά ιστορία με νέο </a:t>
            </a:r>
            <a:r>
              <a:rPr lang="el-GR" sz="1600" i="1" dirty="0" smtClean="0"/>
              <a:t>πνεύμα.</a:t>
            </a:r>
            <a:endParaRPr lang="el-GR" sz="1600" i="1" dirty="0"/>
          </a:p>
        </p:txBody>
      </p:sp>
      <p:pic>
        <p:nvPicPr>
          <p:cNvPr id="5" name="Picture 4" descr="http://www.museumsinflorence.com/foto/san%20marco/image/annunciazione.jpg"/>
          <p:cNvPicPr>
            <a:picLocks noChangeAspect="1" noChangeArrowheads="1"/>
          </p:cNvPicPr>
          <p:nvPr/>
        </p:nvPicPr>
        <p:blipFill>
          <a:blip r:embed="rId3"/>
          <a:srcRect/>
          <a:stretch>
            <a:fillRect/>
          </a:stretch>
        </p:blipFill>
        <p:spPr bwMode="auto">
          <a:xfrm>
            <a:off x="5939583" y="3418393"/>
            <a:ext cx="4800292" cy="3437068"/>
          </a:xfrm>
          <a:prstGeom prst="rect">
            <a:avLst/>
          </a:prstGeom>
          <a:noFill/>
        </p:spPr>
      </p:pic>
      <p:sp>
        <p:nvSpPr>
          <p:cNvPr id="6" name="2 - Ορθογώνιο"/>
          <p:cNvSpPr/>
          <p:nvPr/>
        </p:nvSpPr>
        <p:spPr>
          <a:xfrm>
            <a:off x="10655581" y="5473005"/>
            <a:ext cx="1690655" cy="1384995"/>
          </a:xfrm>
          <a:prstGeom prst="rect">
            <a:avLst/>
          </a:prstGeom>
        </p:spPr>
        <p:txBody>
          <a:bodyPr wrap="square">
            <a:spAutoFit/>
          </a:bodyPr>
          <a:lstStyle/>
          <a:p>
            <a:pPr algn="ctr"/>
            <a:r>
              <a:rPr lang="el-GR" sz="1400" i="1" dirty="0" smtClean="0"/>
              <a:t>‘</a:t>
            </a:r>
            <a:r>
              <a:rPr lang="el-GR" sz="1400" i="1" dirty="0"/>
              <a:t>’</a:t>
            </a:r>
            <a:r>
              <a:rPr lang="fr-FR" sz="1400" i="1" dirty="0"/>
              <a:t>E</a:t>
            </a:r>
            <a:r>
              <a:rPr lang="el-GR" sz="1400" i="1" dirty="0"/>
              <a:t>υαγγελισμός</a:t>
            </a:r>
            <a:r>
              <a:rPr lang="el-GR" sz="1400" i="1" dirty="0" smtClean="0"/>
              <a:t>’’</a:t>
            </a:r>
            <a:r>
              <a:rPr lang="fr-FR" sz="1400" i="1" dirty="0" smtClean="0"/>
              <a:t> </a:t>
            </a:r>
            <a:endParaRPr lang="el-GR" sz="1400" i="1" dirty="0" smtClean="0"/>
          </a:p>
          <a:p>
            <a:pPr algn="ctr"/>
            <a:r>
              <a:rPr lang="fr-FR" sz="1400" i="1" dirty="0" smtClean="0"/>
              <a:t>1395– 1455</a:t>
            </a:r>
            <a:endParaRPr lang="el-GR" sz="1400" i="1" dirty="0"/>
          </a:p>
          <a:p>
            <a:pPr algn="ctr"/>
            <a:r>
              <a:rPr lang="fr-FR" sz="1400" i="1" dirty="0" smtClean="0"/>
              <a:t>Fra Angelico</a:t>
            </a:r>
            <a:endParaRPr lang="el-GR" sz="1400" i="1" dirty="0" smtClean="0"/>
          </a:p>
          <a:p>
            <a:pPr algn="ctr"/>
            <a:r>
              <a:rPr lang="it-IT" sz="1400" i="1" dirty="0" smtClean="0"/>
              <a:t>Museo Nazionale </a:t>
            </a:r>
            <a:endParaRPr lang="el-GR" sz="1400" i="1" dirty="0" smtClean="0"/>
          </a:p>
          <a:p>
            <a:pPr algn="ctr"/>
            <a:r>
              <a:rPr lang="it-IT" sz="1400" i="1" dirty="0" smtClean="0"/>
              <a:t>di San Marco</a:t>
            </a:r>
            <a:r>
              <a:rPr lang="el-GR" sz="1400" i="1" dirty="0" smtClean="0"/>
              <a:t>,</a:t>
            </a:r>
          </a:p>
          <a:p>
            <a:pPr algn="ctr"/>
            <a:r>
              <a:rPr lang="el-GR" sz="1400" i="1" dirty="0" smtClean="0"/>
              <a:t>Φλωρεντία</a:t>
            </a:r>
            <a:endParaRPr lang="el-GR" sz="1400" i="1" dirty="0"/>
          </a:p>
        </p:txBody>
      </p:sp>
    </p:spTree>
    <p:extLst>
      <p:ext uri="{BB962C8B-B14F-4D97-AF65-F5344CB8AC3E}">
        <p14:creationId xmlns="" xmlns:p14="http://schemas.microsoft.com/office/powerpoint/2010/main" val="3280110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952944" y="827476"/>
            <a:ext cx="5948980" cy="1861936"/>
          </a:xfrm>
        </p:spPr>
        <p:txBody>
          <a:bodyPr>
            <a:normAutofit/>
          </a:bodyPr>
          <a:lstStyle/>
          <a:p>
            <a:pPr algn="ctr">
              <a:buNone/>
            </a:pPr>
            <a:r>
              <a:rPr lang="el-GR" sz="1600" i="1" dirty="0" smtClean="0"/>
              <a:t>      Όμως </a:t>
            </a:r>
            <a:r>
              <a:rPr lang="el-GR" sz="1600" i="1" dirty="0"/>
              <a:t>παρόλη τους την πρόθεση να αποδώσουν τις μορφές όπως οι </a:t>
            </a:r>
            <a:r>
              <a:rPr lang="el-GR" sz="1600" i="1" dirty="0" smtClean="0"/>
              <a:t>Φλωρεντίνοι </a:t>
            </a:r>
            <a:r>
              <a:rPr lang="el-GR" sz="1600" i="1" dirty="0"/>
              <a:t>του </a:t>
            </a:r>
            <a:r>
              <a:rPr lang="en-US" sz="1600" i="1" dirty="0"/>
              <a:t>Quattrocento, </a:t>
            </a:r>
            <a:r>
              <a:rPr lang="el-GR" sz="1600" i="1" dirty="0"/>
              <a:t>δεν τα κατάφεραν. </a:t>
            </a:r>
          </a:p>
          <a:p>
            <a:pPr algn="ctr">
              <a:buNone/>
            </a:pPr>
            <a:r>
              <a:rPr lang="el-GR" sz="1600" i="1" dirty="0" smtClean="0"/>
              <a:t>      Έτσι </a:t>
            </a:r>
            <a:r>
              <a:rPr lang="el-GR" sz="1600" i="1" dirty="0"/>
              <a:t>ενώ η αφετηρία τους είναι παρόμοια με του </a:t>
            </a:r>
            <a:r>
              <a:rPr lang="en-US" sz="1600" i="1" dirty="0"/>
              <a:t>Millet </a:t>
            </a:r>
            <a:r>
              <a:rPr lang="el-GR" sz="1600" i="1" dirty="0"/>
              <a:t>και του </a:t>
            </a:r>
            <a:r>
              <a:rPr lang="en-US" sz="1600" i="1" dirty="0" smtClean="0"/>
              <a:t>Courbet </a:t>
            </a:r>
            <a:r>
              <a:rPr lang="el-GR" sz="1600" i="1" dirty="0"/>
              <a:t>η προσπάθειά τους, αν και τίμια, τους οδήγησε σε ένα α</a:t>
            </a:r>
            <a:r>
              <a:rPr lang="el-GR" sz="1600" i="1" dirty="0" smtClean="0"/>
              <a:t>διέξοδο</a:t>
            </a:r>
            <a:r>
              <a:rPr lang="el-GR" sz="1600" i="1" dirty="0"/>
              <a:t>.</a:t>
            </a:r>
          </a:p>
        </p:txBody>
      </p:sp>
      <p:pic>
        <p:nvPicPr>
          <p:cNvPr id="1026" name="Picture 2" descr="https://upload.wikimedia.org/wikipedia/commons/9/96/Rossetti_lady_lilith_1867.jpg"/>
          <p:cNvPicPr>
            <a:picLocks noChangeAspect="1" noChangeArrowheads="1"/>
          </p:cNvPicPr>
          <p:nvPr/>
        </p:nvPicPr>
        <p:blipFill>
          <a:blip r:embed="rId2"/>
          <a:srcRect/>
          <a:stretch>
            <a:fillRect/>
          </a:stretch>
        </p:blipFill>
        <p:spPr bwMode="auto">
          <a:xfrm>
            <a:off x="-1" y="4085"/>
            <a:ext cx="5841403" cy="6853915"/>
          </a:xfrm>
          <a:prstGeom prst="rect">
            <a:avLst/>
          </a:prstGeom>
          <a:noFill/>
        </p:spPr>
      </p:pic>
      <p:sp>
        <p:nvSpPr>
          <p:cNvPr id="5" name="4 - Ορθογώνιο"/>
          <p:cNvSpPr/>
          <p:nvPr/>
        </p:nvSpPr>
        <p:spPr>
          <a:xfrm>
            <a:off x="5909401" y="5349895"/>
            <a:ext cx="2689454" cy="1508105"/>
          </a:xfrm>
          <a:prstGeom prst="rect">
            <a:avLst/>
          </a:prstGeom>
        </p:spPr>
        <p:txBody>
          <a:bodyPr wrap="none">
            <a:spAutoFit/>
          </a:bodyPr>
          <a:lstStyle/>
          <a:p>
            <a:pPr algn="ctr"/>
            <a:r>
              <a:rPr lang="el-GR" sz="1600" i="1" dirty="0"/>
              <a:t>‘’</a:t>
            </a:r>
            <a:r>
              <a:rPr lang="fr-FR" sz="1600" i="1" dirty="0"/>
              <a:t>Lady Lilith</a:t>
            </a:r>
            <a:r>
              <a:rPr lang="el-GR" sz="1600" i="1" dirty="0"/>
              <a:t>’’</a:t>
            </a:r>
            <a:r>
              <a:rPr lang="fr-FR" sz="1600" dirty="0"/>
              <a:t> </a:t>
            </a:r>
            <a:endParaRPr lang="el-GR" sz="1600" dirty="0" smtClean="0"/>
          </a:p>
          <a:p>
            <a:pPr algn="ctr"/>
            <a:r>
              <a:rPr lang="fr-FR" sz="1600" i="1" dirty="0" smtClean="0"/>
              <a:t>1867</a:t>
            </a:r>
            <a:endParaRPr lang="el-GR" sz="1600" i="1" dirty="0" smtClean="0"/>
          </a:p>
          <a:p>
            <a:pPr algn="ctr"/>
            <a:r>
              <a:rPr lang="en-US" sz="1600" i="1" dirty="0" smtClean="0"/>
              <a:t>Rossetti</a:t>
            </a:r>
            <a:endParaRPr lang="el-GR" sz="1600" i="1" dirty="0" smtClean="0"/>
          </a:p>
          <a:p>
            <a:pPr algn="ctr"/>
            <a:r>
              <a:rPr lang="en-US" sz="1600" i="1" dirty="0" smtClean="0"/>
              <a:t>Delaware Art Museum</a:t>
            </a:r>
            <a:r>
              <a:rPr lang="el-GR" sz="1600" i="1" dirty="0" smtClean="0"/>
              <a:t>, Η.Π.Α.</a:t>
            </a:r>
            <a:endParaRPr lang="en-US" sz="1600" i="1" dirty="0" smtClean="0"/>
          </a:p>
          <a:p>
            <a:endParaRPr lang="en-US" sz="1600" i="1" dirty="0"/>
          </a:p>
          <a:p>
            <a:endParaRPr lang="el-GR" sz="1200" i="1" dirty="0"/>
          </a:p>
        </p:txBody>
      </p:sp>
    </p:spTree>
    <p:extLst>
      <p:ext uri="{BB962C8B-B14F-4D97-AF65-F5344CB8AC3E}">
        <p14:creationId xmlns="" xmlns:p14="http://schemas.microsoft.com/office/powerpoint/2010/main" val="1707037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5/5b/Rossetti_-_Pia_de_Tolomei.JPG/800px-Rossetti_-_Pia_de_Tolomei.JPG"/>
          <p:cNvPicPr>
            <a:picLocks noChangeAspect="1" noChangeArrowheads="1"/>
          </p:cNvPicPr>
          <p:nvPr/>
        </p:nvPicPr>
        <p:blipFill>
          <a:blip r:embed="rId2"/>
          <a:srcRect/>
          <a:stretch>
            <a:fillRect/>
          </a:stretch>
        </p:blipFill>
        <p:spPr bwMode="auto">
          <a:xfrm>
            <a:off x="0" y="0"/>
            <a:ext cx="7334760" cy="6858000"/>
          </a:xfrm>
          <a:prstGeom prst="rect">
            <a:avLst/>
          </a:prstGeom>
          <a:noFill/>
        </p:spPr>
      </p:pic>
      <p:sp>
        <p:nvSpPr>
          <p:cNvPr id="5" name="4 - Ορθογώνιο"/>
          <p:cNvSpPr/>
          <p:nvPr/>
        </p:nvSpPr>
        <p:spPr>
          <a:xfrm>
            <a:off x="4738679" y="5934670"/>
            <a:ext cx="607859" cy="369332"/>
          </a:xfrm>
          <a:prstGeom prst="rect">
            <a:avLst/>
          </a:prstGeom>
        </p:spPr>
        <p:txBody>
          <a:bodyPr wrap="none">
            <a:spAutoFit/>
          </a:bodyPr>
          <a:lstStyle/>
          <a:p>
            <a:r>
              <a:rPr lang="fr-FR" i="1" dirty="0"/>
              <a:t>        </a:t>
            </a:r>
            <a:endParaRPr lang="el-GR" sz="1200" i="1" dirty="0"/>
          </a:p>
        </p:txBody>
      </p:sp>
      <p:sp>
        <p:nvSpPr>
          <p:cNvPr id="2" name="Ορθογώνιο 1"/>
          <p:cNvSpPr/>
          <p:nvPr/>
        </p:nvSpPr>
        <p:spPr>
          <a:xfrm>
            <a:off x="7371507" y="5156928"/>
            <a:ext cx="4483036" cy="1261884"/>
          </a:xfrm>
          <a:prstGeom prst="rect">
            <a:avLst/>
          </a:prstGeom>
        </p:spPr>
        <p:txBody>
          <a:bodyPr wrap="square">
            <a:spAutoFit/>
          </a:bodyPr>
          <a:lstStyle/>
          <a:p>
            <a:pPr algn="ctr"/>
            <a:r>
              <a:rPr lang="fr-FR" sz="1600" i="1" dirty="0"/>
              <a:t>‘’Pia de' Tolomei’’ </a:t>
            </a:r>
          </a:p>
          <a:p>
            <a:pPr algn="ctr"/>
            <a:r>
              <a:rPr lang="fr-FR" sz="1600" i="1" dirty="0" smtClean="0"/>
              <a:t>1868–1880</a:t>
            </a:r>
            <a:endParaRPr lang="el-GR" sz="1600" i="1" dirty="0" smtClean="0"/>
          </a:p>
          <a:p>
            <a:pPr algn="ctr"/>
            <a:r>
              <a:rPr lang="fr-FR" sz="1600" i="1" dirty="0" smtClean="0"/>
              <a:t>Rossetti</a:t>
            </a:r>
            <a:r>
              <a:rPr lang="en-US" sz="1600" u="sng" dirty="0" smtClean="0"/>
              <a:t/>
            </a:r>
            <a:br>
              <a:rPr lang="en-US" sz="1600" u="sng" dirty="0" smtClean="0"/>
            </a:br>
            <a:r>
              <a:rPr lang="en-US" sz="1600" i="1" dirty="0" smtClean="0"/>
              <a:t>Spencer Museum of Art, Lawrence, Kansas</a:t>
            </a:r>
            <a:r>
              <a:rPr lang="el-GR" sz="1600" i="1" dirty="0" smtClean="0"/>
              <a:t>, Η.Π.Α.</a:t>
            </a:r>
            <a:endParaRPr lang="fr-FR" sz="1600" i="1" dirty="0"/>
          </a:p>
          <a:p>
            <a:r>
              <a:rPr lang="fr-FR" sz="1200" i="1" dirty="0" smtClean="0"/>
              <a:t> </a:t>
            </a:r>
            <a:endParaRPr lang="el-GR" sz="1200" i="1" dirty="0"/>
          </a:p>
        </p:txBody>
      </p:sp>
    </p:spTree>
    <p:extLst>
      <p:ext uri="{BB962C8B-B14F-4D97-AF65-F5344CB8AC3E}">
        <p14:creationId xmlns="" xmlns:p14="http://schemas.microsoft.com/office/powerpoint/2010/main" val="2224837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a/ab/Dante_Gabriel_Rossetti_-_Marie_Spartali_Stillman.jpg"/>
          <p:cNvPicPr>
            <a:picLocks noChangeAspect="1" noChangeArrowheads="1"/>
          </p:cNvPicPr>
          <p:nvPr/>
        </p:nvPicPr>
        <p:blipFill>
          <a:blip r:embed="rId2"/>
          <a:srcRect/>
          <a:stretch>
            <a:fillRect/>
          </a:stretch>
        </p:blipFill>
        <p:spPr bwMode="auto">
          <a:xfrm>
            <a:off x="0" y="0"/>
            <a:ext cx="5106291" cy="6881794"/>
          </a:xfrm>
          <a:prstGeom prst="rect">
            <a:avLst/>
          </a:prstGeom>
          <a:noFill/>
        </p:spPr>
      </p:pic>
      <p:sp>
        <p:nvSpPr>
          <p:cNvPr id="3" name="2 - Ορθογώνιο"/>
          <p:cNvSpPr/>
          <p:nvPr/>
        </p:nvSpPr>
        <p:spPr>
          <a:xfrm>
            <a:off x="5106292" y="5182444"/>
            <a:ext cx="3239477" cy="1323439"/>
          </a:xfrm>
          <a:prstGeom prst="rect">
            <a:avLst/>
          </a:prstGeom>
        </p:spPr>
        <p:txBody>
          <a:bodyPr wrap="none">
            <a:spAutoFit/>
          </a:bodyPr>
          <a:lstStyle/>
          <a:p>
            <a:pPr algn="ctr"/>
            <a:r>
              <a:rPr lang="fr-FR" sz="1600" i="1" dirty="0"/>
              <a:t>‘’Portrait of Marie Spartali Stillman ‘’</a:t>
            </a:r>
          </a:p>
          <a:p>
            <a:pPr algn="ctr"/>
            <a:r>
              <a:rPr lang="fr-FR" sz="1600" i="1" dirty="0" smtClean="0"/>
              <a:t>1869</a:t>
            </a:r>
            <a:endParaRPr lang="el-GR" sz="1600" i="1" dirty="0" smtClean="0"/>
          </a:p>
          <a:p>
            <a:pPr algn="ctr"/>
            <a:r>
              <a:rPr lang="fr-FR" sz="1600" i="1" dirty="0" smtClean="0"/>
              <a:t>Rossetti</a:t>
            </a:r>
            <a:endParaRPr lang="el-GR" sz="1600" i="1" dirty="0" smtClean="0"/>
          </a:p>
          <a:p>
            <a:pPr algn="ctr"/>
            <a:r>
              <a:rPr lang="en-US" sz="1600" i="1" dirty="0" smtClean="0"/>
              <a:t>Andrew Lloyd Webber Collection</a:t>
            </a:r>
            <a:endParaRPr lang="el-GR" sz="1600" i="1" dirty="0" smtClean="0"/>
          </a:p>
          <a:p>
            <a:pPr algn="ctr"/>
            <a:r>
              <a:rPr lang="el-GR" sz="1600" i="1" dirty="0" smtClean="0"/>
              <a:t>(Ιδιωτική συλλογή) </a:t>
            </a:r>
          </a:p>
        </p:txBody>
      </p:sp>
      <p:sp>
        <p:nvSpPr>
          <p:cNvPr id="2" name="Ορθογώνιο 1"/>
          <p:cNvSpPr/>
          <p:nvPr/>
        </p:nvSpPr>
        <p:spPr>
          <a:xfrm>
            <a:off x="5565289" y="779525"/>
            <a:ext cx="6096000" cy="1815882"/>
          </a:xfrm>
          <a:prstGeom prst="rect">
            <a:avLst/>
          </a:prstGeom>
        </p:spPr>
        <p:txBody>
          <a:bodyPr>
            <a:spAutoFit/>
          </a:bodyPr>
          <a:lstStyle/>
          <a:p>
            <a:pPr algn="ctr"/>
            <a:r>
              <a:rPr lang="el-GR" sz="1600" i="1" dirty="0"/>
              <a:t>Ο Ροσέτι δημιούργησε το πρώτο πορτραίτο της Σπαρτάλη το 1867, και αργότερα ανέφερε πως συνάντησε ιδιαίτερες δυσκολίες κατά την προσπάθεια απόδοσης του κεφαλιού της, καθώς δεν ήταν τόσο η απόδοση ρεαλισμού που τον δυσκόλευε όσο η λεπτή και ανεπαίσθητη γοητεία που διέθετε η Σπαρτάλη και ήταν πολύ δύσκολο να αποτυπωθεί στη ζωγραφική αναπαράσταση, αναφέροντας πως ήταν επίσης η πλέον καλλιεργημένη από τα μοντέλα </a:t>
            </a:r>
            <a:r>
              <a:rPr lang="el-GR" sz="1600" i="1" dirty="0" smtClean="0"/>
              <a:t>του.</a:t>
            </a:r>
            <a:endParaRPr lang="fr-FR" sz="1600" i="1" dirty="0"/>
          </a:p>
        </p:txBody>
      </p:sp>
    </p:spTree>
    <p:extLst>
      <p:ext uri="{BB962C8B-B14F-4D97-AF65-F5344CB8AC3E}">
        <p14:creationId xmlns="" xmlns:p14="http://schemas.microsoft.com/office/powerpoint/2010/main" val="3217955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9587" y="1216516"/>
            <a:ext cx="10908127" cy="3355483"/>
          </a:xfrm>
        </p:spPr>
        <p:txBody>
          <a:bodyPr>
            <a:normAutofit/>
          </a:bodyPr>
          <a:lstStyle/>
          <a:p>
            <a:pPr algn="ctr"/>
            <a:r>
              <a:rPr lang="el-GR" sz="1600" i="1" dirty="0" smtClean="0"/>
              <a:t>Είμαστε στο β’ μισό του 19</a:t>
            </a:r>
            <a:r>
              <a:rPr lang="el-GR" sz="1600" i="1" baseline="30000" dirty="0" smtClean="0"/>
              <a:t>ου</a:t>
            </a:r>
            <a:r>
              <a:rPr lang="el-GR" sz="1600" i="1" dirty="0" smtClean="0"/>
              <a:t> αιώνα.</a:t>
            </a:r>
            <a:br>
              <a:rPr lang="el-GR" sz="1600" i="1" dirty="0" smtClean="0"/>
            </a:br>
            <a:r>
              <a:rPr lang="el-GR" sz="1600" i="1" dirty="0" smtClean="0"/>
              <a:t>Είναι η στιγμή που τα καλλιτεχνικά ρεύματα θα αρχίσουν να ‘’συνομιλούν’’, να αναπτύσσονται σχεδόν παράλληλα.</a:t>
            </a:r>
            <a:br>
              <a:rPr lang="el-GR" sz="1600" i="1" dirty="0" smtClean="0"/>
            </a:br>
            <a:r>
              <a:rPr lang="el-GR" sz="1600" i="1" dirty="0" smtClean="0"/>
              <a:t/>
            </a:r>
            <a:br>
              <a:rPr lang="el-GR" sz="1600" i="1" dirty="0" smtClean="0"/>
            </a:br>
            <a:r>
              <a:rPr lang="el-GR" sz="1600" i="1" dirty="0" smtClean="0"/>
              <a:t>Έτσι θα φτάσουμε περίπου μέχρι το α’ μισό του 20</a:t>
            </a:r>
            <a:r>
              <a:rPr lang="el-GR" sz="1600" i="1" baseline="30000" dirty="0" smtClean="0"/>
              <a:t>ου</a:t>
            </a:r>
            <a:r>
              <a:rPr lang="el-GR" sz="1600" i="1" dirty="0" smtClean="0"/>
              <a:t>.</a:t>
            </a:r>
            <a:br>
              <a:rPr lang="el-GR" sz="1600" i="1" dirty="0" smtClean="0"/>
            </a:br>
            <a:r>
              <a:rPr lang="fr-FR" sz="1600" i="1" dirty="0" smtClean="0"/>
              <a:t/>
            </a:r>
            <a:br>
              <a:rPr lang="fr-FR" sz="1600" i="1" dirty="0" smtClean="0"/>
            </a:br>
            <a:r>
              <a:rPr lang="el-GR" sz="1600" i="1" dirty="0" smtClean="0"/>
              <a:t/>
            </a:r>
            <a:br>
              <a:rPr lang="el-GR" sz="1600" i="1" dirty="0" smtClean="0"/>
            </a:br>
            <a:r>
              <a:rPr lang="el-GR" sz="1600" i="1" dirty="0" smtClean="0"/>
              <a:t>Τα καλλιτεχνικά ρεύματα που εμφανίζονται είτε  εμπνέονται από παλαιότερα, είτε και από σύγχρονά τους, </a:t>
            </a:r>
            <a:br>
              <a:rPr lang="el-GR" sz="1600" i="1" dirty="0" smtClean="0"/>
            </a:br>
            <a:r>
              <a:rPr lang="el-GR" sz="1600" i="1" dirty="0" smtClean="0"/>
              <a:t>και καταγράφουν διαφορετικές στιγμές της ίδιας εποχής. </a:t>
            </a:r>
            <a:br>
              <a:rPr lang="el-GR" sz="1600" i="1" dirty="0" smtClean="0"/>
            </a:br>
            <a:r>
              <a:rPr lang="el-GR" sz="1600" i="1" dirty="0" smtClean="0"/>
              <a:t/>
            </a:r>
            <a:br>
              <a:rPr lang="el-GR" sz="1600" i="1" dirty="0" smtClean="0"/>
            </a:br>
            <a:r>
              <a:rPr lang="el-GR" sz="1600" i="1" dirty="0" smtClean="0"/>
              <a:t>Σίγουρα πλέον εκφράζουν και τις πολιτικές, πνευματικές, ιστορικές εξελίξεις. </a:t>
            </a:r>
            <a:br>
              <a:rPr lang="el-GR" sz="1600" i="1" dirty="0" smtClean="0"/>
            </a:br>
            <a:r>
              <a:rPr lang="el-GR" sz="1600" i="1" dirty="0" smtClean="0"/>
              <a:t>Άρα κι εμείς θα πρέπει να τα προσεγγίσουμε κατανοώντας τες.</a:t>
            </a:r>
            <a:br>
              <a:rPr lang="el-GR" sz="1600" i="1" dirty="0" smtClean="0"/>
            </a:br>
            <a:r>
              <a:rPr lang="el-GR" sz="1600" i="1" dirty="0"/>
              <a:t/>
            </a:r>
            <a:br>
              <a:rPr lang="el-GR" sz="1600" i="1" dirty="0"/>
            </a:br>
            <a:endParaRPr lang="fr-FR" sz="1600" i="1" dirty="0"/>
          </a:p>
        </p:txBody>
      </p:sp>
    </p:spTree>
    <p:extLst>
      <p:ext uri="{BB962C8B-B14F-4D97-AF65-F5344CB8AC3E}">
        <p14:creationId xmlns="" xmlns:p14="http://schemas.microsoft.com/office/powerpoint/2010/main" val="1633945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0/Loves_Messenger_Stillman_DAM.jpg/800px-Loves_Messenger_Stillman_DAM.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5529431" cy="685649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Ορθογώνιο 3"/>
          <p:cNvSpPr/>
          <p:nvPr/>
        </p:nvSpPr>
        <p:spPr>
          <a:xfrm>
            <a:off x="5564565" y="5498317"/>
            <a:ext cx="3819059" cy="1077218"/>
          </a:xfrm>
          <a:prstGeom prst="rect">
            <a:avLst/>
          </a:prstGeom>
        </p:spPr>
        <p:txBody>
          <a:bodyPr wrap="none">
            <a:spAutoFit/>
          </a:bodyPr>
          <a:lstStyle/>
          <a:p>
            <a:pPr algn="ctr"/>
            <a:r>
              <a:rPr lang="el-GR" sz="1600" i="1" dirty="0" smtClean="0"/>
              <a:t>‘’</a:t>
            </a:r>
            <a:r>
              <a:rPr lang="nb-NO" sz="1600" i="1" dirty="0" smtClean="0"/>
              <a:t>Love's Messenger</a:t>
            </a:r>
            <a:r>
              <a:rPr lang="el-GR" sz="1600" i="1" dirty="0" smtClean="0"/>
              <a:t>’’</a:t>
            </a:r>
          </a:p>
          <a:p>
            <a:pPr algn="ctr"/>
            <a:r>
              <a:rPr lang="el-GR" sz="1600" i="1" dirty="0" smtClean="0"/>
              <a:t>1885</a:t>
            </a:r>
          </a:p>
          <a:p>
            <a:pPr algn="ctr"/>
            <a:r>
              <a:rPr lang="nb-NO" sz="1600" i="1" dirty="0" smtClean="0"/>
              <a:t>Marie </a:t>
            </a:r>
            <a:r>
              <a:rPr lang="nb-NO" sz="1600" i="1" dirty="0"/>
              <a:t>Spartali </a:t>
            </a:r>
            <a:r>
              <a:rPr lang="nb-NO" sz="1600" i="1" dirty="0" smtClean="0"/>
              <a:t>Stillman</a:t>
            </a:r>
            <a:endParaRPr lang="el-GR" sz="1600" i="1" dirty="0" smtClean="0"/>
          </a:p>
          <a:p>
            <a:pPr algn="ctr"/>
            <a:r>
              <a:rPr lang="en-US" sz="1600" i="1" dirty="0" smtClean="0"/>
              <a:t>Delaware Art Museum, Wilmongton</a:t>
            </a:r>
            <a:r>
              <a:rPr lang="el-GR" sz="1600" i="1" dirty="0" smtClean="0"/>
              <a:t>, Η.Π.Α.</a:t>
            </a:r>
            <a:endParaRPr lang="fr-FR" sz="1600" i="1" dirty="0"/>
          </a:p>
        </p:txBody>
      </p:sp>
      <p:sp>
        <p:nvSpPr>
          <p:cNvPr id="5" name="Ορθογώνιο 4"/>
          <p:cNvSpPr/>
          <p:nvPr/>
        </p:nvSpPr>
        <p:spPr>
          <a:xfrm>
            <a:off x="5780443" y="662542"/>
            <a:ext cx="6096000" cy="1815882"/>
          </a:xfrm>
          <a:prstGeom prst="rect">
            <a:avLst/>
          </a:prstGeom>
        </p:spPr>
        <p:txBody>
          <a:bodyPr>
            <a:spAutoFit/>
          </a:bodyPr>
          <a:lstStyle/>
          <a:p>
            <a:pPr algn="ctr"/>
            <a:r>
              <a:rPr lang="el-GR" sz="1600" i="1" dirty="0"/>
              <a:t>Η Μαρία Ευφροσύνη Σπαρτάλη </a:t>
            </a:r>
            <a:r>
              <a:rPr lang="el-GR" sz="1600" i="1" dirty="0" smtClean="0"/>
              <a:t>(1844 –1927</a:t>
            </a:r>
            <a:r>
              <a:rPr lang="el-GR" sz="1600" i="1" dirty="0"/>
              <a:t>) και αργότερα Μαρία Ευφροσύνη Στίλμαν </a:t>
            </a:r>
            <a:r>
              <a:rPr lang="el-GR" sz="1600" i="1" dirty="0" smtClean="0"/>
              <a:t>ήταν </a:t>
            </a:r>
            <a:r>
              <a:rPr lang="el-GR" sz="1600" i="1" dirty="0"/>
              <a:t>Βρετανίδα </a:t>
            </a:r>
            <a:r>
              <a:rPr lang="el-GR" sz="1600" i="1" dirty="0" smtClean="0"/>
              <a:t>προραφαηλίτισσα </a:t>
            </a:r>
            <a:r>
              <a:rPr lang="el-GR" sz="1600" i="1" dirty="0"/>
              <a:t>ζωγράφος ελληνικής καταγωγής, και η σημαντικότερη γυναίκα εκπρόσωπος του καλλιτεχνικού αυτού κινήματος. Η σταδιοδρομία της διήρκεσε 60 έτη, </a:t>
            </a:r>
            <a:r>
              <a:rPr lang="el-GR" sz="1600" i="1" dirty="0" smtClean="0"/>
              <a:t>παρήγε </a:t>
            </a:r>
            <a:r>
              <a:rPr lang="el-GR" sz="1600" i="1" dirty="0"/>
              <a:t>πάνω από 100 έργα, και συμμετείχε τακτικά σε εκθέσεις ζωγραφικής στο Ηνωμένο Βασίλειο και τις Ηνωμένες Πολιτείες της Αμερικής.</a:t>
            </a:r>
            <a:endParaRPr lang="fr-FR" sz="1600" i="1" dirty="0"/>
          </a:p>
        </p:txBody>
      </p:sp>
    </p:spTree>
    <p:extLst>
      <p:ext uri="{BB962C8B-B14F-4D97-AF65-F5344CB8AC3E}">
        <p14:creationId xmlns="" xmlns:p14="http://schemas.microsoft.com/office/powerpoint/2010/main" val="3670733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39344" y="141515"/>
            <a:ext cx="7652656" cy="5334000"/>
          </a:xfrm>
        </p:spPr>
        <p:txBody>
          <a:bodyPr>
            <a:normAutofit/>
          </a:bodyPr>
          <a:lstStyle/>
          <a:p>
            <a:pPr algn="ctr">
              <a:buNone/>
            </a:pPr>
            <a:r>
              <a:rPr lang="el-GR" sz="1600" dirty="0" smtClean="0"/>
              <a:t>   </a:t>
            </a:r>
            <a:r>
              <a:rPr lang="el-GR" sz="1600" i="1" dirty="0" smtClean="0">
                <a:solidFill>
                  <a:srgbClr val="00B0F0"/>
                </a:solidFill>
              </a:rPr>
              <a:t>Μια 3</a:t>
            </a:r>
            <a:r>
              <a:rPr lang="el-GR" sz="1600" i="1" baseline="30000" dirty="0" smtClean="0">
                <a:solidFill>
                  <a:srgbClr val="00B0F0"/>
                </a:solidFill>
              </a:rPr>
              <a:t>η</a:t>
            </a:r>
            <a:r>
              <a:rPr lang="el-GR" sz="1600" i="1" dirty="0" smtClean="0">
                <a:solidFill>
                  <a:srgbClr val="00B0F0"/>
                </a:solidFill>
              </a:rPr>
              <a:t> έκφραση </a:t>
            </a:r>
            <a:r>
              <a:rPr lang="el-GR" sz="1600" i="1" dirty="0" smtClean="0"/>
              <a:t>ξεκίνησε </a:t>
            </a:r>
            <a:r>
              <a:rPr lang="el-GR" sz="1600" i="1" dirty="0"/>
              <a:t>με τον </a:t>
            </a:r>
            <a:r>
              <a:rPr lang="fr-FR" sz="1600" i="1" dirty="0">
                <a:solidFill>
                  <a:srgbClr val="FFC000"/>
                </a:solidFill>
              </a:rPr>
              <a:t>Edouard</a:t>
            </a:r>
            <a:r>
              <a:rPr lang="en-US" sz="1600" i="1" dirty="0">
                <a:solidFill>
                  <a:srgbClr val="FFC000"/>
                </a:solidFill>
              </a:rPr>
              <a:t> </a:t>
            </a:r>
            <a:r>
              <a:rPr lang="en-US" sz="1600" i="1" dirty="0" smtClean="0">
                <a:solidFill>
                  <a:srgbClr val="FFC000"/>
                </a:solidFill>
              </a:rPr>
              <a:t>Manet </a:t>
            </a:r>
            <a:r>
              <a:rPr lang="en-US" sz="1600" i="1" dirty="0"/>
              <a:t>(1832 – 1883) </a:t>
            </a:r>
            <a:r>
              <a:rPr lang="el-GR" sz="1600" i="1" dirty="0"/>
              <a:t>και τους </a:t>
            </a:r>
            <a:r>
              <a:rPr lang="el-GR" sz="1600" i="1" dirty="0" smtClean="0"/>
              <a:t>φίλους του </a:t>
            </a:r>
            <a:r>
              <a:rPr lang="el-GR" sz="1600" i="1" dirty="0"/>
              <a:t>οι οποίοι ακολούθησαν τις ιδέες του Κουρμπέ με πολλή </a:t>
            </a:r>
            <a:r>
              <a:rPr lang="el-GR" sz="1600" i="1" dirty="0" smtClean="0"/>
              <a:t>σοβαρότητα</a:t>
            </a:r>
            <a:r>
              <a:rPr lang="el-GR" sz="1600" i="1" dirty="0"/>
              <a:t>. </a:t>
            </a:r>
            <a:endParaRPr lang="el-GR" sz="1600" i="1" dirty="0" smtClean="0"/>
          </a:p>
          <a:p>
            <a:pPr algn="ctr">
              <a:buNone/>
            </a:pPr>
            <a:r>
              <a:rPr lang="el-GR" sz="1600" i="1" dirty="0"/>
              <a:t> </a:t>
            </a:r>
            <a:r>
              <a:rPr lang="el-GR" sz="1600" i="1" dirty="0" smtClean="0"/>
              <a:t>     Θέλησαν </a:t>
            </a:r>
            <a:r>
              <a:rPr lang="el-GR" sz="1600" i="1" dirty="0"/>
              <a:t>να επισημάνουν τις συμβάσεις της </a:t>
            </a:r>
            <a:r>
              <a:rPr lang="el-GR" sz="1600" i="1" dirty="0" smtClean="0"/>
              <a:t>ζωγραφικής </a:t>
            </a:r>
            <a:r>
              <a:rPr lang="el-GR" sz="1600" i="1" dirty="0"/>
              <a:t>που ήταν πια ξεπερασμένες και κενές. </a:t>
            </a:r>
            <a:r>
              <a:rPr lang="el-GR" sz="1600" i="1" dirty="0" smtClean="0">
                <a:solidFill>
                  <a:srgbClr val="FFC000"/>
                </a:solidFill>
              </a:rPr>
              <a:t>Το κοινό είχε τόσο συνηθίσει να  βλέπει τις συνθέσεις να βασίζονται στο παιχνίδι ανάμεσα στο φως και τη σκιά, ώστε ξεχνούσε πως στο ύπαιθρο δεν υπάρχει συνήθως τόσο ομαλή κλιμάκωση από το σκοτάδι στο φως. </a:t>
            </a:r>
            <a:r>
              <a:rPr lang="el-GR" sz="1600" i="1" dirty="0" smtClean="0">
                <a:solidFill>
                  <a:srgbClr val="92D050"/>
                </a:solidFill>
              </a:rPr>
              <a:t>Στον </a:t>
            </a:r>
            <a:r>
              <a:rPr lang="el-GR" sz="1600" i="1" dirty="0">
                <a:solidFill>
                  <a:srgbClr val="92D050"/>
                </a:solidFill>
              </a:rPr>
              <a:t>ήλιο υπάρχουν μόνο σκληρές αντιθέσεις</a:t>
            </a:r>
            <a:r>
              <a:rPr lang="el-GR" sz="1600" i="1" dirty="0" smtClean="0">
                <a:solidFill>
                  <a:srgbClr val="92D050"/>
                </a:solidFill>
              </a:rPr>
              <a:t>.</a:t>
            </a:r>
            <a:r>
              <a:rPr lang="el-GR" sz="1600" i="1" dirty="0" smtClean="0"/>
              <a:t> </a:t>
            </a:r>
            <a:r>
              <a:rPr lang="el-GR" sz="1600" i="1" dirty="0"/>
              <a:t>Έξω από το </a:t>
            </a:r>
            <a:r>
              <a:rPr lang="el-GR" sz="1600" i="1" dirty="0" smtClean="0"/>
              <a:t>εργαστήριο </a:t>
            </a:r>
            <a:r>
              <a:rPr lang="el-GR" sz="1600" i="1" dirty="0"/>
              <a:t>η αντανάκλαση του φωτός από τα γύρω αντικείμενα </a:t>
            </a:r>
            <a:r>
              <a:rPr lang="el-GR" sz="1600" i="1" dirty="0" smtClean="0"/>
              <a:t>επηρεάζει </a:t>
            </a:r>
            <a:r>
              <a:rPr lang="el-GR" sz="1600" i="1" dirty="0"/>
              <a:t>το χρώμα των σημείων που δε </a:t>
            </a:r>
            <a:r>
              <a:rPr lang="el-GR" sz="1600" i="1" dirty="0" smtClean="0"/>
              <a:t>φωτίζονται. Μέχρι </a:t>
            </a:r>
            <a:r>
              <a:rPr lang="el-GR" sz="1600" i="1" dirty="0"/>
              <a:t>τώρα κρίναμε τη ζωγραφική με βάση εκείνα που ξέρουμε και </a:t>
            </a:r>
            <a:r>
              <a:rPr lang="el-GR" sz="1600" i="1" dirty="0" smtClean="0"/>
              <a:t>όχι </a:t>
            </a:r>
            <a:r>
              <a:rPr lang="el-GR" sz="1600" i="1" dirty="0"/>
              <a:t>εκείνα που βλέπουμε. </a:t>
            </a:r>
            <a:endParaRPr lang="el-GR" sz="1600" i="1" dirty="0" smtClean="0"/>
          </a:p>
          <a:p>
            <a:pPr algn="ctr">
              <a:buNone/>
            </a:pPr>
            <a:r>
              <a:rPr lang="el-GR" sz="1600" i="1" dirty="0"/>
              <a:t> </a:t>
            </a:r>
            <a:r>
              <a:rPr lang="el-GR" sz="1600" i="1" dirty="0" smtClean="0"/>
              <a:t>     </a:t>
            </a:r>
            <a:r>
              <a:rPr lang="el-GR" sz="1600" i="1" dirty="0" smtClean="0">
                <a:solidFill>
                  <a:srgbClr val="00B0F0"/>
                </a:solidFill>
              </a:rPr>
              <a:t>Ο </a:t>
            </a:r>
            <a:r>
              <a:rPr lang="el-GR" sz="1600" i="1" dirty="0">
                <a:solidFill>
                  <a:srgbClr val="00B0F0"/>
                </a:solidFill>
              </a:rPr>
              <a:t>Μανέ λοιπόν και οι φίλοι του ανακάλυψαν πως αν κοιτάξουμε τη φύση στο ύπαιθρο, δε βλέπουμε χωριστά τα αντικείμενα, το καθένα με το δικό του χρώμα, αλλά μάλλον ένα φωτεινό κράμα από αποχρώσεις που συνταιριάζονται στα μάτια μας, και ουσιαστικά στον νου μας. </a:t>
            </a:r>
            <a:endParaRPr lang="el-GR" sz="1600" i="1" dirty="0" smtClean="0">
              <a:solidFill>
                <a:srgbClr val="00B0F0"/>
              </a:solidFill>
            </a:endParaRPr>
          </a:p>
          <a:p>
            <a:pPr algn="ctr">
              <a:buNone/>
            </a:pPr>
            <a:r>
              <a:rPr lang="el-GR" sz="1600" i="1" dirty="0"/>
              <a:t> </a:t>
            </a:r>
            <a:r>
              <a:rPr lang="el-GR" sz="1600" i="1" dirty="0" smtClean="0"/>
              <a:t>     Το </a:t>
            </a:r>
            <a:r>
              <a:rPr lang="el-GR" sz="1600" i="1" dirty="0"/>
              <a:t>1863 οι ακαδημαϊκοί ζωγράφοι αρνήθηκαν να παρουσιάσουν τα έργα του </a:t>
            </a:r>
            <a:r>
              <a:rPr lang="en-US" sz="1600" i="1" dirty="0"/>
              <a:t>Manet </a:t>
            </a:r>
            <a:r>
              <a:rPr lang="el-GR" sz="1600" i="1" dirty="0"/>
              <a:t>στο </a:t>
            </a:r>
            <a:r>
              <a:rPr lang="en-US" sz="1600" i="1" dirty="0"/>
              <a:t>Salon</a:t>
            </a:r>
            <a:r>
              <a:rPr lang="el-GR" sz="1600" i="1" dirty="0"/>
              <a:t> και έτσι όλα τα καταδικασμένα έργα παρουσιάστηκαν σε μια ιδιαίτερη έκθεση  :</a:t>
            </a:r>
            <a:r>
              <a:rPr lang="en-US" sz="1600" i="1" dirty="0"/>
              <a:t> </a:t>
            </a:r>
            <a:r>
              <a:rPr lang="el-GR" sz="1600" i="1" dirty="0"/>
              <a:t>’’ το </a:t>
            </a:r>
            <a:r>
              <a:rPr lang="en-US" sz="1600" i="1" dirty="0"/>
              <a:t>Salon </a:t>
            </a:r>
            <a:r>
              <a:rPr lang="el-GR" sz="1600" i="1" dirty="0"/>
              <a:t>των Απορριφθέντων’’. Το κοινό πήγαινε εκεί για να τους κοροϊδέψει και αυτή η διαμάχη κράτησε για 30 χρόνια. </a:t>
            </a:r>
            <a:endParaRPr lang="el-GR" sz="1600" i="1" dirty="0" smtClean="0"/>
          </a:p>
          <a:p>
            <a:pPr algn="ctr">
              <a:buNone/>
            </a:pPr>
            <a:r>
              <a:rPr lang="el-GR" sz="1600" i="1" dirty="0"/>
              <a:t> </a:t>
            </a:r>
            <a:r>
              <a:rPr lang="el-GR" sz="1600" i="1" dirty="0" smtClean="0"/>
              <a:t>     Ένα </a:t>
            </a:r>
            <a:r>
              <a:rPr lang="el-GR" sz="1600" i="1" dirty="0"/>
              <a:t>έργο του </a:t>
            </a:r>
            <a:r>
              <a:rPr lang="en-US" sz="1600" i="1" dirty="0"/>
              <a:t>Goya, </a:t>
            </a:r>
            <a:r>
              <a:rPr lang="el-GR" sz="1600" i="1" dirty="0"/>
              <a:t>‘’Συντροφιά σε ένα μπαλκόνι’’, περ. 1810/15, έκανε τον </a:t>
            </a:r>
            <a:r>
              <a:rPr lang="en-US" sz="1600" i="1" dirty="0"/>
              <a:t>Manet </a:t>
            </a:r>
            <a:r>
              <a:rPr lang="el-GR" sz="1600" i="1" dirty="0"/>
              <a:t>να ζωγραφίσει μια παρόμοια ομάδα σε ένα άλλο Μπαλκόνι</a:t>
            </a:r>
            <a:r>
              <a:rPr lang="en-US" sz="1600" i="1" dirty="0"/>
              <a:t>, </a:t>
            </a:r>
            <a:r>
              <a:rPr lang="el-GR" sz="1600" i="1" dirty="0"/>
              <a:t>για να διερευνήσει τις αντιθέσεις ανάμεσα στο φως του ήλιου και στο σκοτάδι που καταπίνει τις μορφές στο εσωτερικό</a:t>
            </a:r>
            <a:r>
              <a:rPr lang="el-GR" sz="1600" i="1" dirty="0" smtClean="0"/>
              <a:t>.</a:t>
            </a:r>
            <a:endParaRPr lang="el-GR" sz="1600" i="1" dirty="0"/>
          </a:p>
        </p:txBody>
      </p:sp>
      <p:pic>
        <p:nvPicPr>
          <p:cNvPr id="4" name="Picture 6" descr="Majas on a Balcony painting (c1810) by Francisco de Goya at Metropolitan Museum of Art. New York, NY."/>
          <p:cNvPicPr>
            <a:picLocks noChangeAspect="1" noChangeArrowheads="1"/>
          </p:cNvPicPr>
          <p:nvPr/>
        </p:nvPicPr>
        <p:blipFill>
          <a:blip r:embed="rId2"/>
          <a:srcRect/>
          <a:stretch>
            <a:fillRect/>
          </a:stretch>
        </p:blipFill>
        <p:spPr bwMode="auto">
          <a:xfrm>
            <a:off x="0" y="-13087"/>
            <a:ext cx="4500562" cy="6871087"/>
          </a:xfrm>
          <a:prstGeom prst="rect">
            <a:avLst/>
          </a:prstGeom>
          <a:noFill/>
        </p:spPr>
      </p:pic>
      <p:sp>
        <p:nvSpPr>
          <p:cNvPr id="5" name="4 - Ορθογώνιο"/>
          <p:cNvSpPr/>
          <p:nvPr/>
        </p:nvSpPr>
        <p:spPr>
          <a:xfrm>
            <a:off x="4470723" y="5635117"/>
            <a:ext cx="2287513" cy="1077218"/>
          </a:xfrm>
          <a:prstGeom prst="rect">
            <a:avLst/>
          </a:prstGeom>
        </p:spPr>
        <p:txBody>
          <a:bodyPr wrap="square">
            <a:spAutoFit/>
          </a:bodyPr>
          <a:lstStyle/>
          <a:p>
            <a:pPr algn="ctr"/>
            <a:r>
              <a:rPr lang="el-GR" sz="1600" i="1" dirty="0"/>
              <a:t>‘’</a:t>
            </a:r>
            <a:r>
              <a:rPr lang="en-US" sz="1600" i="1" dirty="0"/>
              <a:t>Majas on a </a:t>
            </a:r>
            <a:r>
              <a:rPr lang="en-US" sz="1600" i="1" dirty="0" smtClean="0"/>
              <a:t>Balcony</a:t>
            </a:r>
            <a:r>
              <a:rPr lang="el-GR" sz="1600" i="1" dirty="0" smtClean="0"/>
              <a:t>’’</a:t>
            </a:r>
            <a:r>
              <a:rPr lang="en-US" sz="1600" i="1" dirty="0" smtClean="0"/>
              <a:t> </a:t>
            </a:r>
            <a:endParaRPr lang="el-GR" sz="1600" i="1" dirty="0"/>
          </a:p>
          <a:p>
            <a:pPr algn="ctr"/>
            <a:r>
              <a:rPr lang="el-GR" sz="1600" i="1" dirty="0" smtClean="0"/>
              <a:t>περ</a:t>
            </a:r>
            <a:r>
              <a:rPr lang="el-GR" sz="1600" i="1" dirty="0"/>
              <a:t>. </a:t>
            </a:r>
            <a:r>
              <a:rPr lang="el-GR" sz="1600" i="1" dirty="0" smtClean="0"/>
              <a:t>1810/15</a:t>
            </a:r>
          </a:p>
          <a:p>
            <a:pPr algn="ctr"/>
            <a:r>
              <a:rPr lang="en-US" sz="1600" i="1" dirty="0" smtClean="0"/>
              <a:t>Goya</a:t>
            </a:r>
            <a:endParaRPr lang="el-GR" sz="1600" i="1" dirty="0" smtClean="0"/>
          </a:p>
          <a:p>
            <a:pPr algn="ctr"/>
            <a:r>
              <a:rPr lang="en-US" sz="1600" i="1" dirty="0" smtClean="0"/>
              <a:t>Rothschild collection</a:t>
            </a:r>
            <a:endParaRPr lang="el-GR" sz="1600" i="1" dirty="0"/>
          </a:p>
        </p:txBody>
      </p:sp>
    </p:spTree>
    <p:extLst>
      <p:ext uri="{BB962C8B-B14F-4D97-AF65-F5344CB8AC3E}">
        <p14:creationId xmlns="" xmlns:p14="http://schemas.microsoft.com/office/powerpoint/2010/main" val="707253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Edouard Manet 016.jpg"/>
          <p:cNvPicPr>
            <a:picLocks noChangeAspect="1" noChangeArrowheads="1"/>
          </p:cNvPicPr>
          <p:nvPr/>
        </p:nvPicPr>
        <p:blipFill>
          <a:blip r:embed="rId2"/>
          <a:srcRect/>
          <a:stretch>
            <a:fillRect/>
          </a:stretch>
        </p:blipFill>
        <p:spPr bwMode="auto">
          <a:xfrm>
            <a:off x="0" y="1"/>
            <a:ext cx="4889839" cy="6857999"/>
          </a:xfrm>
          <a:prstGeom prst="rect">
            <a:avLst/>
          </a:prstGeom>
          <a:noFill/>
        </p:spPr>
      </p:pic>
      <p:sp>
        <p:nvSpPr>
          <p:cNvPr id="5" name="4 - Ορθογώνιο"/>
          <p:cNvSpPr/>
          <p:nvPr/>
        </p:nvSpPr>
        <p:spPr>
          <a:xfrm>
            <a:off x="5015754" y="5433376"/>
            <a:ext cx="2172390" cy="1077218"/>
          </a:xfrm>
          <a:prstGeom prst="rect">
            <a:avLst/>
          </a:prstGeom>
        </p:spPr>
        <p:txBody>
          <a:bodyPr wrap="none">
            <a:spAutoFit/>
          </a:bodyPr>
          <a:lstStyle/>
          <a:p>
            <a:pPr algn="ctr"/>
            <a:r>
              <a:rPr lang="el-GR" sz="1600" i="1" dirty="0"/>
              <a:t>‘’</a:t>
            </a:r>
            <a:r>
              <a:rPr lang="fr-FR" sz="1600" i="1" dirty="0"/>
              <a:t>Le Balcon</a:t>
            </a:r>
            <a:r>
              <a:rPr lang="el-GR" sz="1600" i="1" dirty="0"/>
              <a:t>’’</a:t>
            </a:r>
          </a:p>
          <a:p>
            <a:pPr algn="ctr"/>
            <a:r>
              <a:rPr lang="en-US" sz="1600" i="1" dirty="0" smtClean="0"/>
              <a:t>1868/69</a:t>
            </a:r>
            <a:endParaRPr lang="el-GR" sz="1600" i="1" dirty="0" smtClean="0"/>
          </a:p>
          <a:p>
            <a:pPr algn="ctr"/>
            <a:r>
              <a:rPr lang="el-GR" sz="1600" i="1" dirty="0" smtClean="0"/>
              <a:t> </a:t>
            </a:r>
            <a:r>
              <a:rPr lang="fr-FR" sz="1600" i="1" dirty="0" smtClean="0"/>
              <a:t>Edouard</a:t>
            </a:r>
            <a:r>
              <a:rPr lang="en-US" sz="1600" i="1" dirty="0" smtClean="0"/>
              <a:t> Manet</a:t>
            </a:r>
            <a:endParaRPr lang="el-GR" sz="1600" i="1" dirty="0" smtClean="0"/>
          </a:p>
          <a:p>
            <a:pPr algn="ctr"/>
            <a:r>
              <a:rPr lang="el-GR" sz="1600" i="1" dirty="0" smtClean="0"/>
              <a:t>Μουσείο Ορσαί, Παρίσι</a:t>
            </a:r>
            <a:endParaRPr lang="en-US" sz="1600" i="1" dirty="0" smtClean="0"/>
          </a:p>
        </p:txBody>
      </p:sp>
    </p:spTree>
    <p:extLst>
      <p:ext uri="{BB962C8B-B14F-4D97-AF65-F5344CB8AC3E}">
        <p14:creationId xmlns="" xmlns:p14="http://schemas.microsoft.com/office/powerpoint/2010/main" val="1362302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76" y="46089"/>
            <a:ext cx="11489167" cy="928694"/>
          </a:xfrm>
        </p:spPr>
        <p:txBody>
          <a:bodyPr>
            <a:normAutofit lnSpcReduction="10000"/>
          </a:bodyPr>
          <a:lstStyle/>
          <a:p>
            <a:pPr algn="ctr">
              <a:buNone/>
            </a:pPr>
            <a:r>
              <a:rPr lang="el-GR" sz="1600" i="1" dirty="0" smtClean="0"/>
              <a:t>      Τα </a:t>
            </a:r>
            <a:r>
              <a:rPr lang="el-GR" sz="1600" i="1" dirty="0"/>
              <a:t>κεφάλια στον Μανέ δεν είναι πλασμένα με τον παραδοσιακό τρόπο. Και </a:t>
            </a:r>
            <a:r>
              <a:rPr lang="el-GR" sz="1600" i="1" dirty="0" smtClean="0"/>
              <a:t>αυτό </a:t>
            </a:r>
            <a:r>
              <a:rPr lang="el-GR" sz="1600" i="1" dirty="0"/>
              <a:t>το καταλαβαίνουμε αν </a:t>
            </a:r>
            <a:r>
              <a:rPr lang="el-GR" sz="1600" i="1" dirty="0" smtClean="0"/>
              <a:t>συγκρίνουμε τους </a:t>
            </a:r>
            <a:r>
              <a:rPr lang="el-GR" sz="1600" i="1" dirty="0"/>
              <a:t>παρακάτω </a:t>
            </a:r>
            <a:r>
              <a:rPr lang="el-GR" sz="1600" i="1" dirty="0" smtClean="0"/>
              <a:t>πίνακες.</a:t>
            </a:r>
            <a:r>
              <a:rPr lang="el-GR" sz="1600" dirty="0" smtClean="0"/>
              <a:t> </a:t>
            </a:r>
            <a:r>
              <a:rPr lang="el-GR" sz="1600" i="1" dirty="0">
                <a:solidFill>
                  <a:srgbClr val="FFC000"/>
                </a:solidFill>
              </a:rPr>
              <a:t>Όσο διαφορετικές κι αν ήταν οι μέθοδοι αυτών των ζωγράφων κοινός τους στόχος </a:t>
            </a:r>
            <a:r>
              <a:rPr lang="el-GR" sz="1600" i="1" dirty="0" smtClean="0">
                <a:solidFill>
                  <a:srgbClr val="FFC000"/>
                </a:solidFill>
              </a:rPr>
              <a:t>ήταν </a:t>
            </a:r>
            <a:r>
              <a:rPr lang="el-GR" sz="1600" i="1" dirty="0">
                <a:solidFill>
                  <a:srgbClr val="FFC000"/>
                </a:solidFill>
              </a:rPr>
              <a:t>να δώσουν την εντύπωση του φωτός και της σκιάς.  </a:t>
            </a:r>
            <a:r>
              <a:rPr lang="el-GR" sz="1600" i="1" dirty="0">
                <a:solidFill>
                  <a:srgbClr val="92D050"/>
                </a:solidFill>
              </a:rPr>
              <a:t>Συγκρινόμενα με τα </a:t>
            </a:r>
            <a:r>
              <a:rPr lang="el-GR" sz="1600" i="1" dirty="0" smtClean="0">
                <a:solidFill>
                  <a:srgbClr val="92D050"/>
                </a:solidFill>
              </a:rPr>
              <a:t>δικά </a:t>
            </a:r>
            <a:r>
              <a:rPr lang="el-GR" sz="1600" i="1" dirty="0">
                <a:solidFill>
                  <a:srgbClr val="92D050"/>
                </a:solidFill>
              </a:rPr>
              <a:t>τους, τα κεφάλια του Μανέ μοιάζουν </a:t>
            </a:r>
            <a:r>
              <a:rPr lang="el-GR" sz="1600" i="1" dirty="0" smtClean="0">
                <a:solidFill>
                  <a:srgbClr val="92D050"/>
                </a:solidFill>
              </a:rPr>
              <a:t>επίπεδα.</a:t>
            </a:r>
            <a:r>
              <a:rPr lang="el-GR" sz="1600" dirty="0">
                <a:solidFill>
                  <a:srgbClr val="92D050"/>
                </a:solidFill>
              </a:rPr>
              <a:t> </a:t>
            </a:r>
            <a:r>
              <a:rPr lang="el-GR" sz="1600" dirty="0" smtClean="0">
                <a:solidFill>
                  <a:srgbClr val="92D050"/>
                </a:solidFill>
              </a:rPr>
              <a:t>                                                                                        </a:t>
            </a:r>
            <a:r>
              <a:rPr lang="el-GR" sz="1600" i="1" dirty="0" smtClean="0"/>
              <a:t>Είναι </a:t>
            </a:r>
            <a:r>
              <a:rPr lang="el-GR" sz="1600" i="1" dirty="0"/>
              <a:t>γεγονός ότι στο </a:t>
            </a:r>
            <a:r>
              <a:rPr lang="el-GR" sz="1600" i="1" dirty="0" smtClean="0"/>
              <a:t>ύπαιθρο, μέσα </a:t>
            </a:r>
            <a:r>
              <a:rPr lang="el-GR" sz="1600" i="1" dirty="0"/>
              <a:t>στο άπλετο φως </a:t>
            </a:r>
            <a:r>
              <a:rPr lang="el-GR" sz="1600" i="1" dirty="0" smtClean="0"/>
              <a:t>της </a:t>
            </a:r>
            <a:r>
              <a:rPr lang="el-GR" sz="1600" i="1" dirty="0"/>
              <a:t>μέρας, οι στρογγυλές φόρμες καμιά φορά μοιάζουν πραγματικά επίπεδες. </a:t>
            </a:r>
          </a:p>
          <a:p>
            <a:pPr>
              <a:buNone/>
            </a:pPr>
            <a:endParaRPr lang="el-GR" sz="1400" i="1" dirty="0"/>
          </a:p>
        </p:txBody>
      </p:sp>
      <p:pic>
        <p:nvPicPr>
          <p:cNvPr id="1026" name="Picture 2" descr="http://tvxs.gr/sites/default/files/article/2015/50/191379-1376059845000-mona-lisa-2.jpg"/>
          <p:cNvPicPr>
            <a:picLocks noChangeAspect="1" noChangeArrowheads="1"/>
          </p:cNvPicPr>
          <p:nvPr/>
        </p:nvPicPr>
        <p:blipFill>
          <a:blip r:embed="rId2"/>
          <a:srcRect/>
          <a:stretch>
            <a:fillRect/>
          </a:stretch>
        </p:blipFill>
        <p:spPr bwMode="auto">
          <a:xfrm>
            <a:off x="0" y="2800446"/>
            <a:ext cx="4491786" cy="3373045"/>
          </a:xfrm>
          <a:prstGeom prst="rect">
            <a:avLst/>
          </a:prstGeom>
          <a:noFill/>
        </p:spPr>
      </p:pic>
      <p:pic>
        <p:nvPicPr>
          <p:cNvPr id="1028" name="Picture 4" descr="http://uploads6.wikiart.org/images/thomas-gainsborough/miss-elizabeth-haverfield.jpg"/>
          <p:cNvPicPr>
            <a:picLocks noChangeAspect="1" noChangeArrowheads="1"/>
          </p:cNvPicPr>
          <p:nvPr/>
        </p:nvPicPr>
        <p:blipFill>
          <a:blip r:embed="rId3"/>
          <a:srcRect/>
          <a:stretch>
            <a:fillRect/>
          </a:stretch>
        </p:blipFill>
        <p:spPr bwMode="auto">
          <a:xfrm>
            <a:off x="7699929" y="892629"/>
            <a:ext cx="4280062" cy="5366679"/>
          </a:xfrm>
          <a:prstGeom prst="rect">
            <a:avLst/>
          </a:prstGeom>
          <a:noFill/>
        </p:spPr>
      </p:pic>
      <p:sp>
        <p:nvSpPr>
          <p:cNvPr id="6" name="5 - Ορθογώνιο"/>
          <p:cNvSpPr/>
          <p:nvPr/>
        </p:nvSpPr>
        <p:spPr>
          <a:xfrm>
            <a:off x="8316662" y="6334780"/>
            <a:ext cx="3429024" cy="523220"/>
          </a:xfrm>
          <a:prstGeom prst="rect">
            <a:avLst/>
          </a:prstGeom>
        </p:spPr>
        <p:txBody>
          <a:bodyPr wrap="square">
            <a:spAutoFit/>
          </a:bodyPr>
          <a:lstStyle/>
          <a:p>
            <a:r>
              <a:rPr lang="el-GR" sz="1400" i="1" dirty="0"/>
              <a:t>        ‘’</a:t>
            </a:r>
            <a:r>
              <a:rPr lang="en-US" sz="1400" i="1" dirty="0"/>
              <a:t>Miss Elizabeth Haverfield </a:t>
            </a:r>
            <a:r>
              <a:rPr lang="el-GR" sz="1400" i="1" dirty="0"/>
              <a:t>‘’</a:t>
            </a:r>
          </a:p>
          <a:p>
            <a:r>
              <a:rPr lang="el-GR" sz="1400" i="1" dirty="0"/>
              <a:t>          </a:t>
            </a:r>
            <a:r>
              <a:rPr lang="el-GR" sz="1400" i="1" dirty="0" smtClean="0"/>
              <a:t>    </a:t>
            </a:r>
            <a:r>
              <a:rPr lang="en-US" sz="1400" i="1" u="sng" dirty="0" smtClean="0"/>
              <a:t>Thomas Gainsborough</a:t>
            </a:r>
            <a:endParaRPr lang="el-GR" sz="1400" i="1" u="sng" dirty="0"/>
          </a:p>
        </p:txBody>
      </p:sp>
      <p:sp>
        <p:nvSpPr>
          <p:cNvPr id="7" name="6 - Ορθογώνιο"/>
          <p:cNvSpPr/>
          <p:nvPr/>
        </p:nvSpPr>
        <p:spPr>
          <a:xfrm>
            <a:off x="1348599" y="6155786"/>
            <a:ext cx="1196161" cy="523220"/>
          </a:xfrm>
          <a:prstGeom prst="rect">
            <a:avLst/>
          </a:prstGeom>
        </p:spPr>
        <p:txBody>
          <a:bodyPr wrap="none">
            <a:spAutoFit/>
          </a:bodyPr>
          <a:lstStyle/>
          <a:p>
            <a:pPr algn="ctr"/>
            <a:r>
              <a:rPr lang="en-US" sz="1400" i="1" dirty="0" smtClean="0"/>
              <a:t>‘</a:t>
            </a:r>
            <a:r>
              <a:rPr lang="en-US" sz="1400" i="1" dirty="0"/>
              <a:t>’</a:t>
            </a:r>
            <a:r>
              <a:rPr lang="el-GR" sz="1400" i="1" dirty="0"/>
              <a:t>Μ</a:t>
            </a:r>
            <a:r>
              <a:rPr lang="en-US" sz="1400" i="1" dirty="0"/>
              <a:t>ona Lisa’’ </a:t>
            </a:r>
          </a:p>
          <a:p>
            <a:pPr algn="ctr"/>
            <a:r>
              <a:rPr lang="en-US" sz="1400" i="1" u="sng" dirty="0" smtClean="0"/>
              <a:t>Da </a:t>
            </a:r>
            <a:r>
              <a:rPr lang="en-US" sz="1400" i="1" u="sng" dirty="0"/>
              <a:t>Vinci</a:t>
            </a:r>
            <a:endParaRPr lang="el-GR" sz="1400" i="1" u="sng" dirty="0"/>
          </a:p>
        </p:txBody>
      </p:sp>
      <p:pic>
        <p:nvPicPr>
          <p:cNvPr id="1030" name="Picture 6" descr="https://upload.wikimedia.org/wikipedia/commons/c/c0/%C3%89douard_Manet_-_Le_Balcon.jpg"/>
          <p:cNvPicPr>
            <a:picLocks noChangeAspect="1" noChangeArrowheads="1"/>
          </p:cNvPicPr>
          <p:nvPr/>
        </p:nvPicPr>
        <p:blipFill>
          <a:blip r:embed="rId4" cstate="print"/>
          <a:srcRect/>
          <a:stretch>
            <a:fillRect/>
          </a:stretch>
        </p:blipFill>
        <p:spPr bwMode="auto">
          <a:xfrm>
            <a:off x="4692835" y="1220872"/>
            <a:ext cx="2295409" cy="3895370"/>
          </a:xfrm>
          <a:prstGeom prst="rect">
            <a:avLst/>
          </a:prstGeom>
          <a:noFill/>
        </p:spPr>
      </p:pic>
      <p:sp>
        <p:nvSpPr>
          <p:cNvPr id="2" name="Ορθογώνιο 1"/>
          <p:cNvSpPr/>
          <p:nvPr/>
        </p:nvSpPr>
        <p:spPr>
          <a:xfrm>
            <a:off x="5404620" y="5234299"/>
            <a:ext cx="1059250" cy="523220"/>
          </a:xfrm>
          <a:prstGeom prst="rect">
            <a:avLst/>
          </a:prstGeom>
        </p:spPr>
        <p:txBody>
          <a:bodyPr wrap="square">
            <a:spAutoFit/>
          </a:bodyPr>
          <a:lstStyle/>
          <a:p>
            <a:r>
              <a:rPr lang="el-GR" sz="1200" i="1" dirty="0"/>
              <a:t>‘</a:t>
            </a:r>
            <a:r>
              <a:rPr lang="el-GR" sz="1400" i="1" dirty="0"/>
              <a:t>’</a:t>
            </a:r>
            <a:r>
              <a:rPr lang="fr-FR" sz="1400" i="1" dirty="0"/>
              <a:t>Le Balcon</a:t>
            </a:r>
            <a:r>
              <a:rPr lang="el-GR" sz="1400" i="1" dirty="0"/>
              <a:t>’’</a:t>
            </a:r>
          </a:p>
          <a:p>
            <a:r>
              <a:rPr lang="el-GR" sz="1400" i="1" dirty="0" smtClean="0"/>
              <a:t>    </a:t>
            </a:r>
            <a:r>
              <a:rPr lang="en-US" sz="1400" i="1" u="sng" dirty="0" smtClean="0"/>
              <a:t>Manet</a:t>
            </a:r>
            <a:endParaRPr lang="en-US" sz="1400" i="1" u="sng" dirty="0"/>
          </a:p>
        </p:txBody>
      </p:sp>
    </p:spTree>
    <p:extLst>
      <p:ext uri="{BB962C8B-B14F-4D97-AF65-F5344CB8AC3E}">
        <p14:creationId xmlns="" xmlns:p14="http://schemas.microsoft.com/office/powerpoint/2010/main" val="1164769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s8.wikiart.org/images/edouard-manet/monet-in-his-floating-studio-1874.jpg"/>
          <p:cNvPicPr>
            <a:picLocks noChangeAspect="1" noChangeArrowheads="1"/>
          </p:cNvPicPr>
          <p:nvPr/>
        </p:nvPicPr>
        <p:blipFill>
          <a:blip r:embed="rId2"/>
          <a:srcRect/>
          <a:stretch>
            <a:fillRect/>
          </a:stretch>
        </p:blipFill>
        <p:spPr bwMode="auto">
          <a:xfrm>
            <a:off x="0" y="1"/>
            <a:ext cx="8732598" cy="6858000"/>
          </a:xfrm>
          <a:prstGeom prst="rect">
            <a:avLst/>
          </a:prstGeom>
          <a:noFill/>
        </p:spPr>
      </p:pic>
      <p:sp>
        <p:nvSpPr>
          <p:cNvPr id="3" name="2 - Ορθογώνιο"/>
          <p:cNvSpPr/>
          <p:nvPr/>
        </p:nvSpPr>
        <p:spPr>
          <a:xfrm>
            <a:off x="8663021" y="5468612"/>
            <a:ext cx="3528979" cy="1323439"/>
          </a:xfrm>
          <a:prstGeom prst="rect">
            <a:avLst/>
          </a:prstGeom>
        </p:spPr>
        <p:txBody>
          <a:bodyPr wrap="none">
            <a:spAutoFit/>
          </a:bodyPr>
          <a:lstStyle/>
          <a:p>
            <a:pPr algn="ctr"/>
            <a:r>
              <a:rPr lang="el-GR" sz="1600" i="1" dirty="0"/>
              <a:t>‘’Ο Μονέ ενώ εργάζεται στη βάρκα του’’</a:t>
            </a:r>
          </a:p>
          <a:p>
            <a:pPr algn="ctr"/>
            <a:r>
              <a:rPr lang="el-GR" sz="1600" i="1" dirty="0"/>
              <a:t> </a:t>
            </a:r>
            <a:r>
              <a:rPr lang="el-GR" sz="1600" i="1" dirty="0" smtClean="0"/>
              <a:t>1874</a:t>
            </a:r>
          </a:p>
          <a:p>
            <a:pPr algn="ctr"/>
            <a:r>
              <a:rPr lang="el-GR" sz="1600" i="1" dirty="0"/>
              <a:t> </a:t>
            </a:r>
            <a:r>
              <a:rPr lang="fr-FR" sz="1600" i="1" dirty="0" smtClean="0"/>
              <a:t>Edouard</a:t>
            </a:r>
            <a:r>
              <a:rPr lang="en-US" sz="1600" i="1" dirty="0" smtClean="0"/>
              <a:t> Manet</a:t>
            </a:r>
            <a:endParaRPr lang="el-GR" sz="1600" i="1" dirty="0" smtClean="0"/>
          </a:p>
          <a:p>
            <a:pPr algn="ctr"/>
            <a:r>
              <a:rPr lang="el-GR" sz="1600" i="1" dirty="0" smtClean="0"/>
              <a:t>Νέα Πινακοθήκη, Μόναχο</a:t>
            </a:r>
          </a:p>
          <a:p>
            <a:pPr algn="ctr"/>
            <a:endParaRPr lang="el-GR" sz="1600" i="1" dirty="0"/>
          </a:p>
        </p:txBody>
      </p:sp>
      <p:sp>
        <p:nvSpPr>
          <p:cNvPr id="2" name="Ορθογώνιο 1"/>
          <p:cNvSpPr/>
          <p:nvPr/>
        </p:nvSpPr>
        <p:spPr>
          <a:xfrm>
            <a:off x="8893020" y="966018"/>
            <a:ext cx="3298980" cy="338554"/>
          </a:xfrm>
          <a:prstGeom prst="rect">
            <a:avLst/>
          </a:prstGeom>
        </p:spPr>
        <p:txBody>
          <a:bodyPr wrap="none">
            <a:spAutoFit/>
          </a:bodyPr>
          <a:lstStyle/>
          <a:p>
            <a:r>
              <a:rPr lang="el-GR" sz="1600" i="1" dirty="0" smtClean="0">
                <a:solidFill>
                  <a:srgbClr val="FFC000"/>
                </a:solidFill>
              </a:rPr>
              <a:t>Κάπως έτσι αρχίζει ο Ιμπρεσιονισμός</a:t>
            </a:r>
            <a:r>
              <a:rPr lang="el-GR" sz="1400" i="1" dirty="0" smtClean="0">
                <a:solidFill>
                  <a:srgbClr val="FFC000"/>
                </a:solidFill>
              </a:rPr>
              <a:t>.</a:t>
            </a:r>
            <a:endParaRPr lang="fr-FR" sz="1400" dirty="0">
              <a:solidFill>
                <a:srgbClr val="FFC000"/>
              </a:solidFill>
            </a:endParaRPr>
          </a:p>
        </p:txBody>
      </p:sp>
    </p:spTree>
    <p:extLst>
      <p:ext uri="{BB962C8B-B14F-4D97-AF65-F5344CB8AC3E}">
        <p14:creationId xmlns="" xmlns:p14="http://schemas.microsoft.com/office/powerpoint/2010/main" val="703570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1825625"/>
            <a:ext cx="10450286" cy="1320346"/>
          </a:xfrm>
        </p:spPr>
        <p:txBody>
          <a:bodyPr>
            <a:normAutofit/>
          </a:bodyPr>
          <a:lstStyle/>
          <a:p>
            <a:pPr algn="ctr">
              <a:buNone/>
            </a:pPr>
            <a:r>
              <a:rPr lang="el-GR" sz="1800" i="1" dirty="0" smtClean="0"/>
              <a:t>Εδώ σημειώνουμε τον </a:t>
            </a:r>
            <a:r>
              <a:rPr lang="el-GR" sz="1800" i="1" dirty="0" smtClean="0">
                <a:solidFill>
                  <a:srgbClr val="FFFF00"/>
                </a:solidFill>
              </a:rPr>
              <a:t>αριθμό 2</a:t>
            </a:r>
            <a:r>
              <a:rPr lang="el-GR" sz="1800" i="1" dirty="0" smtClean="0"/>
              <a:t>.</a:t>
            </a:r>
          </a:p>
          <a:p>
            <a:pPr algn="ctr">
              <a:buNone/>
            </a:pPr>
            <a:endParaRPr lang="el-GR" sz="1800" i="1" dirty="0" smtClean="0"/>
          </a:p>
          <a:p>
            <a:pPr algn="ctr">
              <a:buNone/>
            </a:pPr>
            <a:r>
              <a:rPr lang="el-GR" sz="1800" i="1" dirty="0" smtClean="0"/>
              <a:t>Κρατάμε και το σημείο αυτό και περιμένουμε …</a:t>
            </a:r>
            <a:endParaRPr lang="el-GR" sz="1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75117" y="1495830"/>
            <a:ext cx="8916683" cy="2553655"/>
          </a:xfrm>
        </p:spPr>
        <p:txBody>
          <a:bodyPr>
            <a:normAutofit/>
          </a:bodyPr>
          <a:lstStyle/>
          <a:p>
            <a:pPr algn="ctr"/>
            <a:r>
              <a:rPr lang="el-GR" sz="2200" i="1" dirty="0" smtClean="0"/>
              <a:t/>
            </a:r>
            <a:br>
              <a:rPr lang="el-GR" sz="2200" i="1" dirty="0" smtClean="0"/>
            </a:br>
            <a:r>
              <a:rPr lang="el-GR" sz="1800" i="1" dirty="0" smtClean="0">
                <a:solidFill>
                  <a:srgbClr val="92D050"/>
                </a:solidFill>
              </a:rPr>
              <a:t>Ο Ρεαλισμός είναι  μία καλλιτεχνική κίνηση που, με τις δικές της κατακτήσεις, </a:t>
            </a:r>
            <a:br>
              <a:rPr lang="el-GR" sz="1800" i="1" dirty="0" smtClean="0">
                <a:solidFill>
                  <a:srgbClr val="92D050"/>
                </a:solidFill>
              </a:rPr>
            </a:br>
            <a:r>
              <a:rPr lang="el-GR" sz="1800" i="1" dirty="0" smtClean="0">
                <a:solidFill>
                  <a:srgbClr val="92D050"/>
                </a:solidFill>
              </a:rPr>
              <a:t>θα προετοιμάσει τον Ιμπρεσιονισμό. </a:t>
            </a:r>
            <a:br>
              <a:rPr lang="el-GR" sz="1800" i="1" dirty="0" smtClean="0">
                <a:solidFill>
                  <a:srgbClr val="92D050"/>
                </a:solidFill>
              </a:rPr>
            </a:br>
            <a:r>
              <a:rPr lang="el-GR" sz="1800" i="1" dirty="0" smtClean="0"/>
              <a:t/>
            </a:r>
            <a:br>
              <a:rPr lang="el-GR" sz="1800" i="1" dirty="0" smtClean="0"/>
            </a:br>
            <a:r>
              <a:rPr lang="el-GR" sz="1800" i="1" dirty="0" smtClean="0">
                <a:solidFill>
                  <a:srgbClr val="FFC000"/>
                </a:solidFill>
              </a:rPr>
              <a:t>Δε θα είναι η μόνη.</a:t>
            </a:r>
            <a:r>
              <a:rPr lang="el-GR" sz="1800" i="1" dirty="0" smtClean="0"/>
              <a:t/>
            </a:r>
            <a:br>
              <a:rPr lang="el-GR" sz="1800" i="1" dirty="0" smtClean="0"/>
            </a:br>
            <a:endParaRPr lang="fr-FR" sz="1800" i="1" dirty="0"/>
          </a:p>
        </p:txBody>
      </p:sp>
    </p:spTree>
    <p:extLst>
      <p:ext uri="{BB962C8B-B14F-4D97-AF65-F5344CB8AC3E}">
        <p14:creationId xmlns="" xmlns:p14="http://schemas.microsoft.com/office/powerpoint/2010/main" val="656503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77506" y="1160643"/>
            <a:ext cx="5014494" cy="4447636"/>
          </a:xfrm>
        </p:spPr>
        <p:txBody>
          <a:bodyPr>
            <a:noAutofit/>
          </a:bodyPr>
          <a:lstStyle/>
          <a:p>
            <a:pPr algn="ctr">
              <a:buNone/>
            </a:pPr>
            <a:r>
              <a:rPr lang="el-GR" sz="1600" i="1" dirty="0" smtClean="0"/>
              <a:t>Στις </a:t>
            </a:r>
            <a:r>
              <a:rPr lang="el-GR" sz="1600" i="1" dirty="0"/>
              <a:t>Α</a:t>
            </a:r>
            <a:r>
              <a:rPr lang="el-GR" sz="1600" i="1" dirty="0" smtClean="0"/>
              <a:t>καδημίες </a:t>
            </a:r>
            <a:r>
              <a:rPr lang="el-GR" sz="1600" i="1" dirty="0"/>
              <a:t>ίσχυε η ιδέα πως τα αξιοπρεπή έργα έπρεπε να </a:t>
            </a:r>
            <a:r>
              <a:rPr lang="el-GR" sz="1600" i="1" dirty="0" smtClean="0"/>
              <a:t>παριστάνουν </a:t>
            </a:r>
            <a:r>
              <a:rPr lang="el-GR" sz="1600" i="1" dirty="0"/>
              <a:t>μόνο αξιοπρεπή πρόσωπα, όχι εργάτες όχι χωρικούς.</a:t>
            </a:r>
          </a:p>
          <a:p>
            <a:pPr algn="ctr">
              <a:buNone/>
            </a:pPr>
            <a:endParaRPr lang="el-GR" sz="1600" i="1" dirty="0"/>
          </a:p>
          <a:p>
            <a:pPr algn="ctr">
              <a:buNone/>
            </a:pPr>
            <a:r>
              <a:rPr lang="el-GR" sz="1600" i="1" dirty="0" smtClean="0">
                <a:solidFill>
                  <a:srgbClr val="FFC000"/>
                </a:solidFill>
              </a:rPr>
              <a:t>Κατά </a:t>
            </a:r>
            <a:r>
              <a:rPr lang="el-GR" sz="1600" i="1" dirty="0">
                <a:solidFill>
                  <a:srgbClr val="FFC000"/>
                </a:solidFill>
              </a:rPr>
              <a:t>την Επανάσταση του 1848 </a:t>
            </a:r>
            <a:r>
              <a:rPr lang="el-GR" sz="1600" i="1" u="sng" dirty="0">
                <a:solidFill>
                  <a:srgbClr val="00B0F0"/>
                </a:solidFill>
              </a:rPr>
              <a:t>μια </a:t>
            </a:r>
            <a:r>
              <a:rPr lang="el-GR" sz="1600" i="1" u="sng" dirty="0" smtClean="0">
                <a:solidFill>
                  <a:srgbClr val="00B0F0"/>
                </a:solidFill>
              </a:rPr>
              <a:t>1</a:t>
            </a:r>
            <a:r>
              <a:rPr lang="el-GR" sz="1600" i="1" u="sng" baseline="30000" dirty="0" smtClean="0">
                <a:solidFill>
                  <a:srgbClr val="00B0F0"/>
                </a:solidFill>
              </a:rPr>
              <a:t>η</a:t>
            </a:r>
            <a:r>
              <a:rPr lang="el-GR" sz="1600" i="1" u="sng" dirty="0" smtClean="0">
                <a:solidFill>
                  <a:srgbClr val="00B0F0"/>
                </a:solidFill>
              </a:rPr>
              <a:t> ομάδα </a:t>
            </a:r>
            <a:r>
              <a:rPr lang="el-GR" sz="1600" i="1" u="sng" dirty="0"/>
              <a:t>καλλιτεχνών </a:t>
            </a:r>
            <a:r>
              <a:rPr lang="el-GR" sz="1600" i="1" u="sng" dirty="0" smtClean="0"/>
              <a:t>συγκεντρώθηκε </a:t>
            </a:r>
            <a:r>
              <a:rPr lang="el-GR" sz="1600" i="1" u="sng" dirty="0"/>
              <a:t>στο χωριό Μπαρμπιζόν</a:t>
            </a:r>
            <a:r>
              <a:rPr lang="el-GR" sz="1600" i="1" dirty="0"/>
              <a:t>, για να ακολουθήσει τις </a:t>
            </a:r>
            <a:r>
              <a:rPr lang="el-GR" sz="1600" i="1" dirty="0" smtClean="0"/>
              <a:t>ιδέες </a:t>
            </a:r>
            <a:r>
              <a:rPr lang="el-GR" sz="1600" i="1" dirty="0"/>
              <a:t>του </a:t>
            </a:r>
            <a:r>
              <a:rPr lang="el-GR" sz="1600" i="1" dirty="0" smtClean="0"/>
              <a:t>Κόνσταμπλ                                (Άγγλου τοπιογράφου – θα μιλήσουμε αργότερα), </a:t>
            </a:r>
            <a:r>
              <a:rPr lang="el-GR" sz="1600" i="1" dirty="0" smtClean="0">
                <a:solidFill>
                  <a:srgbClr val="92D050"/>
                </a:solidFill>
              </a:rPr>
              <a:t>κοιτάζοντας </a:t>
            </a:r>
            <a:r>
              <a:rPr lang="el-GR" sz="1600" i="1" dirty="0">
                <a:solidFill>
                  <a:srgbClr val="92D050"/>
                </a:solidFill>
              </a:rPr>
              <a:t>τη φύση με άλλα μάτια</a:t>
            </a:r>
            <a:r>
              <a:rPr lang="el-GR" sz="1600" i="1" dirty="0"/>
              <a:t>.</a:t>
            </a:r>
            <a:endParaRPr lang="en-US" sz="1600" i="1" dirty="0"/>
          </a:p>
          <a:p>
            <a:pPr algn="ctr">
              <a:buNone/>
            </a:pPr>
            <a:endParaRPr lang="el-GR" sz="1600" i="1" dirty="0"/>
          </a:p>
          <a:p>
            <a:pPr algn="ctr">
              <a:buNone/>
            </a:pPr>
            <a:r>
              <a:rPr lang="el-GR" sz="1600" i="1" dirty="0" smtClean="0"/>
              <a:t>Πρώτος ο </a:t>
            </a:r>
            <a:r>
              <a:rPr lang="fr-FR" sz="1600" i="1" dirty="0" smtClean="0"/>
              <a:t>François</a:t>
            </a:r>
            <a:r>
              <a:rPr lang="en-US" sz="1600" i="1" dirty="0" smtClean="0"/>
              <a:t> </a:t>
            </a:r>
            <a:r>
              <a:rPr lang="en-US" sz="1600" i="1" dirty="0"/>
              <a:t>Millet (1814 – 1875) </a:t>
            </a:r>
            <a:r>
              <a:rPr lang="el-GR" sz="1600" i="1" dirty="0" smtClean="0"/>
              <a:t>ήθελε </a:t>
            </a:r>
            <a:r>
              <a:rPr lang="el-GR" sz="1600" i="1" dirty="0"/>
              <a:t>να χρησιμοποιήσει τις αρχές αυτές </a:t>
            </a:r>
            <a:r>
              <a:rPr lang="el-GR" sz="1600" i="1" dirty="0" smtClean="0"/>
              <a:t>στις </a:t>
            </a:r>
            <a:r>
              <a:rPr lang="el-GR" sz="1600" i="1" dirty="0"/>
              <a:t>ανθρώπινες μορφές.                                             </a:t>
            </a:r>
          </a:p>
          <a:p>
            <a:pPr algn="ctr">
              <a:buNone/>
            </a:pPr>
            <a:endParaRPr lang="el-GR" sz="1600" i="1" dirty="0"/>
          </a:p>
          <a:p>
            <a:pPr algn="ctr">
              <a:buNone/>
            </a:pPr>
            <a:r>
              <a:rPr lang="el-GR" sz="1600" i="1" dirty="0">
                <a:solidFill>
                  <a:srgbClr val="00B050"/>
                </a:solidFill>
              </a:rPr>
              <a:t>Μέχρι τότε οι χωρικοί ήταν κωμικά πρόσωπα , όπως τους είχε </a:t>
            </a:r>
            <a:r>
              <a:rPr lang="el-GR" sz="1600" i="1" dirty="0" smtClean="0">
                <a:solidFill>
                  <a:srgbClr val="00B050"/>
                </a:solidFill>
              </a:rPr>
              <a:t>ζωγραφίσει </a:t>
            </a:r>
            <a:r>
              <a:rPr lang="el-GR" sz="1600" i="1" dirty="0">
                <a:solidFill>
                  <a:srgbClr val="00B050"/>
                </a:solidFill>
              </a:rPr>
              <a:t>ο Μπρέγκελ. </a:t>
            </a:r>
          </a:p>
          <a:p>
            <a:pPr algn="ctr">
              <a:buNone/>
            </a:pPr>
            <a:r>
              <a:rPr lang="el-GR" sz="1600" i="1" dirty="0"/>
              <a:t>       </a:t>
            </a:r>
          </a:p>
        </p:txBody>
      </p:sp>
      <p:sp>
        <p:nvSpPr>
          <p:cNvPr id="2" name="Ορθογώνιο 1"/>
          <p:cNvSpPr/>
          <p:nvPr/>
        </p:nvSpPr>
        <p:spPr>
          <a:xfrm>
            <a:off x="2100365" y="5596016"/>
            <a:ext cx="3276784" cy="1077218"/>
          </a:xfrm>
          <a:prstGeom prst="rect">
            <a:avLst/>
          </a:prstGeom>
        </p:spPr>
        <p:txBody>
          <a:bodyPr wrap="square">
            <a:spAutoFit/>
          </a:bodyPr>
          <a:lstStyle/>
          <a:p>
            <a:pPr algn="ctr">
              <a:buNone/>
            </a:pPr>
            <a:r>
              <a:rPr lang="el-GR" sz="1600" i="1" dirty="0" smtClean="0"/>
              <a:t>‘’Χωριάτικος γάμος’’ </a:t>
            </a:r>
            <a:endParaRPr lang="el-GR" sz="1600" i="1" dirty="0"/>
          </a:p>
          <a:p>
            <a:pPr algn="ctr">
              <a:buNone/>
            </a:pPr>
            <a:r>
              <a:rPr lang="el-GR" sz="1600" i="1" dirty="0" smtClean="0"/>
              <a:t>1566</a:t>
            </a:r>
            <a:endParaRPr lang="el-GR" sz="1600" i="1" dirty="0"/>
          </a:p>
          <a:p>
            <a:pPr algn="ctr">
              <a:buNone/>
            </a:pPr>
            <a:r>
              <a:rPr lang="el-GR" sz="1600" i="1" dirty="0"/>
              <a:t> </a:t>
            </a:r>
            <a:r>
              <a:rPr lang="en-US" sz="1600" i="1" dirty="0"/>
              <a:t>Pieter Bruegel </a:t>
            </a:r>
            <a:r>
              <a:rPr lang="el-GR" sz="1600" i="1" dirty="0"/>
              <a:t>ο </a:t>
            </a:r>
            <a:r>
              <a:rPr lang="el-GR" sz="1600" i="1" dirty="0" smtClean="0"/>
              <a:t>πρεσβύτερος</a:t>
            </a:r>
            <a:r>
              <a:rPr lang="el-GR" sz="1600" u="sng" dirty="0" smtClean="0"/>
              <a:t/>
            </a:r>
            <a:br>
              <a:rPr lang="el-GR" sz="1600" u="sng" dirty="0" smtClean="0"/>
            </a:br>
            <a:r>
              <a:rPr lang="en-US" sz="1600" i="1" dirty="0" smtClean="0"/>
              <a:t> Detroit Institute of Arts</a:t>
            </a:r>
            <a:r>
              <a:rPr lang="el-GR" sz="1600" i="1" dirty="0" smtClean="0"/>
              <a:t>, Η.Π.Α.</a:t>
            </a:r>
          </a:p>
        </p:txBody>
      </p:sp>
      <p:pic>
        <p:nvPicPr>
          <p:cNvPr id="22532" name="Picture 4" descr="The Wedding Dance (1566), oil on oak panel, The Detroit Institute of Arts"/>
          <p:cNvPicPr>
            <a:picLocks noChangeAspect="1" noChangeArrowheads="1"/>
          </p:cNvPicPr>
          <p:nvPr/>
        </p:nvPicPr>
        <p:blipFill>
          <a:blip r:embed="rId2"/>
          <a:srcRect/>
          <a:stretch>
            <a:fillRect/>
          </a:stretch>
        </p:blipFill>
        <p:spPr bwMode="auto">
          <a:xfrm>
            <a:off x="1" y="120881"/>
            <a:ext cx="7138929" cy="5423913"/>
          </a:xfrm>
          <a:prstGeom prst="rect">
            <a:avLst/>
          </a:prstGeom>
          <a:noFill/>
        </p:spPr>
      </p:pic>
    </p:spTree>
    <p:extLst>
      <p:ext uri="{BB962C8B-B14F-4D97-AF65-F5344CB8AC3E}">
        <p14:creationId xmlns="" xmlns:p14="http://schemas.microsoft.com/office/powerpoint/2010/main" val="3404994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9268968" y="5780782"/>
            <a:ext cx="2172390" cy="1077218"/>
          </a:xfrm>
          <a:prstGeom prst="rect">
            <a:avLst/>
          </a:prstGeom>
        </p:spPr>
        <p:txBody>
          <a:bodyPr wrap="none">
            <a:spAutoFit/>
          </a:bodyPr>
          <a:lstStyle/>
          <a:p>
            <a:r>
              <a:rPr lang="el-GR" sz="1600" i="1" dirty="0"/>
              <a:t>‘’Οι </a:t>
            </a:r>
            <a:r>
              <a:rPr lang="el-GR" sz="1600" i="1" dirty="0" smtClean="0"/>
              <a:t>Σταχομαζώχτρες’’</a:t>
            </a:r>
            <a:endParaRPr lang="el-GR" sz="1600" i="1" dirty="0"/>
          </a:p>
          <a:p>
            <a:r>
              <a:rPr lang="el-GR" sz="1600" i="1" dirty="0"/>
              <a:t>              1857</a:t>
            </a:r>
          </a:p>
          <a:p>
            <a:r>
              <a:rPr lang="el-GR" sz="1600" i="1" dirty="0"/>
              <a:t>  </a:t>
            </a:r>
            <a:r>
              <a:rPr lang="fr-FR" sz="1600" i="1" dirty="0"/>
              <a:t>Jean-Francois </a:t>
            </a:r>
            <a:r>
              <a:rPr lang="fr-FR" sz="1600" i="1" dirty="0" smtClean="0"/>
              <a:t>Millet</a:t>
            </a:r>
            <a:endParaRPr lang="el-GR" sz="1600" i="1" dirty="0" smtClean="0"/>
          </a:p>
          <a:p>
            <a:r>
              <a:rPr lang="el-GR" sz="1600" i="1" dirty="0" smtClean="0"/>
              <a:t>Μουσείο Ορσαί, Παρίσι</a:t>
            </a:r>
            <a:endParaRPr lang="el-GR" sz="1600" i="1" dirty="0"/>
          </a:p>
        </p:txBody>
      </p:sp>
      <p:sp>
        <p:nvSpPr>
          <p:cNvPr id="4" name="2 - Θέση περιεχομένου"/>
          <p:cNvSpPr>
            <a:spLocks noGrp="1"/>
          </p:cNvSpPr>
          <p:nvPr>
            <p:ph idx="1"/>
          </p:nvPr>
        </p:nvSpPr>
        <p:spPr>
          <a:xfrm>
            <a:off x="9026466" y="0"/>
            <a:ext cx="3165534" cy="4590514"/>
          </a:xfrm>
        </p:spPr>
        <p:txBody>
          <a:bodyPr>
            <a:noAutofit/>
          </a:bodyPr>
          <a:lstStyle/>
          <a:p>
            <a:pPr algn="ctr">
              <a:buNone/>
            </a:pPr>
            <a:r>
              <a:rPr lang="el-GR" sz="1600" i="1" dirty="0" smtClean="0"/>
              <a:t>  Ούτε </a:t>
            </a:r>
            <a:r>
              <a:rPr lang="el-GR" sz="1600" i="1" dirty="0"/>
              <a:t>δραματικό επεισόδιο </a:t>
            </a:r>
            <a:r>
              <a:rPr lang="el-GR" sz="1600" i="1" dirty="0" smtClean="0"/>
              <a:t>υπάρχει εδώ</a:t>
            </a:r>
            <a:r>
              <a:rPr lang="el-GR" sz="1600" i="1" dirty="0"/>
              <a:t>, ούτε η </a:t>
            </a:r>
            <a:r>
              <a:rPr lang="el-GR" sz="1600" i="1" dirty="0" smtClean="0"/>
              <a:t>εικονογράφηση κάποιας ιστορίας. Απλώς 3ειςμορφές δουλεύουν σκληρά σε ένα χωράφι όπου γίνεται ο θερισμός. Οι 3εις γυναίκες δεν είναι ούτε όμορφες, ούτε χαριτωμένες. Κινούνται αργά και βαριά και είναι αφοσιωμένες στη δουλειά τους. Ο ζωγράφος έδωσε έμφαση στην τετράγωνη βαριά φτιαξιά  τους και στις μετρημένες τους κινήσεις.                     Η διάταξη με την πρώτη ματιά μοιάζει τυχαία, αλλά υπογραμμίζει την εντύπωση της ήρεμης στάσης.                                             Ο υπολογισμένος ρυθμός της κίνησης και της διάταξης δίνει σταθερότητα σ’ όλη τη σύνθεση. </a:t>
            </a:r>
            <a:r>
              <a:rPr lang="el-GR" sz="1600" b="1" i="1" u="sng" dirty="0" smtClean="0"/>
              <a:t>Συμπέρασμα </a:t>
            </a:r>
            <a:r>
              <a:rPr lang="el-GR" sz="1600" i="1" dirty="0" smtClean="0"/>
              <a:t> : νιώθουμε πως </a:t>
            </a:r>
            <a:r>
              <a:rPr lang="el-GR" sz="1600" i="1" dirty="0" smtClean="0">
                <a:solidFill>
                  <a:srgbClr val="00B050"/>
                </a:solidFill>
              </a:rPr>
              <a:t>ο ζωγράφος αντιμετώπιζε την εργασία του θερισμού ως ένα επεισόδιο επίσημο και σημαντικό.</a:t>
            </a:r>
            <a:endParaRPr lang="el-GR" sz="1600" i="1" dirty="0">
              <a:solidFill>
                <a:srgbClr val="00B050"/>
              </a:solidFill>
            </a:endParaRPr>
          </a:p>
        </p:txBody>
      </p:sp>
      <p:pic>
        <p:nvPicPr>
          <p:cNvPr id="21506" name="Picture 2" descr="Οι σταχολογήτρες (1857), Μουσείο Ορσέ, Παρίσι."/>
          <p:cNvPicPr>
            <a:picLocks noChangeAspect="1" noChangeArrowheads="1"/>
          </p:cNvPicPr>
          <p:nvPr/>
        </p:nvPicPr>
        <p:blipFill>
          <a:blip r:embed="rId2"/>
          <a:srcRect/>
          <a:stretch>
            <a:fillRect/>
          </a:stretch>
        </p:blipFill>
        <p:spPr bwMode="auto">
          <a:xfrm>
            <a:off x="0" y="0"/>
            <a:ext cx="9167874" cy="6858000"/>
          </a:xfrm>
          <a:prstGeom prst="rect">
            <a:avLst/>
          </a:prstGeom>
          <a:noFill/>
        </p:spPr>
      </p:pic>
    </p:spTree>
    <p:extLst>
      <p:ext uri="{BB962C8B-B14F-4D97-AF65-F5344CB8AC3E}">
        <p14:creationId xmlns="" xmlns:p14="http://schemas.microsoft.com/office/powerpoint/2010/main" val="2528458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8460924" y="5515882"/>
            <a:ext cx="3180231" cy="1077218"/>
          </a:xfrm>
          <a:prstGeom prst="rect">
            <a:avLst/>
          </a:prstGeom>
        </p:spPr>
        <p:txBody>
          <a:bodyPr wrap="none">
            <a:spAutoFit/>
          </a:bodyPr>
          <a:lstStyle/>
          <a:p>
            <a:pPr algn="ctr"/>
            <a:r>
              <a:rPr lang="el-GR" sz="1600" i="1" dirty="0"/>
              <a:t>‘’</a:t>
            </a:r>
            <a:r>
              <a:rPr lang="fr-FR" sz="1600" i="1" dirty="0"/>
              <a:t>Potato Planters</a:t>
            </a:r>
            <a:r>
              <a:rPr lang="el-GR" sz="1600" i="1" dirty="0" smtClean="0"/>
              <a:t>’’</a:t>
            </a:r>
          </a:p>
          <a:p>
            <a:pPr algn="ctr"/>
            <a:r>
              <a:rPr lang="el-GR" sz="1600" i="1" dirty="0" smtClean="0"/>
              <a:t> </a:t>
            </a:r>
            <a:r>
              <a:rPr lang="fr-FR" sz="1600" i="1" dirty="0" smtClean="0"/>
              <a:t> 1861</a:t>
            </a:r>
            <a:endParaRPr lang="el-GR" sz="1600" i="1" dirty="0" smtClean="0"/>
          </a:p>
          <a:p>
            <a:pPr algn="ctr"/>
            <a:r>
              <a:rPr lang="el-GR" sz="1600" i="1" dirty="0" smtClean="0"/>
              <a:t> </a:t>
            </a:r>
            <a:r>
              <a:rPr lang="fr-FR" sz="1600" i="1" dirty="0"/>
              <a:t>Jean-Francois </a:t>
            </a:r>
            <a:r>
              <a:rPr lang="fr-FR" sz="1600" i="1" dirty="0" smtClean="0"/>
              <a:t>Millet</a:t>
            </a:r>
            <a:endParaRPr lang="el-GR" sz="1600" i="1" dirty="0" smtClean="0"/>
          </a:p>
          <a:p>
            <a:pPr algn="ctr"/>
            <a:r>
              <a:rPr lang="en-US" sz="1600" i="1" dirty="0" smtClean="0"/>
              <a:t>Museum of Fine Arts Boston</a:t>
            </a:r>
            <a:r>
              <a:rPr lang="el-GR" sz="1600" i="1" dirty="0" smtClean="0"/>
              <a:t>, Η.Π.Α.</a:t>
            </a:r>
            <a:endParaRPr lang="el-GR" sz="1600" i="1" dirty="0"/>
          </a:p>
        </p:txBody>
      </p:sp>
      <p:pic>
        <p:nvPicPr>
          <p:cNvPr id="18434" name="Picture 2" descr="Potato Planters, 1861"/>
          <p:cNvPicPr>
            <a:picLocks noChangeAspect="1" noChangeArrowheads="1"/>
          </p:cNvPicPr>
          <p:nvPr/>
        </p:nvPicPr>
        <p:blipFill>
          <a:blip r:embed="rId2"/>
          <a:srcRect/>
          <a:stretch>
            <a:fillRect/>
          </a:stretch>
        </p:blipFill>
        <p:spPr bwMode="auto">
          <a:xfrm>
            <a:off x="0" y="0"/>
            <a:ext cx="8370192" cy="6857999"/>
          </a:xfrm>
          <a:prstGeom prst="rect">
            <a:avLst/>
          </a:prstGeom>
          <a:noFill/>
        </p:spPr>
      </p:pic>
    </p:spTree>
    <p:extLst>
      <p:ext uri="{BB962C8B-B14F-4D97-AF65-F5344CB8AC3E}">
        <p14:creationId xmlns="" xmlns:p14="http://schemas.microsoft.com/office/powerpoint/2010/main" val="19208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oman sewing by lamplight, Jean Francois Millet"/>
          <p:cNvPicPr>
            <a:picLocks noChangeAspect="1" noChangeArrowheads="1"/>
          </p:cNvPicPr>
          <p:nvPr/>
        </p:nvPicPr>
        <p:blipFill>
          <a:blip r:embed="rId2"/>
          <a:srcRect/>
          <a:stretch>
            <a:fillRect/>
          </a:stretch>
        </p:blipFill>
        <p:spPr bwMode="auto">
          <a:xfrm>
            <a:off x="0" y="0"/>
            <a:ext cx="5572132" cy="6868576"/>
          </a:xfrm>
          <a:prstGeom prst="rect">
            <a:avLst/>
          </a:prstGeom>
          <a:noFill/>
        </p:spPr>
      </p:pic>
      <p:sp>
        <p:nvSpPr>
          <p:cNvPr id="5" name="4 - Ορθογώνιο"/>
          <p:cNvSpPr/>
          <p:nvPr/>
        </p:nvSpPr>
        <p:spPr>
          <a:xfrm>
            <a:off x="5572132" y="5755859"/>
            <a:ext cx="2759858" cy="1261884"/>
          </a:xfrm>
          <a:prstGeom prst="rect">
            <a:avLst/>
          </a:prstGeom>
        </p:spPr>
        <p:txBody>
          <a:bodyPr wrap="none">
            <a:spAutoFit/>
          </a:bodyPr>
          <a:lstStyle/>
          <a:p>
            <a:pPr algn="ctr"/>
            <a:r>
              <a:rPr lang="el-GR" sz="1600" i="1" dirty="0"/>
              <a:t>‘’</a:t>
            </a:r>
            <a:r>
              <a:rPr lang="fr-FR" sz="1600" i="1" dirty="0"/>
              <a:t>Woman sewing by lamplight</a:t>
            </a:r>
            <a:r>
              <a:rPr lang="el-GR" sz="1600" i="1" dirty="0" smtClean="0"/>
              <a:t>’’</a:t>
            </a:r>
          </a:p>
          <a:p>
            <a:pPr algn="ctr"/>
            <a:r>
              <a:rPr lang="el-GR" sz="1600" i="1" dirty="0" smtClean="0"/>
              <a:t>1870/72</a:t>
            </a:r>
          </a:p>
          <a:p>
            <a:pPr algn="ctr"/>
            <a:r>
              <a:rPr lang="fr-FR" sz="1600" i="1" dirty="0" smtClean="0"/>
              <a:t>Jean-Francois Millet</a:t>
            </a:r>
            <a:endParaRPr lang="el-GR" sz="1600" i="1" dirty="0" smtClean="0"/>
          </a:p>
          <a:p>
            <a:pPr algn="ctr"/>
            <a:r>
              <a:rPr lang="en-US" sz="1600" i="1" dirty="0" smtClean="0"/>
              <a:t>The Frick Collection</a:t>
            </a:r>
            <a:r>
              <a:rPr lang="el-GR" sz="1600" i="1" dirty="0" smtClean="0"/>
              <a:t>, Νέα Υόρκη</a:t>
            </a:r>
            <a:endParaRPr lang="el-GR" sz="1600" i="1" dirty="0"/>
          </a:p>
          <a:p>
            <a:endParaRPr lang="el-GR" sz="1200" i="1" dirty="0"/>
          </a:p>
        </p:txBody>
      </p:sp>
    </p:spTree>
    <p:extLst>
      <p:ext uri="{BB962C8B-B14F-4D97-AF65-F5344CB8AC3E}">
        <p14:creationId xmlns="" xmlns:p14="http://schemas.microsoft.com/office/powerpoint/2010/main" val="148038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111828" y="5513626"/>
            <a:ext cx="5290457" cy="1077218"/>
          </a:xfrm>
          <a:prstGeom prst="rect">
            <a:avLst/>
          </a:prstGeom>
        </p:spPr>
        <p:txBody>
          <a:bodyPr wrap="square">
            <a:spAutoFit/>
          </a:bodyPr>
          <a:lstStyle/>
          <a:p>
            <a:pPr algn="ctr"/>
            <a:r>
              <a:rPr lang="el-GR" sz="1600" i="1" dirty="0" smtClean="0"/>
              <a:t>‘’</a:t>
            </a:r>
            <a:r>
              <a:rPr lang="en-US" sz="1600" i="1" dirty="0" smtClean="0"/>
              <a:t>The Stonebreakers</a:t>
            </a:r>
            <a:r>
              <a:rPr lang="el-GR" sz="1600" i="1" dirty="0" smtClean="0"/>
              <a:t>’’</a:t>
            </a:r>
          </a:p>
          <a:p>
            <a:pPr algn="ctr"/>
            <a:r>
              <a:rPr lang="el-GR" sz="1600" i="1" dirty="0" smtClean="0"/>
              <a:t>1849</a:t>
            </a:r>
          </a:p>
          <a:p>
            <a:pPr algn="ctr"/>
            <a:r>
              <a:rPr lang="en-US" sz="1600" i="1" dirty="0" smtClean="0"/>
              <a:t>Gustave Courbet</a:t>
            </a:r>
            <a:endParaRPr lang="el-GR" sz="1600" i="1" dirty="0" smtClean="0"/>
          </a:p>
          <a:p>
            <a:pPr algn="ctr"/>
            <a:r>
              <a:rPr lang="en-US" sz="1600" i="1" dirty="0" smtClean="0"/>
              <a:t>Gemäldegalerie Alte Meister</a:t>
            </a:r>
            <a:r>
              <a:rPr lang="el-GR" sz="1600" i="1" dirty="0" smtClean="0"/>
              <a:t>, Δρέσδη</a:t>
            </a:r>
          </a:p>
        </p:txBody>
      </p:sp>
      <p:pic>
        <p:nvPicPr>
          <p:cNvPr id="4" name="Picture 2" descr="undefined"/>
          <p:cNvPicPr>
            <a:picLocks noChangeAspect="1" noChangeArrowheads="1"/>
          </p:cNvPicPr>
          <p:nvPr/>
        </p:nvPicPr>
        <p:blipFill>
          <a:blip r:embed="rId2"/>
          <a:srcRect/>
          <a:stretch>
            <a:fillRect/>
          </a:stretch>
        </p:blipFill>
        <p:spPr bwMode="auto">
          <a:xfrm>
            <a:off x="248301" y="0"/>
            <a:ext cx="8907560" cy="5421086"/>
          </a:xfrm>
          <a:prstGeom prst="rect">
            <a:avLst/>
          </a:prstGeom>
          <a:noFill/>
        </p:spPr>
      </p:pic>
      <p:sp>
        <p:nvSpPr>
          <p:cNvPr id="6" name="5 - Ορθογώνιο"/>
          <p:cNvSpPr/>
          <p:nvPr/>
        </p:nvSpPr>
        <p:spPr>
          <a:xfrm>
            <a:off x="9198427" y="1914437"/>
            <a:ext cx="2852057" cy="2062103"/>
          </a:xfrm>
          <a:prstGeom prst="rect">
            <a:avLst/>
          </a:prstGeom>
        </p:spPr>
        <p:txBody>
          <a:bodyPr wrap="square">
            <a:spAutoFit/>
          </a:bodyPr>
          <a:lstStyle/>
          <a:p>
            <a:pPr algn="ctr"/>
            <a:r>
              <a:rPr lang="el-GR" sz="1600" i="1" dirty="0" smtClean="0"/>
              <a:t>Ο πίνακας καταστράφηκε το 1945 κατά τη μεταφορά του με φορτηγό για να αποθηκευθεί με ασφάλεια, </a:t>
            </a:r>
          </a:p>
          <a:p>
            <a:pPr algn="ctr"/>
            <a:r>
              <a:rPr lang="el-GR" sz="1600" i="1" dirty="0" smtClean="0"/>
              <a:t>όταν βομβαρδιζόταν η Δρέσδη από τους συμμάχους. </a:t>
            </a:r>
          </a:p>
          <a:p>
            <a:pPr algn="ctr"/>
            <a:r>
              <a:rPr lang="el-GR" sz="1600" i="1" dirty="0" smtClean="0"/>
              <a:t>Σώζεται μια 2</a:t>
            </a:r>
            <a:r>
              <a:rPr lang="el-GR" sz="1600" i="1" baseline="30000" dirty="0" smtClean="0"/>
              <a:t>η</a:t>
            </a:r>
            <a:r>
              <a:rPr lang="el-GR" sz="1600" i="1" dirty="0" smtClean="0"/>
              <a:t> εκδοχή του με αντεστραμμένη σύνθεση.</a:t>
            </a:r>
            <a:endParaRPr lang="el-G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upload.wikimedia.org/wikipedia/commons/8/83/Jules_Adolphe_Aim%C3%A9_Louis_Breton%2C_The_Gleaners%2C_1854._National_Gallery_of_Ireland.jpg"/>
          <p:cNvPicPr>
            <a:picLocks noChangeAspect="1" noChangeArrowheads="1"/>
          </p:cNvPicPr>
          <p:nvPr/>
        </p:nvPicPr>
        <p:blipFill>
          <a:blip r:embed="rId2"/>
          <a:srcRect/>
          <a:stretch>
            <a:fillRect/>
          </a:stretch>
        </p:blipFill>
        <p:spPr bwMode="auto">
          <a:xfrm>
            <a:off x="0" y="0"/>
            <a:ext cx="8736358" cy="5848609"/>
          </a:xfrm>
          <a:prstGeom prst="rect">
            <a:avLst/>
          </a:prstGeom>
          <a:noFill/>
        </p:spPr>
      </p:pic>
      <p:sp>
        <p:nvSpPr>
          <p:cNvPr id="3" name="2 - Ορθογώνιο"/>
          <p:cNvSpPr/>
          <p:nvPr/>
        </p:nvSpPr>
        <p:spPr>
          <a:xfrm>
            <a:off x="1567543" y="5832341"/>
            <a:ext cx="5780313" cy="1323439"/>
          </a:xfrm>
          <a:prstGeom prst="rect">
            <a:avLst/>
          </a:prstGeom>
        </p:spPr>
        <p:txBody>
          <a:bodyPr wrap="square">
            <a:spAutoFit/>
          </a:bodyPr>
          <a:lstStyle/>
          <a:p>
            <a:pPr algn="ctr"/>
            <a:r>
              <a:rPr lang="el-GR" sz="1600" i="1" dirty="0" smtClean="0"/>
              <a:t>’</a:t>
            </a:r>
            <a:r>
              <a:rPr lang="el-GR" sz="1600" i="1" dirty="0"/>
              <a:t>’Οι Θεριστές</a:t>
            </a:r>
            <a:r>
              <a:rPr lang="el-GR" sz="1600" i="1" dirty="0" smtClean="0"/>
              <a:t>’’</a:t>
            </a:r>
          </a:p>
          <a:p>
            <a:pPr algn="ctr"/>
            <a:r>
              <a:rPr lang="fr-FR" sz="1600" i="1" dirty="0" smtClean="0"/>
              <a:t>1854</a:t>
            </a:r>
            <a:endParaRPr lang="el-GR" sz="1600" i="1" dirty="0"/>
          </a:p>
          <a:p>
            <a:pPr algn="ctr"/>
            <a:r>
              <a:rPr lang="fr-FR" sz="1600" i="1" dirty="0" smtClean="0"/>
              <a:t>Jules Breton</a:t>
            </a:r>
            <a:r>
              <a:rPr lang="el-GR" sz="1600" i="1" dirty="0" smtClean="0"/>
              <a:t> </a:t>
            </a:r>
          </a:p>
          <a:p>
            <a:pPr algn="ctr"/>
            <a:r>
              <a:rPr lang="en-US" sz="1600" i="1" dirty="0" smtClean="0"/>
              <a:t>National Gallery of Ireland</a:t>
            </a:r>
            <a:r>
              <a:rPr lang="el-GR" sz="1600" i="1" dirty="0" smtClean="0"/>
              <a:t>, Δουβλίνο</a:t>
            </a:r>
            <a:endParaRPr lang="en-US" sz="1600" i="1" dirty="0" smtClean="0"/>
          </a:p>
          <a:p>
            <a:pPr algn="ctr"/>
            <a:endParaRPr lang="el-GR" sz="1600" i="1" dirty="0"/>
          </a:p>
        </p:txBody>
      </p:sp>
      <p:sp>
        <p:nvSpPr>
          <p:cNvPr id="4" name="3 - Ορθογώνιο"/>
          <p:cNvSpPr/>
          <p:nvPr/>
        </p:nvSpPr>
        <p:spPr>
          <a:xfrm>
            <a:off x="8822866" y="3845"/>
            <a:ext cx="3268729" cy="6986528"/>
          </a:xfrm>
          <a:prstGeom prst="rect">
            <a:avLst/>
          </a:prstGeom>
        </p:spPr>
        <p:txBody>
          <a:bodyPr wrap="square">
            <a:spAutoFit/>
          </a:bodyPr>
          <a:lstStyle/>
          <a:p>
            <a:pPr algn="ctr"/>
            <a:r>
              <a:rPr lang="el-GR" sz="1600" i="1" dirty="0" smtClean="0"/>
              <a:t>Τα μέσα του 19</a:t>
            </a:r>
            <a:r>
              <a:rPr lang="el-GR" sz="1600" i="1" baseline="30000" dirty="0" smtClean="0"/>
              <a:t>ου</a:t>
            </a:r>
            <a:r>
              <a:rPr lang="el-GR" sz="1600" i="1" dirty="0" smtClean="0"/>
              <a:t> αι. είναι μια περίοδος </a:t>
            </a:r>
            <a:r>
              <a:rPr lang="el-GR" sz="1600" i="1" dirty="0"/>
              <a:t>ισχυρών κοινωνικών και πολιτικών αναταραχών. </a:t>
            </a:r>
          </a:p>
          <a:p>
            <a:pPr algn="ctr"/>
            <a:r>
              <a:rPr lang="el-GR" sz="1600" i="1" dirty="0" smtClean="0"/>
              <a:t>Ο ζωγράφος κατέγραψε </a:t>
            </a:r>
            <a:r>
              <a:rPr lang="el-GR" sz="1600" i="1" dirty="0"/>
              <a:t>την αγροτική ζωή με έναν τρόπο ειδυλλιακό και πρωτοποριακό ταυτόχρονα. </a:t>
            </a:r>
          </a:p>
          <a:p>
            <a:pPr algn="ctr"/>
            <a:endParaRPr lang="el-GR" sz="1600" i="1" dirty="0"/>
          </a:p>
          <a:p>
            <a:pPr algn="ctr"/>
            <a:r>
              <a:rPr lang="el-GR" sz="1600" i="1" dirty="0" smtClean="0"/>
              <a:t>Σε σύγκριση με τον πίνακα του Millet</a:t>
            </a:r>
            <a:r>
              <a:rPr lang="el-GR" sz="1600" i="1" dirty="0"/>
              <a:t>, </a:t>
            </a:r>
            <a:r>
              <a:rPr lang="el-GR" sz="1600" i="1" dirty="0" smtClean="0"/>
              <a:t>η </a:t>
            </a:r>
            <a:r>
              <a:rPr lang="el-GR" sz="1600" i="1" dirty="0"/>
              <a:t>σύνθεση του Breton φαίνεται πιο ζωντανή, σχεδόν χαρούμενη, </a:t>
            </a:r>
            <a:r>
              <a:rPr lang="el-GR" sz="1600" i="1" dirty="0" smtClean="0"/>
              <a:t>ενώ το </a:t>
            </a:r>
            <a:r>
              <a:rPr lang="el-GR" sz="1600" i="1" dirty="0"/>
              <a:t>έργο του Millet </a:t>
            </a:r>
            <a:r>
              <a:rPr lang="el-GR" sz="1600" i="1" dirty="0" smtClean="0"/>
              <a:t>είναι πνευματικό. </a:t>
            </a:r>
            <a:r>
              <a:rPr lang="el-GR" sz="1600" i="1" dirty="0"/>
              <a:t>Οι διαφορές τους είναι στυλιστικές : </a:t>
            </a:r>
            <a:r>
              <a:rPr lang="el-GR" sz="1600" i="1" dirty="0">
                <a:solidFill>
                  <a:srgbClr val="00B050"/>
                </a:solidFill>
              </a:rPr>
              <a:t>ο Ρ</a:t>
            </a:r>
            <a:r>
              <a:rPr lang="el-GR" sz="1600" i="1" dirty="0" smtClean="0">
                <a:solidFill>
                  <a:srgbClr val="00B050"/>
                </a:solidFill>
              </a:rPr>
              <a:t>εαλισμός </a:t>
            </a:r>
            <a:r>
              <a:rPr lang="el-GR" sz="1600" i="1" dirty="0">
                <a:solidFill>
                  <a:srgbClr val="00B050"/>
                </a:solidFill>
              </a:rPr>
              <a:t>του </a:t>
            </a:r>
            <a:r>
              <a:rPr lang="en-US" sz="1600" i="1" dirty="0">
                <a:solidFill>
                  <a:srgbClr val="00B050"/>
                </a:solidFill>
              </a:rPr>
              <a:t>Millet </a:t>
            </a:r>
            <a:r>
              <a:rPr lang="el-GR" sz="1600" i="1" dirty="0">
                <a:solidFill>
                  <a:srgbClr val="00B050"/>
                </a:solidFill>
              </a:rPr>
              <a:t>είναι σκληρός</a:t>
            </a:r>
            <a:r>
              <a:rPr lang="el-GR" sz="1600" i="1" dirty="0"/>
              <a:t>, </a:t>
            </a:r>
            <a:r>
              <a:rPr lang="el-GR" sz="1600" i="1" dirty="0">
                <a:solidFill>
                  <a:srgbClr val="FFC000"/>
                </a:solidFill>
              </a:rPr>
              <a:t>ενώ του Breton είναι μάλλον Ρομαντικός Ρεαλισμός</a:t>
            </a:r>
            <a:r>
              <a:rPr lang="el-GR" sz="1600" i="1" dirty="0"/>
              <a:t>.</a:t>
            </a:r>
          </a:p>
          <a:p>
            <a:pPr algn="ctr"/>
            <a:r>
              <a:rPr lang="el-GR" sz="1600" i="1" dirty="0" smtClean="0"/>
              <a:t>Ο </a:t>
            </a:r>
            <a:r>
              <a:rPr lang="el-GR" sz="1600" i="1" dirty="0"/>
              <a:t>Breton είναι από εκείνους που εγκαταλείπουν την ιδέα της ομορφιάς, όπως την εξέφρασε ο Κλασικισμός. </a:t>
            </a:r>
            <a:r>
              <a:rPr lang="el-GR" sz="1600" i="1" dirty="0">
                <a:solidFill>
                  <a:srgbClr val="FFC000"/>
                </a:solidFill>
              </a:rPr>
              <a:t>Ακολουθεί μια σύλληψη, όπου το ‘’αληθινό’’ συμπράττει με το ‘’άσχημο’’</a:t>
            </a:r>
            <a:r>
              <a:rPr lang="el-GR" sz="1600" i="1" dirty="0"/>
              <a:t>, προκειμένου να ζωγραφίσει τους άνδρες και τις γυναίκες της πατρικής του γης στις καθημερινές τους εργασίες. Προσπαθεί μέσα από μια ρεαλιστική ηθογράφηση να εξιδανικεύσει αυτόν τον κόσμο που τόσο τον συγκινεί.</a:t>
            </a:r>
          </a:p>
        </p:txBody>
      </p:sp>
    </p:spTree>
    <p:extLst>
      <p:ext uri="{BB962C8B-B14F-4D97-AF65-F5344CB8AC3E}">
        <p14:creationId xmlns="" xmlns:p14="http://schemas.microsoft.com/office/powerpoint/2010/main" val="2312403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1824</Words>
  <Application>Microsoft Office PowerPoint</Application>
  <PresentationFormat>Προσαρμογή</PresentationFormat>
  <Paragraphs>156</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Office Theme</vt:lpstr>
      <vt:lpstr>3. Ρεαλισμός  </vt:lpstr>
      <vt:lpstr>Είμαστε στο β’ μισό του 19ου αιώνα. Είναι η στιγμή που τα καλλιτεχνικά ρεύματα θα αρχίσουν να ‘’συνομιλούν’’, να αναπτύσσονται σχεδόν παράλληλα.  Έτσι θα φτάσουμε περίπου μέχρι το α’ μισό του 20ου.   Τα καλλιτεχνικά ρεύματα που εμφανίζονται είτε  εμπνέονται από παλαιότερα, είτε και από σύγχρονά τους,  και καταγράφουν διαφορετικές στιγμές της ίδιας εποχής.   Σίγουρα πλέον εκφράζουν και τις πολιτικές, πνευματικές, ιστορικές εξελίξεις.  Άρα κι εμείς θα πρέπει να τα προσεγγίσουμε κατανοώντας τες.  </vt:lpstr>
      <vt:lpstr> Ο Ρεαλισμός είναι  μία καλλιτεχνική κίνηση που, με τις δικές της κατακτήσεις,  θα προετοιμάσει τον Ιμπρεσιονισμό.   Δε θα είναι η μόνη. </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Ρεαλισμός  Συμβολισμός  Κυβισμός</dc:title>
  <dc:creator>Grigoris</dc:creator>
  <cp:lastModifiedBy>user</cp:lastModifiedBy>
  <cp:revision>70</cp:revision>
  <dcterms:created xsi:type="dcterms:W3CDTF">2019-03-02T14:57:50Z</dcterms:created>
  <dcterms:modified xsi:type="dcterms:W3CDTF">2024-11-25T19:04:27Z</dcterms:modified>
</cp:coreProperties>
</file>