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4" r:id="rId4"/>
    <p:sldId id="263" r:id="rId5"/>
    <p:sldId id="262" r:id="rId6"/>
    <p:sldId id="261" r:id="rId7"/>
    <p:sldId id="260" r:id="rId8"/>
    <p:sldId id="317" r:id="rId9"/>
    <p:sldId id="259" r:id="rId10"/>
    <p:sldId id="258" r:id="rId11"/>
    <p:sldId id="267" r:id="rId12"/>
    <p:sldId id="266" r:id="rId13"/>
    <p:sldId id="265" r:id="rId14"/>
    <p:sldId id="269" r:id="rId15"/>
    <p:sldId id="270" r:id="rId16"/>
    <p:sldId id="271" r:id="rId17"/>
    <p:sldId id="273" r:id="rId18"/>
    <p:sldId id="274" r:id="rId19"/>
    <p:sldId id="275" r:id="rId20"/>
    <p:sldId id="327" r:id="rId21"/>
    <p:sldId id="276" r:id="rId22"/>
    <p:sldId id="278" r:id="rId23"/>
    <p:sldId id="279" r:id="rId24"/>
    <p:sldId id="328" r:id="rId25"/>
    <p:sldId id="280" r:id="rId26"/>
    <p:sldId id="325" r:id="rId27"/>
    <p:sldId id="324" r:id="rId28"/>
    <p:sldId id="268" r:id="rId29"/>
    <p:sldId id="282" r:id="rId30"/>
    <p:sldId id="305" r:id="rId31"/>
    <p:sldId id="283" r:id="rId32"/>
    <p:sldId id="308" r:id="rId33"/>
    <p:sldId id="307" r:id="rId34"/>
    <p:sldId id="309" r:id="rId35"/>
    <p:sldId id="306" r:id="rId36"/>
    <p:sldId id="286" r:id="rId37"/>
    <p:sldId id="289" r:id="rId38"/>
    <p:sldId id="310" r:id="rId39"/>
    <p:sldId id="311" r:id="rId40"/>
    <p:sldId id="291" r:id="rId41"/>
    <p:sldId id="314" r:id="rId42"/>
    <p:sldId id="315" r:id="rId43"/>
    <p:sldId id="295" r:id="rId44"/>
    <p:sldId id="300" r:id="rId45"/>
    <p:sldId id="297" r:id="rId46"/>
    <p:sldId id="298" r:id="rId47"/>
    <p:sldId id="313" r:id="rId48"/>
    <p:sldId id="318" r:id="rId49"/>
    <p:sldId id="319" r:id="rId50"/>
    <p:sldId id="322" r:id="rId51"/>
    <p:sldId id="326" r:id="rId5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7015" autoAdjust="0"/>
    <p:restoredTop sz="94660"/>
  </p:normalViewPr>
  <p:slideViewPr>
    <p:cSldViewPr snapToGrid="0">
      <p:cViewPr varScale="1">
        <p:scale>
          <a:sx n="88" d="100"/>
          <a:sy n="88" d="100"/>
        </p:scale>
        <p:origin x="-162" y="-10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7A2154A1-616A-4C7D-A88A-37248F7BCE67}" type="datetimeFigureOut">
              <a:rPr lang="fr-FR" smtClean="0"/>
              <a:pPr/>
              <a:t>25/11/2024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B4CDF0-50CB-45F1-8290-8801B8235E40}" type="slidenum">
              <a:rPr lang="fr-FR" smtClean="0"/>
              <a:pPr/>
              <a:t>‹#›</a:t>
            </a:fld>
            <a:endParaRPr lang="fr-FR"/>
          </a:p>
        </p:txBody>
      </p:sp>
    </p:spTree>
    <p:extLst>
      <p:ext uri="{BB962C8B-B14F-4D97-AF65-F5344CB8AC3E}">
        <p14:creationId xmlns="" xmlns:p14="http://schemas.microsoft.com/office/powerpoint/2010/main" val="722476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7A2154A1-616A-4C7D-A88A-37248F7BCE67}" type="datetimeFigureOut">
              <a:rPr lang="fr-FR" smtClean="0"/>
              <a:pPr/>
              <a:t>25/11/2024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B4CDF0-50CB-45F1-8290-8801B8235E40}" type="slidenum">
              <a:rPr lang="fr-FR" smtClean="0"/>
              <a:pPr/>
              <a:t>‹#›</a:t>
            </a:fld>
            <a:endParaRPr lang="fr-FR"/>
          </a:p>
        </p:txBody>
      </p:sp>
    </p:spTree>
    <p:extLst>
      <p:ext uri="{BB962C8B-B14F-4D97-AF65-F5344CB8AC3E}">
        <p14:creationId xmlns="" xmlns:p14="http://schemas.microsoft.com/office/powerpoint/2010/main" val="3582023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7A2154A1-616A-4C7D-A88A-37248F7BCE67}" type="datetimeFigureOut">
              <a:rPr lang="fr-FR" smtClean="0"/>
              <a:pPr/>
              <a:t>25/11/2024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B4CDF0-50CB-45F1-8290-8801B8235E40}" type="slidenum">
              <a:rPr lang="fr-FR" smtClean="0"/>
              <a:pPr/>
              <a:t>‹#›</a:t>
            </a:fld>
            <a:endParaRPr lang="fr-FR"/>
          </a:p>
        </p:txBody>
      </p:sp>
    </p:spTree>
    <p:extLst>
      <p:ext uri="{BB962C8B-B14F-4D97-AF65-F5344CB8AC3E}">
        <p14:creationId xmlns="" xmlns:p14="http://schemas.microsoft.com/office/powerpoint/2010/main" val="2879184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7A2154A1-616A-4C7D-A88A-37248F7BCE67}" type="datetimeFigureOut">
              <a:rPr lang="fr-FR" smtClean="0"/>
              <a:pPr/>
              <a:t>25/11/2024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B4CDF0-50CB-45F1-8290-8801B8235E40}" type="slidenum">
              <a:rPr lang="fr-FR" smtClean="0"/>
              <a:pPr/>
              <a:t>‹#›</a:t>
            </a:fld>
            <a:endParaRPr lang="fr-FR"/>
          </a:p>
        </p:txBody>
      </p:sp>
    </p:spTree>
    <p:extLst>
      <p:ext uri="{BB962C8B-B14F-4D97-AF65-F5344CB8AC3E}">
        <p14:creationId xmlns="" xmlns:p14="http://schemas.microsoft.com/office/powerpoint/2010/main" val="27142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7A2154A1-616A-4C7D-A88A-37248F7BCE67}" type="datetimeFigureOut">
              <a:rPr lang="fr-FR" smtClean="0"/>
              <a:pPr/>
              <a:t>25/11/2024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B4CDF0-50CB-45F1-8290-8801B8235E40}" type="slidenum">
              <a:rPr lang="fr-FR" smtClean="0"/>
              <a:pPr/>
              <a:t>‹#›</a:t>
            </a:fld>
            <a:endParaRPr lang="fr-FR"/>
          </a:p>
        </p:txBody>
      </p:sp>
    </p:spTree>
    <p:extLst>
      <p:ext uri="{BB962C8B-B14F-4D97-AF65-F5344CB8AC3E}">
        <p14:creationId xmlns="" xmlns:p14="http://schemas.microsoft.com/office/powerpoint/2010/main" val="4146704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7A2154A1-616A-4C7D-A88A-37248F7BCE67}" type="datetimeFigureOut">
              <a:rPr lang="fr-FR" smtClean="0"/>
              <a:pPr/>
              <a:t>25/11/2024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AB4CDF0-50CB-45F1-8290-8801B8235E40}" type="slidenum">
              <a:rPr lang="fr-FR" smtClean="0"/>
              <a:pPr/>
              <a:t>‹#›</a:t>
            </a:fld>
            <a:endParaRPr lang="fr-FR"/>
          </a:p>
        </p:txBody>
      </p:sp>
    </p:spTree>
    <p:extLst>
      <p:ext uri="{BB962C8B-B14F-4D97-AF65-F5344CB8AC3E}">
        <p14:creationId xmlns="" xmlns:p14="http://schemas.microsoft.com/office/powerpoint/2010/main" val="622931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839788" y="2505075"/>
            <a:ext cx="515778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6172200" y="2505075"/>
            <a:ext cx="51831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7A2154A1-616A-4C7D-A88A-37248F7BCE67}" type="datetimeFigureOut">
              <a:rPr lang="fr-FR" smtClean="0"/>
              <a:pPr/>
              <a:t>25/11/2024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AB4CDF0-50CB-45F1-8290-8801B8235E40}" type="slidenum">
              <a:rPr lang="fr-FR" smtClean="0"/>
              <a:pPr/>
              <a:t>‹#›</a:t>
            </a:fld>
            <a:endParaRPr lang="fr-FR"/>
          </a:p>
        </p:txBody>
      </p:sp>
    </p:spTree>
    <p:extLst>
      <p:ext uri="{BB962C8B-B14F-4D97-AF65-F5344CB8AC3E}">
        <p14:creationId xmlns="" xmlns:p14="http://schemas.microsoft.com/office/powerpoint/2010/main" val="2179214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7A2154A1-616A-4C7D-A88A-37248F7BCE67}" type="datetimeFigureOut">
              <a:rPr lang="fr-FR" smtClean="0"/>
              <a:pPr/>
              <a:t>25/11/2024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AB4CDF0-50CB-45F1-8290-8801B8235E40}" type="slidenum">
              <a:rPr lang="fr-FR" smtClean="0"/>
              <a:pPr/>
              <a:t>‹#›</a:t>
            </a:fld>
            <a:endParaRPr lang="fr-FR"/>
          </a:p>
        </p:txBody>
      </p:sp>
    </p:spTree>
    <p:extLst>
      <p:ext uri="{BB962C8B-B14F-4D97-AF65-F5344CB8AC3E}">
        <p14:creationId xmlns="" xmlns:p14="http://schemas.microsoft.com/office/powerpoint/2010/main" val="3562247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2154A1-616A-4C7D-A88A-37248F7BCE67}" type="datetimeFigureOut">
              <a:rPr lang="fr-FR" smtClean="0"/>
              <a:pPr/>
              <a:t>25/11/2024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AB4CDF0-50CB-45F1-8290-8801B8235E40}" type="slidenum">
              <a:rPr lang="fr-FR" smtClean="0"/>
              <a:pPr/>
              <a:t>‹#›</a:t>
            </a:fld>
            <a:endParaRPr lang="fr-FR"/>
          </a:p>
        </p:txBody>
      </p:sp>
    </p:spTree>
    <p:extLst>
      <p:ext uri="{BB962C8B-B14F-4D97-AF65-F5344CB8AC3E}">
        <p14:creationId xmlns="" xmlns:p14="http://schemas.microsoft.com/office/powerpoint/2010/main" val="3291914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7A2154A1-616A-4C7D-A88A-37248F7BCE67}" type="datetimeFigureOut">
              <a:rPr lang="fr-FR" smtClean="0"/>
              <a:pPr/>
              <a:t>25/11/2024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AB4CDF0-50CB-45F1-8290-8801B8235E40}" type="slidenum">
              <a:rPr lang="fr-FR" smtClean="0"/>
              <a:pPr/>
              <a:t>‹#›</a:t>
            </a:fld>
            <a:endParaRPr lang="fr-FR"/>
          </a:p>
        </p:txBody>
      </p:sp>
    </p:spTree>
    <p:extLst>
      <p:ext uri="{BB962C8B-B14F-4D97-AF65-F5344CB8AC3E}">
        <p14:creationId xmlns="" xmlns:p14="http://schemas.microsoft.com/office/powerpoint/2010/main" val="1575380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7A2154A1-616A-4C7D-A88A-37248F7BCE67}" type="datetimeFigureOut">
              <a:rPr lang="fr-FR" smtClean="0"/>
              <a:pPr/>
              <a:t>25/11/2024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AB4CDF0-50CB-45F1-8290-8801B8235E40}" type="slidenum">
              <a:rPr lang="fr-FR" smtClean="0"/>
              <a:pPr/>
              <a:t>‹#›</a:t>
            </a:fld>
            <a:endParaRPr lang="fr-FR"/>
          </a:p>
        </p:txBody>
      </p:sp>
    </p:spTree>
    <p:extLst>
      <p:ext uri="{BB962C8B-B14F-4D97-AF65-F5344CB8AC3E}">
        <p14:creationId xmlns="" xmlns:p14="http://schemas.microsoft.com/office/powerpoint/2010/main" val="3287529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2154A1-616A-4C7D-A88A-37248F7BCE67}" type="datetimeFigureOut">
              <a:rPr lang="fr-FR" smtClean="0"/>
              <a:pPr/>
              <a:t>25/11/2024</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4CDF0-50CB-45F1-8290-8801B8235E40}" type="slidenum">
              <a:rPr lang="fr-FR" smtClean="0"/>
              <a:pPr/>
              <a:t>‹#›</a:t>
            </a:fld>
            <a:endParaRPr lang="fr-FR"/>
          </a:p>
        </p:txBody>
      </p:sp>
    </p:spTree>
    <p:extLst>
      <p:ext uri="{BB962C8B-B14F-4D97-AF65-F5344CB8AC3E}">
        <p14:creationId xmlns="" xmlns:p14="http://schemas.microsoft.com/office/powerpoint/2010/main" val="87540829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normAutofit/>
          </a:bodyPr>
          <a:lstStyle/>
          <a:p>
            <a:r>
              <a:rPr lang="en-US" sz="3600" i="1" dirty="0" smtClean="0">
                <a:latin typeface="+mn-lt"/>
              </a:rPr>
              <a:t>4. </a:t>
            </a:r>
            <a:r>
              <a:rPr lang="el-GR" sz="3600" i="1" dirty="0" smtClean="0">
                <a:latin typeface="+mn-lt"/>
              </a:rPr>
              <a:t>Από </a:t>
            </a:r>
            <a:r>
              <a:rPr lang="el-GR" sz="3600" i="1" dirty="0" smtClean="0">
                <a:latin typeface="+mn-lt"/>
              </a:rPr>
              <a:t>την Τοπιογραφία στον Ιμπρεσιονισμό</a:t>
            </a:r>
            <a:endParaRPr lang="fr-FR" sz="3600" i="1" dirty="0">
              <a:latin typeface="+mn-lt"/>
            </a:endParaRPr>
          </a:p>
        </p:txBody>
      </p:sp>
    </p:spTree>
    <p:extLst>
      <p:ext uri="{BB962C8B-B14F-4D97-AF65-F5344CB8AC3E}">
        <p14:creationId xmlns="" xmlns:p14="http://schemas.microsoft.com/office/powerpoint/2010/main" val="24808753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e/ec/Albert_Bierstadt_-_Estes_Park%2C_Colorado%2C_Whyte%27s_Lake.jpg/1280px-Albert_Bierstadt_-_Estes_Park%2C_Colorado%2C_Whyte%27s_Lake.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0047403"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Ορθογώνιο 3"/>
          <p:cNvSpPr/>
          <p:nvPr/>
        </p:nvSpPr>
        <p:spPr>
          <a:xfrm>
            <a:off x="10122707" y="0"/>
            <a:ext cx="2058296" cy="7201972"/>
          </a:xfrm>
          <a:prstGeom prst="rect">
            <a:avLst/>
          </a:prstGeom>
        </p:spPr>
        <p:txBody>
          <a:bodyPr wrap="square">
            <a:spAutoFit/>
          </a:bodyPr>
          <a:lstStyle/>
          <a:p>
            <a:pPr algn="ctr"/>
            <a:r>
              <a:rPr lang="el-GR" sz="1400" i="1" dirty="0" smtClean="0"/>
              <a:t>Η ζωγραφική των τοπίων στον Ρομαντισμό προβάλλει μεγαλειώδη τοπία σαν πανόραμα μεγάλου σχήματος.</a:t>
            </a:r>
          </a:p>
          <a:p>
            <a:pPr algn="ctr"/>
            <a:r>
              <a:rPr lang="el-GR" sz="1400" i="1" dirty="0" smtClean="0"/>
              <a:t> </a:t>
            </a:r>
            <a:endParaRPr lang="el-GR" sz="1400" i="1" dirty="0"/>
          </a:p>
          <a:p>
            <a:pPr algn="ctr"/>
            <a:r>
              <a:rPr lang="el-GR" sz="1400" i="1" dirty="0" smtClean="0"/>
              <a:t>Η λίμνη πήρε το όνομά της από τον Γερμανό τοπιογράφο </a:t>
            </a:r>
            <a:r>
              <a:rPr lang="fr-FR" sz="1400" i="1" dirty="0" smtClean="0"/>
              <a:t>Bierstadt</a:t>
            </a:r>
            <a:r>
              <a:rPr lang="el-GR" sz="1400" i="1" dirty="0" smtClean="0"/>
              <a:t>, που την έκανε διάσημη. </a:t>
            </a:r>
          </a:p>
          <a:p>
            <a:pPr algn="ctr"/>
            <a:r>
              <a:rPr lang="el-GR" sz="1400" i="1" dirty="0" smtClean="0"/>
              <a:t>Θεωρείται ο 1</a:t>
            </a:r>
            <a:r>
              <a:rPr lang="el-GR" sz="1400" i="1" baseline="30000" dirty="0" smtClean="0"/>
              <a:t>ος</a:t>
            </a:r>
            <a:r>
              <a:rPr lang="el-GR" sz="1400" i="1" dirty="0" smtClean="0"/>
              <a:t> Ευρωπαίος που επισκέφθηκε την περιοχή και ανέβηκε στην κορυφή του </a:t>
            </a:r>
            <a:r>
              <a:rPr lang="fr-FR" sz="1400" i="1" dirty="0" smtClean="0"/>
              <a:t>Mount Evans</a:t>
            </a:r>
            <a:r>
              <a:rPr lang="el-GR" sz="1400" i="1" dirty="0" smtClean="0"/>
              <a:t> το 1863.</a:t>
            </a:r>
            <a:r>
              <a:rPr lang="fr-FR" sz="1400" i="1" dirty="0" smtClean="0"/>
              <a:t> </a:t>
            </a:r>
            <a:r>
              <a:rPr lang="el-GR" sz="1400" i="1" dirty="0" smtClean="0"/>
              <a:t> Το τοπίο δεν είναι πάντα το ίδιο αφού η λίμνη δημιουργείται στη βάση ενός παγετώνα, από τα χιόνια που λιώνουν. Μάλιστα ένα χρόνο μετά τον πίνακα δεν υπήρχε.</a:t>
            </a:r>
          </a:p>
          <a:p>
            <a:pPr algn="ctr"/>
            <a:endParaRPr lang="el-GR" sz="1400" i="1" dirty="0"/>
          </a:p>
          <a:p>
            <a:pPr algn="ctr"/>
            <a:r>
              <a:rPr lang="el-GR" sz="1600" i="1" dirty="0" smtClean="0"/>
              <a:t>‘’</a:t>
            </a:r>
            <a:r>
              <a:rPr lang="fr-FR" sz="1600" i="1" dirty="0" smtClean="0"/>
              <a:t>Estes </a:t>
            </a:r>
            <a:r>
              <a:rPr lang="fr-FR" sz="1600" i="1" dirty="0"/>
              <a:t>Park, Colorado, Whyte's </a:t>
            </a:r>
            <a:r>
              <a:rPr lang="fr-FR" sz="1600" i="1" dirty="0" smtClean="0"/>
              <a:t>Lake</a:t>
            </a:r>
            <a:r>
              <a:rPr lang="el-GR" sz="1600" i="1" dirty="0" smtClean="0"/>
              <a:t>’’</a:t>
            </a:r>
          </a:p>
          <a:p>
            <a:pPr algn="ctr"/>
            <a:r>
              <a:rPr lang="el-GR" sz="1600" i="1" dirty="0" smtClean="0">
                <a:solidFill>
                  <a:srgbClr val="00B050"/>
                </a:solidFill>
              </a:rPr>
              <a:t>1877</a:t>
            </a:r>
          </a:p>
          <a:p>
            <a:pPr algn="ctr"/>
            <a:r>
              <a:rPr lang="fr-FR" sz="1600" i="1" dirty="0" smtClean="0"/>
              <a:t> </a:t>
            </a:r>
            <a:r>
              <a:rPr lang="fr-FR" sz="1600" i="1" dirty="0"/>
              <a:t>Albert </a:t>
            </a:r>
            <a:r>
              <a:rPr lang="fr-FR" sz="1600" i="1" dirty="0" smtClean="0"/>
              <a:t>Bierstadt Buffalo </a:t>
            </a:r>
            <a:r>
              <a:rPr lang="fr-FR" sz="1600" i="1" dirty="0"/>
              <a:t>Bill Center of the </a:t>
            </a:r>
            <a:r>
              <a:rPr lang="fr-FR" sz="1600" i="1" dirty="0" smtClean="0"/>
              <a:t>West</a:t>
            </a:r>
            <a:r>
              <a:rPr lang="el-GR" sz="1600" i="1" dirty="0" smtClean="0"/>
              <a:t>, </a:t>
            </a:r>
            <a:r>
              <a:rPr lang="fr-FR" sz="1600" i="1" dirty="0" smtClean="0"/>
              <a:t>Cody Wyoming</a:t>
            </a:r>
            <a:r>
              <a:rPr lang="el-GR" sz="1600" i="1" dirty="0" smtClean="0"/>
              <a:t>, Η.Π.Α.</a:t>
            </a:r>
          </a:p>
        </p:txBody>
      </p:sp>
    </p:spTree>
    <p:extLst>
      <p:ext uri="{BB962C8B-B14F-4D97-AF65-F5344CB8AC3E}">
        <p14:creationId xmlns="" xmlns:p14="http://schemas.microsoft.com/office/powerpoint/2010/main" val="17236937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66057" y="402771"/>
            <a:ext cx="10965757" cy="5730881"/>
          </a:xfrm>
        </p:spPr>
        <p:txBody>
          <a:bodyPr>
            <a:noAutofit/>
          </a:bodyPr>
          <a:lstStyle/>
          <a:p>
            <a:pPr algn="ctr"/>
            <a:r>
              <a:rPr lang="el-GR" sz="1600" i="1" dirty="0" smtClean="0">
                <a:latin typeface="+mn-lt"/>
              </a:rPr>
              <a:t>Αν ο Ρομαντισμός έδωσε χώρο σ’ αυτή την νέα έκφραση του χώρου ( μεγάλο τοπίο – μικρός άνθρωπος), υπάρχει μια ανακάλυψη που θα δώσει την μεγάλη ώθηση στην τοπιογραφία αρχικά, αλλά και στον ρόλο της ζωγραφικής.</a:t>
            </a:r>
            <a:br>
              <a:rPr lang="el-GR" sz="1600" i="1" dirty="0" smtClean="0">
                <a:latin typeface="+mn-lt"/>
              </a:rPr>
            </a:br>
            <a:r>
              <a:rPr lang="el-GR" sz="1600" i="1" dirty="0">
                <a:latin typeface="+mn-lt"/>
              </a:rPr>
              <a:t/>
            </a:r>
            <a:br>
              <a:rPr lang="el-GR" sz="1600" i="1" dirty="0">
                <a:latin typeface="+mn-lt"/>
              </a:rPr>
            </a:br>
            <a:r>
              <a:rPr lang="el-GR" sz="1600" i="1" dirty="0" smtClean="0">
                <a:latin typeface="+mn-lt"/>
              </a:rPr>
              <a:t>Πρόκειται για τη </a:t>
            </a:r>
            <a:r>
              <a:rPr lang="el-GR" sz="1600" i="1" dirty="0" smtClean="0">
                <a:solidFill>
                  <a:srgbClr val="00B050"/>
                </a:solidFill>
                <a:latin typeface="+mn-lt"/>
              </a:rPr>
              <a:t>Φωτογραφία</a:t>
            </a:r>
            <a:r>
              <a:rPr lang="el-GR" sz="1600" i="1" dirty="0" smtClean="0">
                <a:latin typeface="+mn-lt"/>
              </a:rPr>
              <a:t>, μια τέχνη που σκοπό έχει να αποτυπώσει ακριβώς αυτό που βρίσκεται μπροστά στον φωτογραφικό φακό.  </a:t>
            </a:r>
            <a:br>
              <a:rPr lang="el-GR" sz="1600" i="1" dirty="0" smtClean="0">
                <a:latin typeface="+mn-lt"/>
              </a:rPr>
            </a:br>
            <a:r>
              <a:rPr lang="el-GR" sz="1600" i="1" dirty="0">
                <a:latin typeface="+mn-lt"/>
              </a:rPr>
              <a:t/>
            </a:r>
            <a:br>
              <a:rPr lang="el-GR" sz="1600" i="1" dirty="0">
                <a:latin typeface="+mn-lt"/>
              </a:rPr>
            </a:br>
            <a:r>
              <a:rPr lang="el-GR" sz="1600" i="1" dirty="0" smtClean="0">
                <a:latin typeface="+mn-lt"/>
              </a:rPr>
              <a:t>Αυτό μέχρι τώρα έπρεπε να το κάνει η ζωγραφική, η γλυπτική , δηλαδή να </a:t>
            </a:r>
            <a:r>
              <a:rPr lang="el-GR" sz="1600" i="1" dirty="0" smtClean="0">
                <a:solidFill>
                  <a:srgbClr val="00B050"/>
                </a:solidFill>
                <a:latin typeface="+mn-lt"/>
              </a:rPr>
              <a:t>αποδίδει την πραγματικότητα</a:t>
            </a:r>
            <a:r>
              <a:rPr lang="el-GR" sz="1600" i="1" dirty="0" smtClean="0">
                <a:latin typeface="+mn-lt"/>
              </a:rPr>
              <a:t>.</a:t>
            </a:r>
            <a:br>
              <a:rPr lang="el-GR" sz="1600" i="1" dirty="0" smtClean="0">
                <a:latin typeface="+mn-lt"/>
              </a:rPr>
            </a:br>
            <a:r>
              <a:rPr lang="el-GR" sz="1600" i="1" dirty="0">
                <a:latin typeface="+mn-lt"/>
              </a:rPr>
              <a:t/>
            </a:r>
            <a:br>
              <a:rPr lang="el-GR" sz="1600" i="1" dirty="0">
                <a:latin typeface="+mn-lt"/>
              </a:rPr>
            </a:br>
            <a:r>
              <a:rPr lang="el-GR" sz="1600" i="1" dirty="0" smtClean="0">
                <a:solidFill>
                  <a:srgbClr val="00B050"/>
                </a:solidFill>
                <a:latin typeface="+mn-lt"/>
              </a:rPr>
              <a:t>Τώρα</a:t>
            </a:r>
            <a:r>
              <a:rPr lang="el-GR" sz="1600" i="1" dirty="0" smtClean="0">
                <a:latin typeface="+mn-lt"/>
              </a:rPr>
              <a:t> που αυτό είναι έργο της Φωτογραφίας, </a:t>
            </a:r>
            <a:r>
              <a:rPr lang="el-GR" sz="1600" i="1" dirty="0" smtClean="0">
                <a:solidFill>
                  <a:srgbClr val="00B050"/>
                </a:solidFill>
                <a:latin typeface="+mn-lt"/>
              </a:rPr>
              <a:t>μήπως η ζωγραφική πρέπει να ψάξει κάτι άλλο </a:t>
            </a:r>
            <a:r>
              <a:rPr lang="el-GR" sz="1600" i="1" dirty="0">
                <a:solidFill>
                  <a:srgbClr val="00B050"/>
                </a:solidFill>
                <a:latin typeface="+mn-lt"/>
              </a:rPr>
              <a:t>; </a:t>
            </a:r>
            <a:r>
              <a:rPr lang="el-GR" sz="1600" i="1" dirty="0" smtClean="0">
                <a:solidFill>
                  <a:srgbClr val="00B050"/>
                </a:solidFill>
                <a:latin typeface="+mn-lt"/>
              </a:rPr>
              <a:t/>
            </a:r>
            <a:br>
              <a:rPr lang="el-GR" sz="1600" i="1" dirty="0" smtClean="0">
                <a:solidFill>
                  <a:srgbClr val="00B050"/>
                </a:solidFill>
                <a:latin typeface="+mn-lt"/>
              </a:rPr>
            </a:br>
            <a:r>
              <a:rPr lang="el-GR" sz="1600" i="1" dirty="0">
                <a:solidFill>
                  <a:srgbClr val="00B050"/>
                </a:solidFill>
                <a:latin typeface="+mn-lt"/>
              </a:rPr>
              <a:t/>
            </a:r>
            <a:br>
              <a:rPr lang="el-GR" sz="1600" i="1" dirty="0">
                <a:solidFill>
                  <a:srgbClr val="00B050"/>
                </a:solidFill>
                <a:latin typeface="+mn-lt"/>
              </a:rPr>
            </a:br>
            <a:r>
              <a:rPr lang="el-GR" sz="1600" i="1" dirty="0" smtClean="0">
                <a:solidFill>
                  <a:srgbClr val="FF0000"/>
                </a:solidFill>
                <a:latin typeface="+mn-lt"/>
              </a:rPr>
              <a:t>Οι </a:t>
            </a:r>
            <a:r>
              <a:rPr lang="el-GR" sz="1600" i="1" dirty="0">
                <a:solidFill>
                  <a:srgbClr val="FF0000"/>
                </a:solidFill>
                <a:latin typeface="+mn-lt"/>
              </a:rPr>
              <a:t>άνθρωποι του 19ου αι. κατάφεραν  να δουν τον κόσμο με διαφορετικά </a:t>
            </a:r>
            <a:br>
              <a:rPr lang="el-GR" sz="1600" i="1" dirty="0">
                <a:solidFill>
                  <a:srgbClr val="FF0000"/>
                </a:solidFill>
                <a:latin typeface="+mn-lt"/>
              </a:rPr>
            </a:br>
            <a:r>
              <a:rPr lang="el-GR" sz="1600" i="1" dirty="0">
                <a:solidFill>
                  <a:srgbClr val="FF0000"/>
                </a:solidFill>
                <a:latin typeface="+mn-lt"/>
              </a:rPr>
              <a:t>μάτια . Σ’ αυτή την πορεία  είχαν δύο συμμάχους :</a:t>
            </a:r>
            <a:br>
              <a:rPr lang="el-GR" sz="1600" i="1" dirty="0">
                <a:solidFill>
                  <a:srgbClr val="FF0000"/>
                </a:solidFill>
                <a:latin typeface="+mn-lt"/>
              </a:rPr>
            </a:br>
            <a:r>
              <a:rPr lang="el-GR" sz="1600" i="1" dirty="0">
                <a:latin typeface="+mn-lt"/>
              </a:rPr>
              <a:t/>
            </a:r>
            <a:br>
              <a:rPr lang="el-GR" sz="1600" i="1" dirty="0">
                <a:latin typeface="+mn-lt"/>
              </a:rPr>
            </a:br>
            <a:r>
              <a:rPr lang="el-GR" sz="1600" i="1" dirty="0">
                <a:solidFill>
                  <a:srgbClr val="FF0000"/>
                </a:solidFill>
                <a:latin typeface="+mn-lt"/>
              </a:rPr>
              <a:t>τη φωτογραφία </a:t>
            </a:r>
            <a:r>
              <a:rPr lang="el-GR" sz="1600" i="1" dirty="0">
                <a:latin typeface="+mn-lt"/>
              </a:rPr>
              <a:t>, η οποία αντικατέστησε τις εικαστικές τέχνες. Τώρα πια οι ζωγράφοι αναγκάζονταν να διερευνήσουν χώρους που δεν ήταν δυνατόν να ακολουθήσει η φωτογραφία. Αυτή τους έδωσε την </a:t>
            </a:r>
            <a:r>
              <a:rPr lang="el-GR" sz="1600" i="1" dirty="0">
                <a:solidFill>
                  <a:srgbClr val="FF0000"/>
                </a:solidFill>
                <a:latin typeface="+mn-lt"/>
              </a:rPr>
              <a:t>ώθηση</a:t>
            </a:r>
            <a:r>
              <a:rPr lang="el-GR" sz="1600" i="1" dirty="0">
                <a:latin typeface="+mn-lt"/>
              </a:rPr>
              <a:t>.</a:t>
            </a:r>
            <a:br>
              <a:rPr lang="el-GR" sz="1600" i="1" dirty="0">
                <a:latin typeface="+mn-lt"/>
              </a:rPr>
            </a:br>
            <a:r>
              <a:rPr lang="el-GR" sz="1600" i="1" dirty="0">
                <a:latin typeface="+mn-lt"/>
              </a:rPr>
              <a:t/>
            </a:r>
            <a:br>
              <a:rPr lang="el-GR" sz="1600" i="1" dirty="0">
                <a:latin typeface="+mn-lt"/>
              </a:rPr>
            </a:br>
            <a:r>
              <a:rPr lang="el-GR" sz="1600" i="1" dirty="0">
                <a:solidFill>
                  <a:srgbClr val="FF0000"/>
                </a:solidFill>
                <a:latin typeface="+mn-lt"/>
              </a:rPr>
              <a:t>τα γιαπωνέζικα έγχρωμα χαρακτικά</a:t>
            </a:r>
            <a:r>
              <a:rPr lang="el-GR" sz="1600" i="1" dirty="0">
                <a:latin typeface="+mn-lt"/>
              </a:rPr>
              <a:t>, που τους βοήθησαν στην περιπέτειά τους να βρουν νέα </a:t>
            </a:r>
            <a:r>
              <a:rPr lang="el-GR" sz="1600" i="1" dirty="0">
                <a:solidFill>
                  <a:srgbClr val="FF0000"/>
                </a:solidFill>
                <a:latin typeface="+mn-lt"/>
              </a:rPr>
              <a:t>θέματα</a:t>
            </a:r>
            <a:r>
              <a:rPr lang="el-GR" sz="1600" i="1" dirty="0">
                <a:latin typeface="+mn-lt"/>
              </a:rPr>
              <a:t> και </a:t>
            </a:r>
            <a:r>
              <a:rPr lang="el-GR" sz="1600" i="1" dirty="0">
                <a:solidFill>
                  <a:srgbClr val="FF0000"/>
                </a:solidFill>
                <a:latin typeface="+mn-lt"/>
              </a:rPr>
              <a:t>χρωματικούς συνδυασμούς</a:t>
            </a:r>
            <a:r>
              <a:rPr lang="el-GR" sz="1600" i="1" dirty="0" smtClean="0">
                <a:latin typeface="+mn-lt"/>
              </a:rPr>
              <a:t>.</a:t>
            </a:r>
            <a:br>
              <a:rPr lang="el-GR" sz="1600" i="1" dirty="0" smtClean="0">
                <a:latin typeface="+mn-lt"/>
              </a:rPr>
            </a:br>
            <a:r>
              <a:rPr lang="el-GR" sz="1600" i="1" dirty="0">
                <a:latin typeface="+mn-lt"/>
              </a:rPr>
              <a:t/>
            </a:r>
            <a:br>
              <a:rPr lang="el-GR" sz="1600" i="1" dirty="0">
                <a:latin typeface="+mn-lt"/>
              </a:rPr>
            </a:br>
            <a:r>
              <a:rPr lang="el-GR" sz="1600" i="1" dirty="0">
                <a:latin typeface="+mn-lt"/>
              </a:rPr>
              <a:t>         Οι </a:t>
            </a:r>
            <a:r>
              <a:rPr lang="el-GR" sz="1600" i="1" dirty="0">
                <a:solidFill>
                  <a:srgbClr val="FFFF00"/>
                </a:solidFill>
                <a:latin typeface="+mn-lt"/>
              </a:rPr>
              <a:t>ξυλογραφίες </a:t>
            </a:r>
            <a:r>
              <a:rPr lang="el-GR" sz="1600" i="1" dirty="0">
                <a:latin typeface="+mn-lt"/>
              </a:rPr>
              <a:t>τους είχαν τέλεια τεχνική και </a:t>
            </a:r>
            <a:r>
              <a:rPr lang="el-GR" sz="1600" i="1" dirty="0">
                <a:solidFill>
                  <a:srgbClr val="FFFF00"/>
                </a:solidFill>
                <a:latin typeface="+mn-lt"/>
              </a:rPr>
              <a:t>μετά το 1850 </a:t>
            </a:r>
            <a:r>
              <a:rPr lang="el-GR" sz="1600" i="1" dirty="0">
                <a:latin typeface="+mn-lt"/>
              </a:rPr>
              <a:t>που ανέπτυξαν </a:t>
            </a:r>
            <a:r>
              <a:rPr lang="el-GR" sz="1600" i="1" dirty="0">
                <a:solidFill>
                  <a:srgbClr val="FFFF00"/>
                </a:solidFill>
                <a:latin typeface="+mn-lt"/>
              </a:rPr>
              <a:t>εμπορικές σχέσεις </a:t>
            </a:r>
            <a:r>
              <a:rPr lang="el-GR" sz="1600" i="1" dirty="0">
                <a:latin typeface="+mn-lt"/>
              </a:rPr>
              <a:t>με την Ευρώπη και την Αμερική έγιναν γνωστές στον δυτικό κόσμο. Τα </a:t>
            </a:r>
            <a:r>
              <a:rPr lang="el-GR" sz="1600" i="1" u="sng" dirty="0">
                <a:solidFill>
                  <a:srgbClr val="FFFF00"/>
                </a:solidFill>
                <a:latin typeface="+mn-lt"/>
              </a:rPr>
              <a:t>περιτυλίγματα </a:t>
            </a:r>
            <a:r>
              <a:rPr lang="el-GR" sz="1600" i="1" dirty="0">
                <a:latin typeface="+mn-lt"/>
              </a:rPr>
              <a:t>που χρησιμοποιούσαν για να γεμίζουν τα κενά στα κιβώτια, ήταν αυτά που τράβηξαν την προσοχή των </a:t>
            </a:r>
            <a:r>
              <a:rPr lang="el-GR" sz="1600" i="1" dirty="0">
                <a:solidFill>
                  <a:srgbClr val="FF0000"/>
                </a:solidFill>
                <a:latin typeface="+mn-lt"/>
              </a:rPr>
              <a:t>ιμπρεσιονιστών</a:t>
            </a:r>
            <a:r>
              <a:rPr lang="el-GR" sz="1600" i="1" dirty="0">
                <a:latin typeface="+mn-lt"/>
              </a:rPr>
              <a:t>. Τα θαύμαζαν και άρχισαν να τα συλλέγουν. Μελέτησαν τη γνήσια παράδοσή τους, που δεν είχε παραμορφωθεί από ακαδημαϊκούς κανόνες που και οι ίδιοι προσπαθούσαν να αποβάλουν. </a:t>
            </a:r>
            <a:br>
              <a:rPr lang="el-GR" sz="1600" i="1" dirty="0">
                <a:latin typeface="+mn-lt"/>
              </a:rPr>
            </a:br>
            <a:r>
              <a:rPr lang="el-GR" sz="1600" i="1" dirty="0">
                <a:latin typeface="+mn-lt"/>
              </a:rPr>
              <a:t>         Οι γιαπωνέζοι χαίρονταν κάθε απροσδόκητη και πέρα από τις συμβάσεις άποψη του κόσμου.</a:t>
            </a:r>
            <a:br>
              <a:rPr lang="el-GR" sz="1600" i="1" dirty="0">
                <a:latin typeface="+mn-lt"/>
              </a:rPr>
            </a:br>
            <a:endParaRPr lang="fr-FR" sz="1600" i="1" dirty="0">
              <a:latin typeface="+mn-lt"/>
            </a:endParaRPr>
          </a:p>
        </p:txBody>
      </p:sp>
    </p:spTree>
    <p:extLst>
      <p:ext uri="{BB962C8B-B14F-4D97-AF65-F5344CB8AC3E}">
        <p14:creationId xmlns="" xmlns:p14="http://schemas.microsoft.com/office/powerpoint/2010/main" val="33293458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upload.wikimedia.org/wikipedia/commons/thumb/4/46/-Oak_Tree_and_Rocks%2C_Forest_of_Fontainebleau-_MET_DT1155.jpg/1024px--Oak_Tree_and_Rocks%2C_Forest_of_Fontainebleau-_MET_DT115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520518" cy="688006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Ορθογώνιο 1"/>
          <p:cNvSpPr/>
          <p:nvPr/>
        </p:nvSpPr>
        <p:spPr>
          <a:xfrm>
            <a:off x="9573664" y="4412062"/>
            <a:ext cx="2355925" cy="2062103"/>
          </a:xfrm>
          <a:prstGeom prst="rect">
            <a:avLst/>
          </a:prstGeom>
        </p:spPr>
        <p:txBody>
          <a:bodyPr wrap="square">
            <a:spAutoFit/>
          </a:bodyPr>
          <a:lstStyle/>
          <a:p>
            <a:pPr algn="ctr"/>
            <a:r>
              <a:rPr lang="el-GR" sz="1600" i="1" dirty="0" smtClean="0"/>
              <a:t>‘’Καρυδιά και βράχια’’</a:t>
            </a:r>
          </a:p>
          <a:p>
            <a:pPr algn="ctr"/>
            <a:r>
              <a:rPr lang="el-GR" sz="1600" i="1" dirty="0"/>
              <a:t>(</a:t>
            </a:r>
            <a:r>
              <a:rPr lang="fr-FR" sz="1600" i="1" dirty="0" smtClean="0"/>
              <a:t>Chêne </a:t>
            </a:r>
            <a:r>
              <a:rPr lang="fr-FR" sz="1600" i="1" dirty="0"/>
              <a:t>et </a:t>
            </a:r>
            <a:r>
              <a:rPr lang="fr-FR" sz="1600" i="1" dirty="0" smtClean="0"/>
              <a:t>rochers</a:t>
            </a:r>
            <a:r>
              <a:rPr lang="el-GR" sz="1600" i="1" dirty="0" smtClean="0"/>
              <a:t>)</a:t>
            </a:r>
            <a:endParaRPr lang="el-GR" sz="1600" i="1" dirty="0"/>
          </a:p>
          <a:p>
            <a:pPr algn="ctr"/>
            <a:r>
              <a:rPr lang="fr-FR" sz="1600" i="1" dirty="0" smtClean="0"/>
              <a:t> Gustave </a:t>
            </a:r>
            <a:r>
              <a:rPr lang="fr-FR" sz="1600" i="1" dirty="0"/>
              <a:t>Le </a:t>
            </a:r>
            <a:r>
              <a:rPr lang="fr-FR" sz="1600" i="1" dirty="0" smtClean="0"/>
              <a:t>Gray</a:t>
            </a:r>
            <a:endParaRPr lang="el-GR" sz="1600" i="1" dirty="0" smtClean="0"/>
          </a:p>
          <a:p>
            <a:pPr algn="ctr"/>
            <a:r>
              <a:rPr lang="fr-FR" sz="1600" i="1" dirty="0" smtClean="0">
                <a:solidFill>
                  <a:srgbClr val="00B050"/>
                </a:solidFill>
              </a:rPr>
              <a:t> 1849–52</a:t>
            </a:r>
            <a:endParaRPr lang="el-GR" sz="1600" i="1" dirty="0" smtClean="0">
              <a:solidFill>
                <a:srgbClr val="00B050"/>
              </a:solidFill>
            </a:endParaRPr>
          </a:p>
          <a:p>
            <a:pPr algn="ctr"/>
            <a:r>
              <a:rPr lang="el-GR" sz="1600" i="1" dirty="0" smtClean="0"/>
              <a:t>(</a:t>
            </a:r>
            <a:r>
              <a:rPr lang="fr-FR" sz="1600" i="1" dirty="0" smtClean="0"/>
              <a:t>Papier </a:t>
            </a:r>
            <a:r>
              <a:rPr lang="fr-FR" sz="1600" i="1" dirty="0"/>
              <a:t>salé d'après </a:t>
            </a:r>
            <a:endParaRPr lang="el-GR" sz="1600" i="1" dirty="0" smtClean="0"/>
          </a:p>
          <a:p>
            <a:pPr algn="ctr"/>
            <a:r>
              <a:rPr lang="fr-FR" sz="1600" i="1" dirty="0" smtClean="0"/>
              <a:t>un </a:t>
            </a:r>
            <a:r>
              <a:rPr lang="fr-FR" sz="1600" i="1" dirty="0"/>
              <a:t>négatif sur papier ciré </a:t>
            </a:r>
            <a:r>
              <a:rPr lang="fr-FR" sz="1600" i="1" dirty="0" smtClean="0"/>
              <a:t>sec</a:t>
            </a:r>
            <a:r>
              <a:rPr lang="el-GR" sz="1600" i="1" dirty="0" smtClean="0"/>
              <a:t>)</a:t>
            </a:r>
            <a:r>
              <a:rPr lang="fr-FR" sz="1600" i="1" dirty="0" smtClean="0"/>
              <a:t>. </a:t>
            </a:r>
            <a:endParaRPr lang="el-GR" sz="1600" i="1" dirty="0" smtClean="0"/>
          </a:p>
          <a:p>
            <a:pPr algn="ctr"/>
            <a:r>
              <a:rPr lang="fr-FR" sz="1600" i="1" dirty="0" smtClean="0"/>
              <a:t>Met</a:t>
            </a:r>
            <a:r>
              <a:rPr lang="el-GR" sz="1600" i="1" dirty="0" smtClean="0"/>
              <a:t>, Νέα Υόρκη</a:t>
            </a:r>
            <a:endParaRPr lang="fr-FR" sz="1600" i="1" dirty="0"/>
          </a:p>
        </p:txBody>
      </p:sp>
    </p:spTree>
    <p:extLst>
      <p:ext uri="{BB962C8B-B14F-4D97-AF65-F5344CB8AC3E}">
        <p14:creationId xmlns="" xmlns:p14="http://schemas.microsoft.com/office/powerpoint/2010/main" val="6558610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upload.wikimedia.org/wikipedia/commons/thumb/4/40/Paysage_avec_%C3%A9tang_by_Th%C3%A9odore_Rousseau.jpg/1024px-Paysage_avec_%C3%A9tang_by_Th%C3%A9odore_Rousseau.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753600" cy="68294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Ορθογώνιο 1"/>
          <p:cNvSpPr/>
          <p:nvPr/>
        </p:nvSpPr>
        <p:spPr>
          <a:xfrm>
            <a:off x="9559962" y="4765330"/>
            <a:ext cx="2632038" cy="1569660"/>
          </a:xfrm>
          <a:prstGeom prst="rect">
            <a:avLst/>
          </a:prstGeom>
        </p:spPr>
        <p:txBody>
          <a:bodyPr wrap="square">
            <a:spAutoFit/>
          </a:bodyPr>
          <a:lstStyle/>
          <a:p>
            <a:pPr algn="ctr"/>
            <a:r>
              <a:rPr lang="el-GR" sz="1600" i="1" dirty="0" smtClean="0"/>
              <a:t>‘’Τοπίο σε έλος’’</a:t>
            </a:r>
          </a:p>
          <a:p>
            <a:pPr algn="ctr"/>
            <a:r>
              <a:rPr lang="el-GR" sz="1600" i="1" dirty="0"/>
              <a:t>(</a:t>
            </a:r>
            <a:r>
              <a:rPr lang="fr-FR" sz="1600" i="1" dirty="0" smtClean="0"/>
              <a:t>Paysage </a:t>
            </a:r>
            <a:r>
              <a:rPr lang="fr-FR" sz="1600" i="1" dirty="0"/>
              <a:t>avec </a:t>
            </a:r>
            <a:r>
              <a:rPr lang="fr-FR" sz="1600" i="1" dirty="0" smtClean="0"/>
              <a:t>étang</a:t>
            </a:r>
            <a:r>
              <a:rPr lang="el-GR" sz="1600" i="1" dirty="0"/>
              <a:t>)</a:t>
            </a:r>
            <a:endParaRPr lang="el-GR" sz="1600" i="1" dirty="0" smtClean="0"/>
          </a:p>
          <a:p>
            <a:pPr algn="ctr"/>
            <a:r>
              <a:rPr lang="el-GR" sz="1600" i="1" dirty="0" smtClean="0">
                <a:solidFill>
                  <a:srgbClr val="00B050"/>
                </a:solidFill>
              </a:rPr>
              <a:t>1886</a:t>
            </a:r>
          </a:p>
          <a:p>
            <a:pPr algn="ctr"/>
            <a:r>
              <a:rPr lang="fr-FR" sz="1600" i="1" dirty="0" smtClean="0"/>
              <a:t> </a:t>
            </a:r>
            <a:r>
              <a:rPr lang="fr-FR" sz="1600" i="1" dirty="0"/>
              <a:t>Théodore </a:t>
            </a:r>
            <a:r>
              <a:rPr lang="fr-FR" sz="1600" i="1" dirty="0" smtClean="0"/>
              <a:t>Rousseau</a:t>
            </a:r>
            <a:endParaRPr lang="el-GR" sz="1600" i="1" dirty="0" smtClean="0"/>
          </a:p>
          <a:p>
            <a:pPr algn="ctr"/>
            <a:r>
              <a:rPr lang="fr-FR" sz="1600" i="1" dirty="0" smtClean="0"/>
              <a:t>Photo </a:t>
            </a:r>
            <a:r>
              <a:rPr lang="fr-FR" sz="1600" i="1" dirty="0"/>
              <a:t>avant noircissement </a:t>
            </a:r>
            <a:endParaRPr lang="el-GR" sz="1600" i="1" dirty="0"/>
          </a:p>
          <a:p>
            <a:pPr algn="ctr"/>
            <a:r>
              <a:rPr lang="fr-FR" sz="1600" i="1" dirty="0" smtClean="0"/>
              <a:t>École </a:t>
            </a:r>
            <a:r>
              <a:rPr lang="fr-FR" sz="1600" i="1" dirty="0"/>
              <a:t>de Barbizon</a:t>
            </a:r>
          </a:p>
        </p:txBody>
      </p:sp>
    </p:spTree>
    <p:extLst>
      <p:ext uri="{BB962C8B-B14F-4D97-AF65-F5344CB8AC3E}">
        <p14:creationId xmlns="" xmlns:p14="http://schemas.microsoft.com/office/powerpoint/2010/main" val="21421923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1745057" y="223040"/>
            <a:ext cx="8840468" cy="6524863"/>
          </a:xfrm>
          <a:prstGeom prst="rect">
            <a:avLst/>
          </a:prstGeom>
        </p:spPr>
        <p:txBody>
          <a:bodyPr wrap="square">
            <a:spAutoFit/>
          </a:bodyPr>
          <a:lstStyle/>
          <a:p>
            <a:pPr algn="ctr"/>
            <a:r>
              <a:rPr lang="el-GR" sz="1600" i="1" dirty="0"/>
              <a:t>Οι απαρχές της </a:t>
            </a:r>
            <a:r>
              <a:rPr lang="el-GR" sz="1600" i="1" dirty="0" smtClean="0">
                <a:solidFill>
                  <a:srgbClr val="FFC000"/>
                </a:solidFill>
              </a:rPr>
              <a:t>Τοπιογραφίας</a:t>
            </a:r>
            <a:r>
              <a:rPr lang="el-GR" sz="1600" i="1" dirty="0" smtClean="0"/>
              <a:t> τοποθετούνται στην Άπω </a:t>
            </a:r>
            <a:r>
              <a:rPr lang="el-GR" sz="1600" i="1" dirty="0"/>
              <a:t>Ανατολή, </a:t>
            </a:r>
            <a:r>
              <a:rPr lang="el-GR" sz="1600" i="1" dirty="0" smtClean="0"/>
              <a:t>αντλεί τα θέματά της από </a:t>
            </a:r>
            <a:r>
              <a:rPr lang="el-GR" sz="1600" i="1" dirty="0"/>
              <a:t>την ταοϊστική και άλλες φιλοσοφικές και θρησκευτικές παραδόσεις.</a:t>
            </a:r>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pPr algn="ctr"/>
            <a:endParaRPr lang="el-GR" sz="1400" i="1" dirty="0" smtClean="0"/>
          </a:p>
          <a:p>
            <a:pPr algn="ctr"/>
            <a:endParaRPr lang="el-GR" sz="1400" i="1" dirty="0"/>
          </a:p>
          <a:p>
            <a:pPr algn="ctr"/>
            <a:endParaRPr lang="el-GR" sz="1400" i="1" dirty="0" smtClean="0"/>
          </a:p>
          <a:p>
            <a:pPr algn="ctr"/>
            <a:endParaRPr lang="el-GR" sz="1400" i="1" dirty="0"/>
          </a:p>
          <a:p>
            <a:pPr algn="ctr"/>
            <a:endParaRPr lang="el-GR" sz="1400" i="1" dirty="0" smtClean="0"/>
          </a:p>
          <a:p>
            <a:pPr algn="ctr"/>
            <a:endParaRPr lang="el-GR" sz="1600" i="1" dirty="0"/>
          </a:p>
          <a:p>
            <a:pPr algn="ctr"/>
            <a:endParaRPr lang="el-GR" sz="1600" i="1" dirty="0" smtClean="0"/>
          </a:p>
          <a:p>
            <a:pPr algn="ctr"/>
            <a:endParaRPr lang="el-GR" sz="1600" i="1" dirty="0"/>
          </a:p>
          <a:p>
            <a:pPr algn="ctr"/>
            <a:r>
              <a:rPr lang="el-GR" sz="1600" i="1" dirty="0" smtClean="0"/>
              <a:t>  Ενώ </a:t>
            </a:r>
            <a:r>
              <a:rPr lang="el-GR" sz="1600" i="1" dirty="0">
                <a:solidFill>
                  <a:srgbClr val="FFC000"/>
                </a:solidFill>
              </a:rPr>
              <a:t>στον δυτικό κόσμο γίνεται εμφανής μόλις κατά την περίοδο του Ρομαντισμού.</a:t>
            </a:r>
          </a:p>
        </p:txBody>
      </p:sp>
      <p:pic>
        <p:nvPicPr>
          <p:cNvPr id="56324" name="Picture 4" descr="http://upload.wikimedia.org/wikipedia/commons/thumb/0/0c/Pine_Trees.jpg/1280px-Pine_Trees.jpg"/>
          <p:cNvPicPr>
            <a:picLocks noChangeAspect="1" noChangeArrowheads="1"/>
          </p:cNvPicPr>
          <p:nvPr/>
        </p:nvPicPr>
        <p:blipFill>
          <a:blip r:embed="rId2"/>
          <a:srcRect/>
          <a:stretch>
            <a:fillRect/>
          </a:stretch>
        </p:blipFill>
        <p:spPr bwMode="auto">
          <a:xfrm>
            <a:off x="1389535" y="942790"/>
            <a:ext cx="9551512" cy="4469810"/>
          </a:xfrm>
          <a:prstGeom prst="rect">
            <a:avLst/>
          </a:prstGeom>
          <a:noFill/>
        </p:spPr>
      </p:pic>
      <p:sp>
        <p:nvSpPr>
          <p:cNvPr id="7" name="6 - Ορθογώνιο"/>
          <p:cNvSpPr/>
          <p:nvPr/>
        </p:nvSpPr>
        <p:spPr>
          <a:xfrm>
            <a:off x="2486234" y="5526253"/>
            <a:ext cx="7358114" cy="307777"/>
          </a:xfrm>
          <a:prstGeom prst="rect">
            <a:avLst/>
          </a:prstGeom>
        </p:spPr>
        <p:txBody>
          <a:bodyPr wrap="square">
            <a:spAutoFit/>
          </a:bodyPr>
          <a:lstStyle/>
          <a:p>
            <a:pPr algn="ctr"/>
            <a:r>
              <a:rPr lang="el-GR" sz="1400" i="1" dirty="0"/>
              <a:t>Χασεγκάβα Τοχάκου , ’’Πεύκα’’, μέρος διπτύχου, </a:t>
            </a:r>
            <a:r>
              <a:rPr lang="el-GR" sz="1400" i="1" dirty="0" smtClean="0"/>
              <a:t>Ιαπωνία</a:t>
            </a:r>
            <a:r>
              <a:rPr lang="el-GR" sz="1400" i="1" dirty="0"/>
              <a:t> </a:t>
            </a:r>
            <a:r>
              <a:rPr lang="el-GR" sz="1400" i="1" dirty="0" smtClean="0">
                <a:solidFill>
                  <a:srgbClr val="00B050"/>
                </a:solidFill>
              </a:rPr>
              <a:t>1593</a:t>
            </a:r>
            <a:endParaRPr lang="el-GR" sz="1400" i="1" dirty="0">
              <a:solidFill>
                <a:srgbClr val="00B050"/>
              </a:solidFill>
            </a:endParaRPr>
          </a:p>
        </p:txBody>
      </p:sp>
    </p:spTree>
    <p:extLst>
      <p:ext uri="{BB962C8B-B14F-4D97-AF65-F5344CB8AC3E}">
        <p14:creationId xmlns="" xmlns:p14="http://schemas.microsoft.com/office/powerpoint/2010/main" val="30979659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upload.wikimedia.org/wikipedia/commons/thumb/3/37/Kuo_Hsi_001.jpg/1280px-Kuo_Hsi_001.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53480" y="746030"/>
            <a:ext cx="6342044" cy="4152057"/>
          </a:xfrm>
          <a:prstGeom prst="rect">
            <a:avLst/>
          </a:prstGeom>
          <a:noFill/>
          <a:extLst>
            <a:ext uri="{909E8E84-426E-40DD-AFC4-6F175D3DCCD1}">
              <a14:hiddenFill xmlns="" xmlns:a14="http://schemas.microsoft.com/office/drawing/2010/main">
                <a:solidFill>
                  <a:srgbClr val="FFFFFF"/>
                </a:solidFill>
              </a14:hiddenFill>
            </a:ext>
          </a:extLst>
        </p:spPr>
      </p:pic>
      <p:pic>
        <p:nvPicPr>
          <p:cNvPr id="26628" name="Picture 4" descr="https://upload.wikimedia.org/wikipedia/commons/d/dd/Likan_Bamboo_and_Rocks.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254421" y="215777"/>
            <a:ext cx="4607557" cy="5634462"/>
          </a:xfrm>
          <a:prstGeom prst="rect">
            <a:avLst/>
          </a:prstGeom>
          <a:noFill/>
          <a:extLst>
            <a:ext uri="{909E8E84-426E-40DD-AFC4-6F175D3DCCD1}">
              <a14:hiddenFill xmlns="" xmlns:a14="http://schemas.microsoft.com/office/drawing/2010/main">
                <a:solidFill>
                  <a:srgbClr val="FFFFFF"/>
                </a:solidFill>
              </a14:hiddenFill>
            </a:ext>
          </a:extLst>
        </p:spPr>
      </p:pic>
      <p:sp>
        <p:nvSpPr>
          <p:cNvPr id="6" name="5 - Ορθογώνιο"/>
          <p:cNvSpPr/>
          <p:nvPr/>
        </p:nvSpPr>
        <p:spPr>
          <a:xfrm>
            <a:off x="1896128" y="5046209"/>
            <a:ext cx="3571900" cy="1569660"/>
          </a:xfrm>
          <a:prstGeom prst="rect">
            <a:avLst/>
          </a:prstGeom>
        </p:spPr>
        <p:txBody>
          <a:bodyPr wrap="square">
            <a:spAutoFit/>
          </a:bodyPr>
          <a:lstStyle/>
          <a:p>
            <a:pPr algn="ctr"/>
            <a:r>
              <a:rPr lang="el-GR" sz="1600" i="1" dirty="0" smtClean="0"/>
              <a:t> ’’Φθινοπωρινός ουρανός που καθαρίζει πάνω από βουνά και κοιλάδες’’</a:t>
            </a:r>
          </a:p>
          <a:p>
            <a:pPr algn="ctr"/>
            <a:r>
              <a:rPr lang="el-GR" sz="1600" i="1" dirty="0" smtClean="0">
                <a:solidFill>
                  <a:srgbClr val="00B050"/>
                </a:solidFill>
              </a:rPr>
              <a:t>περ. 1070</a:t>
            </a:r>
          </a:p>
          <a:p>
            <a:pPr algn="ctr"/>
            <a:r>
              <a:rPr lang="el-GR" sz="1600" i="1" dirty="0" smtClean="0"/>
              <a:t>Κούο Χσι</a:t>
            </a:r>
          </a:p>
          <a:p>
            <a:pPr algn="ctr"/>
            <a:r>
              <a:rPr lang="el-GR" sz="1600" i="1" dirty="0" smtClean="0"/>
              <a:t>Βόρεια Δυναστεία Σονγκ, Κίνα</a:t>
            </a:r>
          </a:p>
          <a:p>
            <a:pPr algn="ctr"/>
            <a:r>
              <a:rPr lang="el-GR" sz="1600" i="1" dirty="0" smtClean="0"/>
              <a:t>Λεπτομέρεια από οριζόντιο κύλινδρο</a:t>
            </a:r>
            <a:endParaRPr lang="el-GR" sz="1600" i="1" dirty="0"/>
          </a:p>
        </p:txBody>
      </p:sp>
      <p:sp>
        <p:nvSpPr>
          <p:cNvPr id="8" name="7 - Ορθογώνιο"/>
          <p:cNvSpPr/>
          <p:nvPr/>
        </p:nvSpPr>
        <p:spPr>
          <a:xfrm>
            <a:off x="8403102" y="5780782"/>
            <a:ext cx="2643206" cy="1077218"/>
          </a:xfrm>
          <a:prstGeom prst="rect">
            <a:avLst/>
          </a:prstGeom>
        </p:spPr>
        <p:txBody>
          <a:bodyPr wrap="square">
            <a:spAutoFit/>
          </a:bodyPr>
          <a:lstStyle/>
          <a:p>
            <a:pPr algn="ctr"/>
            <a:r>
              <a:rPr lang="el-GR" sz="1600" i="1" dirty="0" smtClean="0"/>
              <a:t>’’Μπαμπού και βράχος’’ </a:t>
            </a:r>
          </a:p>
          <a:p>
            <a:pPr algn="ctr"/>
            <a:r>
              <a:rPr lang="el-GR" sz="1600" i="1" dirty="0" smtClean="0"/>
              <a:t>περ. </a:t>
            </a:r>
            <a:r>
              <a:rPr lang="el-GR" sz="1600" i="1" dirty="0" smtClean="0">
                <a:solidFill>
                  <a:srgbClr val="00B050"/>
                </a:solidFill>
              </a:rPr>
              <a:t>1300</a:t>
            </a:r>
          </a:p>
          <a:p>
            <a:pPr algn="ctr"/>
            <a:r>
              <a:rPr lang="el-GR" sz="1600" i="1" dirty="0" smtClean="0"/>
              <a:t> Λι Καν</a:t>
            </a:r>
          </a:p>
          <a:p>
            <a:pPr algn="ctr"/>
            <a:r>
              <a:rPr lang="el-GR" sz="1600" i="1" dirty="0" smtClean="0"/>
              <a:t>Κίνα</a:t>
            </a:r>
            <a:endParaRPr lang="el-GR" sz="1600" i="1" dirty="0"/>
          </a:p>
        </p:txBody>
      </p:sp>
    </p:spTree>
    <p:extLst>
      <p:ext uri="{BB962C8B-B14F-4D97-AF65-F5344CB8AC3E}">
        <p14:creationId xmlns="" xmlns:p14="http://schemas.microsoft.com/office/powerpoint/2010/main" val="15788302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2024033" y="4936090"/>
            <a:ext cx="8215370" cy="830997"/>
          </a:xfrm>
          <a:prstGeom prst="rect">
            <a:avLst/>
          </a:prstGeom>
        </p:spPr>
        <p:txBody>
          <a:bodyPr wrap="square">
            <a:spAutoFit/>
          </a:bodyPr>
          <a:lstStyle/>
          <a:p>
            <a:pPr algn="ctr"/>
            <a:r>
              <a:rPr lang="el-GR" sz="1600" i="1" dirty="0"/>
              <a:t>Τετράδα από ένα σύνολο 16 παραβάν που έγιναν κατά παραγγελία ενός Ιάπωνα ηγουμένου του </a:t>
            </a:r>
            <a:r>
              <a:rPr lang="el-GR" sz="1600" i="1" dirty="0">
                <a:solidFill>
                  <a:srgbClr val="00B050"/>
                </a:solidFill>
              </a:rPr>
              <a:t>16ου αιώνα</a:t>
            </a:r>
            <a:r>
              <a:rPr lang="el-GR" sz="1600" i="1" dirty="0"/>
              <a:t>. Καθώς συνηθίζεται για τα μεταγενέστερα ιαπωνικά τοπία, η έμφαση δίνεται σε ένα χαρακτηριστικό σε πρώτο πλάνο (εδώ στο δέντρο).</a:t>
            </a:r>
          </a:p>
        </p:txBody>
      </p:sp>
      <p:pic>
        <p:nvPicPr>
          <p:cNvPr id="27650" name="Picture 2" descr="https://upload.wikimedia.org/wikipedia/commons/0/08/Birds_and_flowers_of_the_four_seasons.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45894" y="931921"/>
            <a:ext cx="11771648" cy="368311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265694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0/0d/Great_Wave_off_Kanagawa2.jpg/1024px-Great_Wave_off_Kanagawa2.jpg"/>
          <p:cNvPicPr>
            <a:picLocks noChangeAspect="1" noChangeArrowheads="1"/>
          </p:cNvPicPr>
          <p:nvPr/>
        </p:nvPicPr>
        <p:blipFill>
          <a:blip r:embed="rId2"/>
          <a:srcRect/>
          <a:stretch>
            <a:fillRect/>
          </a:stretch>
        </p:blipFill>
        <p:spPr bwMode="auto">
          <a:xfrm>
            <a:off x="0" y="0"/>
            <a:ext cx="10017964" cy="6858001"/>
          </a:xfrm>
          <a:prstGeom prst="rect">
            <a:avLst/>
          </a:prstGeom>
          <a:noFill/>
        </p:spPr>
      </p:pic>
      <p:sp>
        <p:nvSpPr>
          <p:cNvPr id="5" name="4 - Ορθογώνιο"/>
          <p:cNvSpPr/>
          <p:nvPr/>
        </p:nvSpPr>
        <p:spPr>
          <a:xfrm>
            <a:off x="10070600" y="4094847"/>
            <a:ext cx="1871830" cy="2308324"/>
          </a:xfrm>
          <a:prstGeom prst="rect">
            <a:avLst/>
          </a:prstGeom>
        </p:spPr>
        <p:txBody>
          <a:bodyPr wrap="square">
            <a:spAutoFit/>
          </a:bodyPr>
          <a:lstStyle/>
          <a:p>
            <a:pPr algn="ctr"/>
            <a:r>
              <a:rPr lang="el-GR" sz="1600" i="1" dirty="0" smtClean="0"/>
              <a:t>‘</a:t>
            </a:r>
            <a:r>
              <a:rPr lang="el-GR" sz="1600" i="1" dirty="0"/>
              <a:t>’</a:t>
            </a:r>
            <a:r>
              <a:rPr lang="en-US" sz="1600" i="1" dirty="0"/>
              <a:t>The Great Wave off Kanagawa</a:t>
            </a:r>
            <a:r>
              <a:rPr lang="el-GR" sz="1600" i="1" dirty="0"/>
              <a:t>’’</a:t>
            </a:r>
            <a:r>
              <a:rPr lang="en-US" sz="1600" i="1" dirty="0"/>
              <a:t> </a:t>
            </a:r>
            <a:endParaRPr lang="el-GR" sz="1600" i="1" dirty="0"/>
          </a:p>
          <a:p>
            <a:pPr algn="ctr"/>
            <a:r>
              <a:rPr lang="el-GR" sz="1600" i="1" dirty="0" smtClean="0"/>
              <a:t>Ο γνωστότερος πίνακας του </a:t>
            </a:r>
            <a:r>
              <a:rPr lang="en-US" sz="1600" i="1" dirty="0" smtClean="0"/>
              <a:t>Hokusai</a:t>
            </a:r>
            <a:r>
              <a:rPr lang="el-GR" sz="1600" i="1" dirty="0" smtClean="0"/>
              <a:t>, ο πρώτος από μια σειρά 36 πινάκων με το ίδιο θέμα : ‘’Απόψεις του Όρους Φούτζι’’</a:t>
            </a:r>
          </a:p>
        </p:txBody>
      </p:sp>
      <p:sp>
        <p:nvSpPr>
          <p:cNvPr id="4" name="1 - Ορθογώνιο"/>
          <p:cNvSpPr/>
          <p:nvPr/>
        </p:nvSpPr>
        <p:spPr>
          <a:xfrm>
            <a:off x="10312089" y="340535"/>
            <a:ext cx="1780104" cy="584775"/>
          </a:xfrm>
          <a:prstGeom prst="rect">
            <a:avLst/>
          </a:prstGeom>
        </p:spPr>
        <p:txBody>
          <a:bodyPr wrap="none">
            <a:spAutoFit/>
          </a:bodyPr>
          <a:lstStyle/>
          <a:p>
            <a:pPr algn="ctr"/>
            <a:r>
              <a:rPr lang="en-US" sz="1600" i="1" dirty="0">
                <a:solidFill>
                  <a:srgbClr val="00B050"/>
                </a:solidFill>
              </a:rPr>
              <a:t>Katsushika </a:t>
            </a:r>
            <a:r>
              <a:rPr lang="en-US" sz="1600" i="1" dirty="0" smtClean="0">
                <a:solidFill>
                  <a:srgbClr val="00B050"/>
                </a:solidFill>
              </a:rPr>
              <a:t>Hokusai</a:t>
            </a:r>
            <a:endParaRPr lang="el-GR" sz="1600" i="1" dirty="0" smtClean="0">
              <a:solidFill>
                <a:srgbClr val="00B050"/>
              </a:solidFill>
            </a:endParaRPr>
          </a:p>
          <a:p>
            <a:pPr algn="ctr"/>
            <a:r>
              <a:rPr lang="el-GR" sz="1600" i="1" dirty="0"/>
              <a:t>(</a:t>
            </a:r>
            <a:r>
              <a:rPr lang="el-GR" sz="1600" i="1" dirty="0" smtClean="0"/>
              <a:t>1760 – 1849)</a:t>
            </a:r>
            <a:r>
              <a:rPr lang="en-US" sz="1600" i="1" dirty="0"/>
              <a:t> </a:t>
            </a:r>
            <a:endParaRPr lang="el-GR" sz="1600" i="1" dirty="0"/>
          </a:p>
        </p:txBody>
      </p:sp>
      <p:sp>
        <p:nvSpPr>
          <p:cNvPr id="6" name="2 - Ορθογώνιο"/>
          <p:cNvSpPr/>
          <p:nvPr/>
        </p:nvSpPr>
        <p:spPr>
          <a:xfrm>
            <a:off x="10161876" y="994088"/>
            <a:ext cx="1878525" cy="1569660"/>
          </a:xfrm>
          <a:prstGeom prst="rect">
            <a:avLst/>
          </a:prstGeom>
        </p:spPr>
        <p:txBody>
          <a:bodyPr wrap="square">
            <a:spAutoFit/>
          </a:bodyPr>
          <a:lstStyle/>
          <a:p>
            <a:pPr algn="ctr"/>
            <a:r>
              <a:rPr lang="el-GR" sz="1600" i="1" dirty="0"/>
              <a:t>Παράστησε το όρος Φουτζιγιάμα σαν να το έβλεπε τυχαία , για παράδειγμα , πίσω από μια σκαλωσιά.</a:t>
            </a:r>
            <a:endParaRPr lang="el-GR" sz="1600" dirty="0"/>
          </a:p>
        </p:txBody>
      </p:sp>
    </p:spTree>
    <p:extLst>
      <p:ext uri="{BB962C8B-B14F-4D97-AF65-F5344CB8AC3E}">
        <p14:creationId xmlns="" xmlns:p14="http://schemas.microsoft.com/office/powerpoint/2010/main" val="31103272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upload.wikimedia.org/wikipedia/commons/thumb/2/22/Hokusai_Boats_%26_Moon.jpg/1024px-Hokusai_Boats_%26_Moon.jpg"/>
          <p:cNvPicPr>
            <a:picLocks noChangeAspect="1" noChangeArrowheads="1"/>
          </p:cNvPicPr>
          <p:nvPr/>
        </p:nvPicPr>
        <p:blipFill>
          <a:blip r:embed="rId2"/>
          <a:srcRect/>
          <a:stretch>
            <a:fillRect/>
          </a:stretch>
        </p:blipFill>
        <p:spPr bwMode="auto">
          <a:xfrm>
            <a:off x="0" y="0"/>
            <a:ext cx="10281978" cy="6858000"/>
          </a:xfrm>
          <a:prstGeom prst="rect">
            <a:avLst/>
          </a:prstGeom>
          <a:noFill/>
        </p:spPr>
      </p:pic>
      <p:sp>
        <p:nvSpPr>
          <p:cNvPr id="5" name="4 - Ορθογώνιο"/>
          <p:cNvSpPr/>
          <p:nvPr/>
        </p:nvSpPr>
        <p:spPr>
          <a:xfrm>
            <a:off x="10159136" y="5312537"/>
            <a:ext cx="2184740" cy="1077218"/>
          </a:xfrm>
          <a:prstGeom prst="rect">
            <a:avLst/>
          </a:prstGeom>
        </p:spPr>
        <p:txBody>
          <a:bodyPr wrap="square">
            <a:spAutoFit/>
          </a:bodyPr>
          <a:lstStyle/>
          <a:p>
            <a:pPr algn="ctr"/>
            <a:r>
              <a:rPr lang="el-GR" sz="1600" i="1" dirty="0" smtClean="0"/>
              <a:t>‘</a:t>
            </a:r>
            <a:r>
              <a:rPr lang="el-GR" sz="1600" i="1" dirty="0"/>
              <a:t>’</a:t>
            </a:r>
            <a:r>
              <a:rPr lang="en-US" sz="1600" i="1" dirty="0"/>
              <a:t>The Yodo River </a:t>
            </a:r>
            <a:endParaRPr lang="el-GR" sz="1600" i="1" dirty="0" smtClean="0"/>
          </a:p>
          <a:p>
            <a:pPr algn="ctr"/>
            <a:r>
              <a:rPr lang="el-GR" sz="1600" i="1" dirty="0" smtClean="0"/>
              <a:t>(</a:t>
            </a:r>
            <a:r>
              <a:rPr lang="en-US" sz="1600" i="1" dirty="0" smtClean="0"/>
              <a:t>Moon</a:t>
            </a:r>
            <a:r>
              <a:rPr lang="el-GR" sz="1600" i="1" dirty="0" smtClean="0"/>
              <a:t> </a:t>
            </a:r>
            <a:r>
              <a:rPr lang="en-US" sz="1600" i="1" dirty="0" smtClean="0"/>
              <a:t>from</a:t>
            </a:r>
            <a:r>
              <a:rPr lang="en-US" sz="1600" i="1" dirty="0"/>
              <a:t> Snow, </a:t>
            </a:r>
            <a:endParaRPr lang="el-GR" sz="1600" i="1" dirty="0" smtClean="0"/>
          </a:p>
          <a:p>
            <a:pPr algn="ctr"/>
            <a:r>
              <a:rPr lang="en-US" sz="1600" i="1" dirty="0" smtClean="0"/>
              <a:t>Moon</a:t>
            </a:r>
            <a:r>
              <a:rPr lang="en-US" sz="1600" i="1" dirty="0"/>
              <a:t>, </a:t>
            </a:r>
            <a:r>
              <a:rPr lang="en-US" sz="1600" i="1" dirty="0" smtClean="0"/>
              <a:t>Blossoms</a:t>
            </a:r>
            <a:r>
              <a:rPr lang="el-GR" sz="1600" i="1" dirty="0" smtClean="0"/>
              <a:t>)</a:t>
            </a:r>
            <a:r>
              <a:rPr lang="fr-FR" sz="1600" i="1" dirty="0"/>
              <a:t> Katsushika Hokusai</a:t>
            </a:r>
            <a:endParaRPr lang="el-GR" sz="1600" i="1" dirty="0"/>
          </a:p>
        </p:txBody>
      </p:sp>
    </p:spTree>
    <p:extLst>
      <p:ext uri="{BB962C8B-B14F-4D97-AF65-F5344CB8AC3E}">
        <p14:creationId xmlns="" xmlns:p14="http://schemas.microsoft.com/office/powerpoint/2010/main" val="20649875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upload.wikimedia.org/wikipedia/commons/thumb/2/23/Cranes_Hokusai.jpg/1024px-Cranes_Hokusai.jpg"/>
          <p:cNvPicPr>
            <a:picLocks noChangeAspect="1" noChangeArrowheads="1"/>
          </p:cNvPicPr>
          <p:nvPr/>
        </p:nvPicPr>
        <p:blipFill>
          <a:blip r:embed="rId2"/>
          <a:srcRect/>
          <a:stretch>
            <a:fillRect/>
          </a:stretch>
        </p:blipFill>
        <p:spPr bwMode="auto">
          <a:xfrm>
            <a:off x="-1" y="0"/>
            <a:ext cx="9740071" cy="6858000"/>
          </a:xfrm>
          <a:prstGeom prst="rect">
            <a:avLst/>
          </a:prstGeom>
          <a:noFill/>
        </p:spPr>
      </p:pic>
      <p:sp>
        <p:nvSpPr>
          <p:cNvPr id="5" name="4 - Ορθογώνιο"/>
          <p:cNvSpPr/>
          <p:nvPr/>
        </p:nvSpPr>
        <p:spPr>
          <a:xfrm>
            <a:off x="9419421" y="5310130"/>
            <a:ext cx="3106757" cy="1323439"/>
          </a:xfrm>
          <a:prstGeom prst="rect">
            <a:avLst/>
          </a:prstGeom>
        </p:spPr>
        <p:txBody>
          <a:bodyPr wrap="square">
            <a:spAutoFit/>
          </a:bodyPr>
          <a:lstStyle/>
          <a:p>
            <a:pPr algn="ctr"/>
            <a:r>
              <a:rPr lang="el-GR" sz="1600" i="1" dirty="0" smtClean="0"/>
              <a:t>‘’Γερανοί’’</a:t>
            </a:r>
          </a:p>
          <a:p>
            <a:pPr algn="ctr"/>
            <a:r>
              <a:rPr lang="el-GR" sz="1600" i="1" dirty="0" smtClean="0"/>
              <a:t>Από το έργο : </a:t>
            </a:r>
          </a:p>
          <a:p>
            <a:pPr algn="ctr"/>
            <a:r>
              <a:rPr lang="el-GR" sz="1600" i="1" dirty="0" smtClean="0"/>
              <a:t>‘’</a:t>
            </a:r>
            <a:r>
              <a:rPr lang="en-US" sz="1600" i="1" dirty="0" smtClean="0"/>
              <a:t>Quick </a:t>
            </a:r>
            <a:r>
              <a:rPr lang="en-US" sz="1600" i="1" dirty="0"/>
              <a:t>Lessons in Simplified </a:t>
            </a:r>
            <a:r>
              <a:rPr lang="en-US" sz="1600" i="1" dirty="0" smtClean="0"/>
              <a:t>Drawing</a:t>
            </a:r>
            <a:r>
              <a:rPr lang="el-GR" sz="1600" i="1" dirty="0" smtClean="0"/>
              <a:t>’’</a:t>
            </a:r>
            <a:r>
              <a:rPr lang="fr-FR" sz="1600" i="1" dirty="0"/>
              <a:t> </a:t>
            </a:r>
            <a:endParaRPr lang="el-GR" sz="1600" i="1" dirty="0" smtClean="0"/>
          </a:p>
          <a:p>
            <a:pPr algn="ctr"/>
            <a:r>
              <a:rPr lang="fr-FR" sz="1600" i="1" dirty="0" smtClean="0"/>
              <a:t>Katsushika </a:t>
            </a:r>
            <a:r>
              <a:rPr lang="fr-FR" sz="1600" i="1" dirty="0"/>
              <a:t>Hokusai</a:t>
            </a:r>
            <a:endParaRPr lang="el-GR" sz="1600" dirty="0"/>
          </a:p>
        </p:txBody>
      </p:sp>
    </p:spTree>
    <p:extLst>
      <p:ext uri="{BB962C8B-B14F-4D97-AF65-F5344CB8AC3E}">
        <p14:creationId xmlns="" xmlns:p14="http://schemas.microsoft.com/office/powerpoint/2010/main" val="41755094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643152" y="668152"/>
            <a:ext cx="10884819" cy="5264562"/>
          </a:xfrm>
        </p:spPr>
        <p:txBody>
          <a:bodyPr>
            <a:normAutofit lnSpcReduction="10000"/>
          </a:bodyPr>
          <a:lstStyle/>
          <a:p>
            <a:pPr marL="0" indent="0" algn="ctr">
              <a:buNone/>
            </a:pPr>
            <a:r>
              <a:rPr lang="el-GR" sz="1600" i="1" dirty="0" smtClean="0"/>
              <a:t>Στο πλαίσιο του </a:t>
            </a:r>
            <a:r>
              <a:rPr lang="el-GR" sz="1600" i="1" dirty="0" smtClean="0">
                <a:solidFill>
                  <a:srgbClr val="00B050"/>
                </a:solidFill>
              </a:rPr>
              <a:t>Ρομαντισμού</a:t>
            </a:r>
            <a:r>
              <a:rPr lang="el-GR" sz="1600" i="1" dirty="0" smtClean="0"/>
              <a:t> αναπτύχθηκε η </a:t>
            </a:r>
            <a:r>
              <a:rPr lang="el-GR" sz="1600" i="1" dirty="0" smtClean="0">
                <a:solidFill>
                  <a:srgbClr val="00B050"/>
                </a:solidFill>
              </a:rPr>
              <a:t>τοπιογραφία.</a:t>
            </a:r>
            <a:r>
              <a:rPr lang="el-GR" sz="1600" i="1" dirty="0" smtClean="0"/>
              <a:t> </a:t>
            </a:r>
            <a:endParaRPr lang="el-GR" sz="1600" i="1" dirty="0"/>
          </a:p>
          <a:p>
            <a:pPr marL="0" indent="0" algn="ctr">
              <a:buNone/>
            </a:pPr>
            <a:r>
              <a:rPr lang="el-GR" sz="1600" i="1" dirty="0" smtClean="0"/>
              <a:t>Δείγματα υπήρχαν και σε προγενέστερα ρεύματα, ήδη από την </a:t>
            </a:r>
            <a:r>
              <a:rPr lang="el-GR" sz="1600" i="1" dirty="0"/>
              <a:t>Α</a:t>
            </a:r>
            <a:r>
              <a:rPr lang="el-GR" sz="1600" i="1" dirty="0" smtClean="0"/>
              <a:t>ρχαιότητα ή την Αναγέννηση. </a:t>
            </a:r>
          </a:p>
          <a:p>
            <a:pPr marL="0" indent="0" algn="ctr">
              <a:buNone/>
            </a:pPr>
            <a:r>
              <a:rPr lang="el-GR" sz="1600" i="1" dirty="0" smtClean="0"/>
              <a:t>Ποτέ όμως το τοπίο δεν ήταν το κυρίαρχο θέμα. </a:t>
            </a:r>
          </a:p>
          <a:p>
            <a:pPr marL="0" indent="0" algn="ctr">
              <a:buNone/>
            </a:pPr>
            <a:r>
              <a:rPr lang="el-GR" sz="1600" i="1" u="sng" dirty="0" smtClean="0"/>
              <a:t>Μέχρι τώρα </a:t>
            </a:r>
            <a:r>
              <a:rPr lang="el-GR" sz="1600" i="1" dirty="0" smtClean="0"/>
              <a:t>πλαισίωνε τις μορφές, ως βάθος. </a:t>
            </a:r>
          </a:p>
          <a:p>
            <a:pPr marL="0" indent="0" algn="ctr">
              <a:buNone/>
            </a:pPr>
            <a:r>
              <a:rPr lang="el-GR" sz="1600" i="1" u="sng" dirty="0" smtClean="0"/>
              <a:t>Τώρα</a:t>
            </a:r>
            <a:r>
              <a:rPr lang="el-GR" sz="1600" i="1" dirty="0" smtClean="0"/>
              <a:t> είναι το τοπίο το κύριο θέμα και ο άνθρωπος, όταν εικονίζεται, είναι πολύ μικρός σε σχέση με τη φύση, </a:t>
            </a:r>
          </a:p>
          <a:p>
            <a:pPr marL="0" indent="0" algn="ctr">
              <a:buNone/>
            </a:pPr>
            <a:r>
              <a:rPr lang="el-GR" sz="1600" i="1" dirty="0" smtClean="0"/>
              <a:t>ένα μικρό μέρος της.</a:t>
            </a:r>
          </a:p>
          <a:p>
            <a:pPr marL="0" indent="0" algn="ctr">
              <a:buNone/>
            </a:pPr>
            <a:endParaRPr lang="el-GR" sz="1600" i="1" dirty="0"/>
          </a:p>
          <a:p>
            <a:pPr marL="0" indent="0" algn="ctr">
              <a:buNone/>
            </a:pPr>
            <a:r>
              <a:rPr lang="el-GR" sz="1600" i="1" dirty="0" smtClean="0">
                <a:solidFill>
                  <a:srgbClr val="00B050"/>
                </a:solidFill>
              </a:rPr>
              <a:t>Γιατί αυτό έγινε τώρα, δηλαδή στον Ρομαντισμό ;</a:t>
            </a:r>
          </a:p>
          <a:p>
            <a:pPr marL="0" indent="0" algn="ctr">
              <a:buNone/>
            </a:pPr>
            <a:r>
              <a:rPr lang="el-GR" sz="1600" i="1" dirty="0" smtClean="0">
                <a:solidFill>
                  <a:srgbClr val="FFC000"/>
                </a:solidFill>
              </a:rPr>
              <a:t>Επειδή σ’ αυτόν τα θέματα (άνθρωποι – κτήρια) τοποθετήθηκαν σε έναν ευρύτερο χώρο, σαν να άνοιξε ο φακός της φωτογραφικής μηχανής, για να συμπεριλάβει την ευρύτερη εικόνα, το πλαίσιο. </a:t>
            </a:r>
          </a:p>
          <a:p>
            <a:pPr marL="0" indent="0" algn="ctr">
              <a:buNone/>
            </a:pPr>
            <a:r>
              <a:rPr lang="el-GR" sz="1600" i="1" dirty="0" smtClean="0"/>
              <a:t>Έτσι το κύριο πλέον δεν είναι ο άνθρωπος, αλλά ο χώρος μέσα στο οποίο κινείται ΚΑΙ ο άνθρωπος.</a:t>
            </a:r>
          </a:p>
          <a:p>
            <a:pPr marL="0" indent="0" algn="ctr">
              <a:buNone/>
            </a:pPr>
            <a:r>
              <a:rPr lang="el-GR" sz="1600" i="1" dirty="0" smtClean="0"/>
              <a:t>Δηλαδή ίσως για πρώτη φορά η αντίληψη δεν είναι ανθρωποκεντρική.</a:t>
            </a:r>
          </a:p>
          <a:p>
            <a:pPr marL="0" indent="0" algn="ctr">
              <a:buNone/>
            </a:pPr>
            <a:endParaRPr lang="el-GR" sz="1600" i="1" dirty="0"/>
          </a:p>
          <a:p>
            <a:pPr marL="0" indent="0" algn="ctr">
              <a:buNone/>
            </a:pPr>
            <a:endParaRPr lang="el-GR" sz="1600" i="1" dirty="0" smtClean="0"/>
          </a:p>
          <a:p>
            <a:pPr marL="0" indent="0" algn="ctr">
              <a:buNone/>
            </a:pPr>
            <a:endParaRPr lang="el-GR" sz="1600" i="1" dirty="0"/>
          </a:p>
          <a:p>
            <a:pPr marL="0" indent="0" algn="ctr">
              <a:buNone/>
            </a:pPr>
            <a:r>
              <a:rPr lang="el-GR" sz="1600" i="1" dirty="0" smtClean="0"/>
              <a:t>Πρώτα, καλό θα ήταν να θυμηθούμε εξελικτικά πώς αποτυπώθηκε η φύση σε προηγούμενες περιόδους …</a:t>
            </a:r>
            <a:endParaRPr lang="fr-FR" sz="1600" i="1" dirty="0"/>
          </a:p>
        </p:txBody>
      </p:sp>
    </p:spTree>
    <p:extLst>
      <p:ext uri="{BB962C8B-B14F-4D97-AF65-F5344CB8AC3E}">
        <p14:creationId xmlns="" xmlns:p14="http://schemas.microsoft.com/office/powerpoint/2010/main" val="23207482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1969789" y="5780782"/>
            <a:ext cx="8571123" cy="1077218"/>
          </a:xfrm>
          <a:prstGeom prst="rect">
            <a:avLst/>
          </a:prstGeom>
        </p:spPr>
        <p:txBody>
          <a:bodyPr wrap="square">
            <a:spAutoFit/>
          </a:bodyPr>
          <a:lstStyle/>
          <a:p>
            <a:pPr algn="ctr"/>
            <a:r>
              <a:rPr lang="fr-FR" sz="1600" i="1" dirty="0" smtClean="0"/>
              <a:t>‘‘Les Oiseaux’’</a:t>
            </a:r>
          </a:p>
          <a:p>
            <a:pPr algn="ctr"/>
            <a:r>
              <a:rPr lang="fr-FR" sz="1600" i="1" dirty="0" smtClean="0"/>
              <a:t>1952/53</a:t>
            </a:r>
          </a:p>
          <a:p>
            <a:pPr algn="ctr"/>
            <a:r>
              <a:rPr lang="en-US" sz="1600" i="1" dirty="0" smtClean="0"/>
              <a:t>Georges Braque </a:t>
            </a:r>
          </a:p>
          <a:p>
            <a:pPr algn="ctr"/>
            <a:r>
              <a:rPr lang="el-GR" sz="1600" i="1" dirty="0" smtClean="0"/>
              <a:t>Ξυλόγλυπτη οροφή του 16</a:t>
            </a:r>
            <a:r>
              <a:rPr lang="el-GR" sz="1600" i="1" baseline="30000" dirty="0" smtClean="0"/>
              <a:t>ου</a:t>
            </a:r>
            <a:r>
              <a:rPr lang="el-GR" sz="1600" i="1" dirty="0" smtClean="0"/>
              <a:t> αι. της Αίθουσας </a:t>
            </a:r>
            <a:r>
              <a:rPr lang="en-US" sz="1600" i="1" dirty="0" smtClean="0"/>
              <a:t>Henri II</a:t>
            </a:r>
            <a:r>
              <a:rPr lang="el-GR" sz="1600" i="1" dirty="0" smtClean="0"/>
              <a:t>, παλιάς αντικάμαρας του βασιλιά.</a:t>
            </a:r>
          </a:p>
        </p:txBody>
      </p:sp>
      <p:pic>
        <p:nvPicPr>
          <p:cNvPr id="1028" name="Picture 4" descr="Les Oiseaux"/>
          <p:cNvPicPr>
            <a:picLocks noChangeAspect="1" noChangeArrowheads="1"/>
          </p:cNvPicPr>
          <p:nvPr/>
        </p:nvPicPr>
        <p:blipFill>
          <a:blip r:embed="rId2"/>
          <a:srcRect/>
          <a:stretch>
            <a:fillRect/>
          </a:stretch>
        </p:blipFill>
        <p:spPr bwMode="auto">
          <a:xfrm>
            <a:off x="1357199" y="470055"/>
            <a:ext cx="9525000" cy="5305426"/>
          </a:xfrm>
          <a:prstGeom prst="rect">
            <a:avLst/>
          </a:prstGeom>
          <a:noFill/>
        </p:spPr>
      </p:pic>
      <p:sp>
        <p:nvSpPr>
          <p:cNvPr id="8" name="7 - Ορθογώνιο"/>
          <p:cNvSpPr/>
          <p:nvPr/>
        </p:nvSpPr>
        <p:spPr>
          <a:xfrm>
            <a:off x="1980676" y="130629"/>
            <a:ext cx="8571123" cy="338554"/>
          </a:xfrm>
          <a:prstGeom prst="rect">
            <a:avLst/>
          </a:prstGeom>
        </p:spPr>
        <p:txBody>
          <a:bodyPr wrap="square">
            <a:spAutoFit/>
          </a:bodyPr>
          <a:lstStyle/>
          <a:p>
            <a:pPr algn="ctr"/>
            <a:r>
              <a:rPr lang="el-GR" sz="1600" i="1" dirty="0" smtClean="0"/>
              <a:t>… τροφή για σκέψη η παρακάτω σύγκριση …</a:t>
            </a:r>
            <a:endParaRPr lang="fr-FR" sz="1600" i="1"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https://upload.wikimedia.org/wikipedia/commons/thumb/1/15/Hokusai-fuji-koryuu.png/320px-Hokusai-fuji-koryuu.png"/>
          <p:cNvPicPr>
            <a:picLocks noChangeAspect="1" noChangeArrowheads="1"/>
          </p:cNvPicPr>
          <p:nvPr/>
        </p:nvPicPr>
        <p:blipFill>
          <a:blip r:embed="rId2"/>
          <a:srcRect/>
          <a:stretch>
            <a:fillRect/>
          </a:stretch>
        </p:blipFill>
        <p:spPr bwMode="auto">
          <a:xfrm>
            <a:off x="589724" y="0"/>
            <a:ext cx="2660073" cy="6858000"/>
          </a:xfrm>
          <a:prstGeom prst="rect">
            <a:avLst/>
          </a:prstGeom>
          <a:noFill/>
        </p:spPr>
      </p:pic>
      <p:sp>
        <p:nvSpPr>
          <p:cNvPr id="4" name="3 - Ορθογώνιο"/>
          <p:cNvSpPr/>
          <p:nvPr/>
        </p:nvSpPr>
        <p:spPr>
          <a:xfrm>
            <a:off x="3403795" y="5779891"/>
            <a:ext cx="4074449" cy="800219"/>
          </a:xfrm>
          <a:prstGeom prst="rect">
            <a:avLst/>
          </a:prstGeom>
        </p:spPr>
        <p:txBody>
          <a:bodyPr wrap="none">
            <a:spAutoFit/>
          </a:bodyPr>
          <a:lstStyle/>
          <a:p>
            <a:pPr algn="ctr"/>
            <a:r>
              <a:rPr lang="el-GR" sz="1600" i="1" dirty="0"/>
              <a:t>‘’</a:t>
            </a:r>
            <a:r>
              <a:rPr lang="en-US" sz="1600" i="1" dirty="0"/>
              <a:t>The Dragon of Smoke Escaping from Mt Fuji</a:t>
            </a:r>
            <a:r>
              <a:rPr lang="el-GR" sz="1600" i="1" dirty="0" smtClean="0"/>
              <a:t>’’ </a:t>
            </a:r>
          </a:p>
          <a:p>
            <a:pPr algn="ctr"/>
            <a:r>
              <a:rPr lang="fr-FR" sz="1600" i="1" dirty="0"/>
              <a:t>Katsushika Hokusai</a:t>
            </a:r>
          </a:p>
          <a:p>
            <a:pPr algn="ctr"/>
            <a:endParaRPr lang="el-GR" sz="1400" dirty="0"/>
          </a:p>
        </p:txBody>
      </p:sp>
    </p:spTree>
    <p:extLst>
      <p:ext uri="{BB962C8B-B14F-4D97-AF65-F5344CB8AC3E}">
        <p14:creationId xmlns="" xmlns:p14="http://schemas.microsoft.com/office/powerpoint/2010/main" val="6152225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upload.wikimedia.org/wikipedia/commons/a/a3/KitagawaUtamaro_FlowersOfEdo.jpg"/>
          <p:cNvPicPr>
            <a:picLocks noChangeAspect="1" noChangeArrowheads="1"/>
          </p:cNvPicPr>
          <p:nvPr/>
        </p:nvPicPr>
        <p:blipFill>
          <a:blip r:embed="rId2"/>
          <a:srcRect/>
          <a:stretch>
            <a:fillRect/>
          </a:stretch>
        </p:blipFill>
        <p:spPr bwMode="auto">
          <a:xfrm>
            <a:off x="494852" y="484094"/>
            <a:ext cx="4107365" cy="5830645"/>
          </a:xfrm>
          <a:prstGeom prst="rect">
            <a:avLst/>
          </a:prstGeom>
          <a:noFill/>
        </p:spPr>
      </p:pic>
      <p:sp>
        <p:nvSpPr>
          <p:cNvPr id="3" name="2 - Ορθογώνιο"/>
          <p:cNvSpPr/>
          <p:nvPr/>
        </p:nvSpPr>
        <p:spPr>
          <a:xfrm>
            <a:off x="4909326" y="4714532"/>
            <a:ext cx="2552638" cy="1538883"/>
          </a:xfrm>
          <a:prstGeom prst="rect">
            <a:avLst/>
          </a:prstGeom>
        </p:spPr>
        <p:txBody>
          <a:bodyPr wrap="square">
            <a:spAutoFit/>
          </a:bodyPr>
          <a:lstStyle/>
          <a:p>
            <a:pPr algn="ctr"/>
            <a:r>
              <a:rPr lang="el-GR" sz="1600" i="1" dirty="0" smtClean="0"/>
              <a:t>‘</a:t>
            </a:r>
            <a:r>
              <a:rPr lang="el-GR" sz="1600" i="1" dirty="0"/>
              <a:t>’</a:t>
            </a:r>
            <a:r>
              <a:rPr lang="en-US" sz="1600" i="1" dirty="0"/>
              <a:t>Flowers of Edo</a:t>
            </a:r>
            <a:r>
              <a:rPr lang="el-GR" sz="1600" i="1" dirty="0" smtClean="0"/>
              <a:t>’’</a:t>
            </a:r>
            <a:endParaRPr lang="el-GR" sz="1600" i="1" dirty="0"/>
          </a:p>
          <a:p>
            <a:pPr algn="ctr"/>
            <a:r>
              <a:rPr lang="el-GR" sz="1600" i="1" dirty="0" smtClean="0"/>
              <a:t>(</a:t>
            </a:r>
            <a:r>
              <a:rPr lang="en-US" sz="1600" i="1" dirty="0" smtClean="0"/>
              <a:t>Young </a:t>
            </a:r>
            <a:r>
              <a:rPr lang="en-US" sz="1600" i="1" dirty="0"/>
              <a:t>Woman's Narrative</a:t>
            </a:r>
            <a:endParaRPr lang="el-GR" sz="1600" i="1" dirty="0"/>
          </a:p>
          <a:p>
            <a:pPr algn="ctr"/>
            <a:r>
              <a:rPr lang="en-US" sz="1600" i="1" dirty="0"/>
              <a:t> Chanting to the </a:t>
            </a:r>
            <a:r>
              <a:rPr lang="en-US" sz="1600" i="1" dirty="0" smtClean="0"/>
              <a:t>Shamisen</a:t>
            </a:r>
            <a:r>
              <a:rPr lang="el-GR" sz="1600" i="1" dirty="0" smtClean="0"/>
              <a:t>)</a:t>
            </a:r>
            <a:endParaRPr lang="el-GR" sz="1600" i="1" dirty="0"/>
          </a:p>
          <a:p>
            <a:pPr algn="ctr"/>
            <a:r>
              <a:rPr lang="el-GR" sz="1600" i="1" dirty="0"/>
              <a:t>  </a:t>
            </a:r>
            <a:r>
              <a:rPr lang="el-GR" sz="1600" i="1" dirty="0" smtClean="0"/>
              <a:t>περ</a:t>
            </a:r>
            <a:r>
              <a:rPr lang="en-US" sz="1600" i="1" dirty="0"/>
              <a:t>. </a:t>
            </a:r>
            <a:r>
              <a:rPr lang="en-US" sz="1600" i="1" dirty="0" smtClean="0"/>
              <a:t>1800</a:t>
            </a:r>
            <a:endParaRPr lang="el-GR" sz="1600" i="1" dirty="0" smtClean="0"/>
          </a:p>
          <a:p>
            <a:pPr algn="ctr"/>
            <a:r>
              <a:rPr lang="en-US" sz="1600" i="1" dirty="0" smtClean="0"/>
              <a:t>Kitagawa </a:t>
            </a:r>
            <a:r>
              <a:rPr lang="en-US" sz="1600" i="1" dirty="0"/>
              <a:t>Utamaro</a:t>
            </a:r>
          </a:p>
          <a:p>
            <a:pPr algn="ctr"/>
            <a:endParaRPr lang="el-GR" sz="1400" i="1" dirty="0"/>
          </a:p>
        </p:txBody>
      </p:sp>
      <p:sp>
        <p:nvSpPr>
          <p:cNvPr id="4" name="1 - Ορθογώνιο"/>
          <p:cNvSpPr/>
          <p:nvPr/>
        </p:nvSpPr>
        <p:spPr>
          <a:xfrm>
            <a:off x="7026536" y="676210"/>
            <a:ext cx="1769202" cy="584775"/>
          </a:xfrm>
          <a:prstGeom prst="rect">
            <a:avLst/>
          </a:prstGeom>
        </p:spPr>
        <p:txBody>
          <a:bodyPr wrap="none">
            <a:spAutoFit/>
          </a:bodyPr>
          <a:lstStyle/>
          <a:p>
            <a:pPr algn="ctr"/>
            <a:r>
              <a:rPr lang="en-US" sz="1600" i="1" dirty="0">
                <a:solidFill>
                  <a:srgbClr val="00B050"/>
                </a:solidFill>
              </a:rPr>
              <a:t>Kitagawa Utamaro</a:t>
            </a:r>
            <a:endParaRPr lang="el-GR" sz="1600" i="1" dirty="0">
              <a:solidFill>
                <a:srgbClr val="00B050"/>
              </a:solidFill>
            </a:endParaRPr>
          </a:p>
          <a:p>
            <a:pPr algn="ctr"/>
            <a:r>
              <a:rPr lang="el-GR" sz="1600" i="1" dirty="0" smtClean="0"/>
              <a:t>(1753 – 1806)</a:t>
            </a:r>
            <a:r>
              <a:rPr lang="en-US" sz="1600" i="1" dirty="0"/>
              <a:t> </a:t>
            </a:r>
            <a:endParaRPr lang="el-GR" sz="1600" i="1" dirty="0"/>
          </a:p>
        </p:txBody>
      </p:sp>
      <p:sp>
        <p:nvSpPr>
          <p:cNvPr id="2" name="Ορθογώνιο 1"/>
          <p:cNvSpPr/>
          <p:nvPr/>
        </p:nvSpPr>
        <p:spPr>
          <a:xfrm>
            <a:off x="4764937" y="1837782"/>
            <a:ext cx="6096000" cy="584775"/>
          </a:xfrm>
          <a:prstGeom prst="rect">
            <a:avLst/>
          </a:prstGeom>
        </p:spPr>
        <p:txBody>
          <a:bodyPr>
            <a:spAutoFit/>
          </a:bodyPr>
          <a:lstStyle/>
          <a:p>
            <a:pPr algn="ctr"/>
            <a:r>
              <a:rPr lang="el-GR" sz="1600" i="1" dirty="0"/>
              <a:t>Δε δίστασε να παρουσιάσει μερικές από τις μορφές του τεμαχισμένες</a:t>
            </a:r>
          </a:p>
          <a:p>
            <a:pPr algn="ctr"/>
            <a:r>
              <a:rPr lang="el-GR" sz="1600" i="1" dirty="0"/>
              <a:t> από το περιθώριο του κάδρου ή από μια κουρτίνα. </a:t>
            </a:r>
            <a:endParaRPr lang="el-GR" sz="1600" dirty="0"/>
          </a:p>
        </p:txBody>
      </p:sp>
    </p:spTree>
    <p:extLst>
      <p:ext uri="{BB962C8B-B14F-4D97-AF65-F5344CB8AC3E}">
        <p14:creationId xmlns="" xmlns:p14="http://schemas.microsoft.com/office/powerpoint/2010/main" val="13913280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upload.wikimedia.org/wikipedia/commons/5/5a/Kitagawa_Utamaro_-_Beauty_at_her_toilet.jpg"/>
          <p:cNvPicPr>
            <a:picLocks noChangeAspect="1" noChangeArrowheads="1"/>
          </p:cNvPicPr>
          <p:nvPr/>
        </p:nvPicPr>
        <p:blipFill>
          <a:blip r:embed="rId2"/>
          <a:srcRect/>
          <a:stretch>
            <a:fillRect/>
          </a:stretch>
        </p:blipFill>
        <p:spPr bwMode="auto">
          <a:xfrm>
            <a:off x="0" y="0"/>
            <a:ext cx="4549140" cy="6858000"/>
          </a:xfrm>
          <a:prstGeom prst="rect">
            <a:avLst/>
          </a:prstGeom>
          <a:noFill/>
        </p:spPr>
      </p:pic>
      <p:sp>
        <p:nvSpPr>
          <p:cNvPr id="3" name="2 - Ορθογώνιο"/>
          <p:cNvSpPr/>
          <p:nvPr/>
        </p:nvSpPr>
        <p:spPr>
          <a:xfrm>
            <a:off x="5096688" y="5217467"/>
            <a:ext cx="2044470" cy="584775"/>
          </a:xfrm>
          <a:prstGeom prst="rect">
            <a:avLst/>
          </a:prstGeom>
        </p:spPr>
        <p:txBody>
          <a:bodyPr wrap="none">
            <a:spAutoFit/>
          </a:bodyPr>
          <a:lstStyle/>
          <a:p>
            <a:pPr algn="ctr"/>
            <a:r>
              <a:rPr lang="el-GR" sz="1600" i="1" dirty="0"/>
              <a:t>‘’</a:t>
            </a:r>
            <a:r>
              <a:rPr lang="en-US" sz="1600" i="1" dirty="0"/>
              <a:t>Beauty at her toilet</a:t>
            </a:r>
            <a:r>
              <a:rPr lang="el-GR" sz="1600" i="1" dirty="0" smtClean="0"/>
              <a:t>’’</a:t>
            </a:r>
            <a:r>
              <a:rPr lang="fr-FR" sz="1600" i="1" dirty="0"/>
              <a:t> </a:t>
            </a:r>
            <a:endParaRPr lang="el-GR" sz="1600" i="1" dirty="0" smtClean="0"/>
          </a:p>
          <a:p>
            <a:pPr algn="ctr"/>
            <a:r>
              <a:rPr lang="fr-FR" sz="1600" i="1" dirty="0" smtClean="0"/>
              <a:t>Kitagawa </a:t>
            </a:r>
            <a:r>
              <a:rPr lang="fr-FR" sz="1600" i="1" dirty="0"/>
              <a:t>Utamaro</a:t>
            </a:r>
            <a:endParaRPr lang="el-GR" sz="1600" i="1" dirty="0"/>
          </a:p>
        </p:txBody>
      </p:sp>
    </p:spTree>
    <p:extLst>
      <p:ext uri="{BB962C8B-B14F-4D97-AF65-F5344CB8AC3E}">
        <p14:creationId xmlns="" xmlns:p14="http://schemas.microsoft.com/office/powerpoint/2010/main" val="28521647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Living Room with the Artist's Sister, 1847"/>
          <p:cNvPicPr>
            <a:picLocks noChangeAspect="1" noChangeArrowheads="1"/>
          </p:cNvPicPr>
          <p:nvPr/>
        </p:nvPicPr>
        <p:blipFill>
          <a:blip r:embed="rId2"/>
          <a:srcRect/>
          <a:stretch>
            <a:fillRect/>
          </a:stretch>
        </p:blipFill>
        <p:spPr bwMode="auto">
          <a:xfrm>
            <a:off x="0" y="0"/>
            <a:ext cx="4673253" cy="6858000"/>
          </a:xfrm>
          <a:prstGeom prst="rect">
            <a:avLst/>
          </a:prstGeom>
          <a:noFill/>
        </p:spPr>
      </p:pic>
      <p:sp>
        <p:nvSpPr>
          <p:cNvPr id="5" name="4 - Ορθογώνιο"/>
          <p:cNvSpPr/>
          <p:nvPr/>
        </p:nvSpPr>
        <p:spPr>
          <a:xfrm>
            <a:off x="4971823" y="5443248"/>
            <a:ext cx="3265317" cy="1077218"/>
          </a:xfrm>
          <a:prstGeom prst="rect">
            <a:avLst/>
          </a:prstGeom>
        </p:spPr>
        <p:txBody>
          <a:bodyPr wrap="none">
            <a:spAutoFit/>
          </a:bodyPr>
          <a:lstStyle/>
          <a:p>
            <a:pPr algn="ctr"/>
            <a:r>
              <a:rPr lang="el-GR" sz="1600" i="1" dirty="0" smtClean="0"/>
              <a:t>‘’</a:t>
            </a:r>
            <a:r>
              <a:rPr lang="en-US" sz="1600" i="1" dirty="0" smtClean="0"/>
              <a:t>Living Room with the Artist's Sister</a:t>
            </a:r>
            <a:r>
              <a:rPr lang="el-GR" sz="1600" i="1" dirty="0" smtClean="0"/>
              <a:t>’’</a:t>
            </a:r>
          </a:p>
          <a:p>
            <a:pPr algn="ctr"/>
            <a:r>
              <a:rPr lang="en-US" sz="1600" i="1" dirty="0" smtClean="0"/>
              <a:t> 1847</a:t>
            </a:r>
            <a:endParaRPr lang="el-GR" sz="1600" i="1" dirty="0" smtClean="0"/>
          </a:p>
          <a:p>
            <a:pPr algn="ctr"/>
            <a:r>
              <a:rPr lang="en-US" sz="1600" i="1" dirty="0" smtClean="0"/>
              <a:t>Adolph von Menzel</a:t>
            </a:r>
            <a:br>
              <a:rPr lang="en-US" sz="1600" i="1" dirty="0" smtClean="0"/>
            </a:br>
            <a:r>
              <a:rPr lang="en-US" sz="1600" i="1" dirty="0" smtClean="0"/>
              <a:t>Neue Pinakothek</a:t>
            </a:r>
            <a:r>
              <a:rPr lang="el-GR" sz="1600" i="1" dirty="0" smtClean="0"/>
              <a:t>, Μόναχο</a:t>
            </a:r>
          </a:p>
        </p:txBody>
      </p:sp>
      <p:sp>
        <p:nvSpPr>
          <p:cNvPr id="6" name="5 - Ορθογώνιο"/>
          <p:cNvSpPr/>
          <p:nvPr/>
        </p:nvSpPr>
        <p:spPr>
          <a:xfrm>
            <a:off x="6495823" y="773277"/>
            <a:ext cx="2699842" cy="338554"/>
          </a:xfrm>
          <a:prstGeom prst="rect">
            <a:avLst/>
          </a:prstGeom>
        </p:spPr>
        <p:txBody>
          <a:bodyPr wrap="none">
            <a:spAutoFit/>
          </a:bodyPr>
          <a:lstStyle/>
          <a:p>
            <a:pPr algn="ctr"/>
            <a:r>
              <a:rPr lang="el-GR" sz="1600" i="1" dirty="0" smtClean="0"/>
              <a:t>Ένας ακόμη παραλληλισμός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3.bp.blogspot.com/-kPNGBLs12PI/UrTRQ_McruI/AAAAAAAAG1g/S2gptkZ9xZM/s1600/Utamaro+1.jpg"/>
          <p:cNvPicPr>
            <a:picLocks noChangeAspect="1" noChangeArrowheads="1"/>
          </p:cNvPicPr>
          <p:nvPr/>
        </p:nvPicPr>
        <p:blipFill>
          <a:blip r:embed="rId2"/>
          <a:srcRect/>
          <a:stretch>
            <a:fillRect/>
          </a:stretch>
        </p:blipFill>
        <p:spPr bwMode="auto">
          <a:xfrm>
            <a:off x="-1" y="0"/>
            <a:ext cx="8572499" cy="6858000"/>
          </a:xfrm>
          <a:prstGeom prst="rect">
            <a:avLst/>
          </a:prstGeom>
          <a:noFill/>
        </p:spPr>
      </p:pic>
      <p:sp>
        <p:nvSpPr>
          <p:cNvPr id="3" name="2 - Ορθογώνιο"/>
          <p:cNvSpPr/>
          <p:nvPr/>
        </p:nvSpPr>
        <p:spPr>
          <a:xfrm>
            <a:off x="8705766" y="6094249"/>
            <a:ext cx="1769202" cy="584775"/>
          </a:xfrm>
          <a:prstGeom prst="rect">
            <a:avLst/>
          </a:prstGeom>
        </p:spPr>
        <p:txBody>
          <a:bodyPr wrap="none">
            <a:spAutoFit/>
          </a:bodyPr>
          <a:lstStyle/>
          <a:p>
            <a:pPr algn="ctr"/>
            <a:r>
              <a:rPr lang="el-GR" sz="1600" i="1" dirty="0" smtClean="0"/>
              <a:t>‘’Πουλιά’’</a:t>
            </a:r>
            <a:r>
              <a:rPr lang="fr-FR" sz="1600" i="1" dirty="0"/>
              <a:t> </a:t>
            </a:r>
            <a:endParaRPr lang="el-GR" sz="1600" i="1" dirty="0" smtClean="0"/>
          </a:p>
          <a:p>
            <a:pPr algn="ctr"/>
            <a:r>
              <a:rPr lang="fr-FR" sz="1600" i="1" dirty="0" smtClean="0"/>
              <a:t>Kitagawa Utamaro</a:t>
            </a:r>
            <a:endParaRPr lang="el-GR" sz="1600" i="1" dirty="0" smtClean="0"/>
          </a:p>
        </p:txBody>
      </p:sp>
    </p:spTree>
    <p:extLst>
      <p:ext uri="{BB962C8B-B14F-4D97-AF65-F5344CB8AC3E}">
        <p14:creationId xmlns="" xmlns:p14="http://schemas.microsoft.com/office/powerpoint/2010/main" val="33127360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2795697" y="2057791"/>
            <a:ext cx="6768263" cy="923330"/>
          </a:xfrm>
          <a:prstGeom prst="rect">
            <a:avLst/>
          </a:prstGeom>
        </p:spPr>
        <p:txBody>
          <a:bodyPr wrap="none">
            <a:spAutoFit/>
          </a:bodyPr>
          <a:lstStyle/>
          <a:p>
            <a:pPr algn="ctr"/>
            <a:r>
              <a:rPr lang="el-GR" i="1" dirty="0" smtClean="0"/>
              <a:t>Και φτάνουμε στην Τοπιογραφία στην Ευρώπη.</a:t>
            </a:r>
          </a:p>
          <a:p>
            <a:pPr algn="ctr"/>
            <a:endParaRPr lang="el-GR" i="1" dirty="0" smtClean="0"/>
          </a:p>
          <a:p>
            <a:pPr algn="ctr"/>
            <a:r>
              <a:rPr lang="el-GR" i="1" dirty="0" smtClean="0"/>
              <a:t>Προπομπός της ήταν ήδη ο </a:t>
            </a:r>
            <a:r>
              <a:rPr lang="el-GR" i="1" dirty="0" err="1" smtClean="0"/>
              <a:t>Γκαίνσμπορο</a:t>
            </a:r>
            <a:r>
              <a:rPr lang="el-GR" i="1" dirty="0" smtClean="0"/>
              <a:t>, ήδη από τα μέσα του 18</a:t>
            </a:r>
            <a:r>
              <a:rPr lang="el-GR" i="1" baseline="30000" dirty="0" smtClean="0"/>
              <a:t>ου</a:t>
            </a:r>
            <a:r>
              <a:rPr lang="el-GR" i="1" dirty="0" smtClean="0"/>
              <a:t> αι.</a:t>
            </a:r>
            <a:endParaRPr lang="el-G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descr="http://upload.wikimedia.org/wikipedia/commons/thumb/6/67/Boucher_Diane_sortant_du_bain_Louvre_2712.jpg/220px-Boucher_Diane_sortant_du_bain_Louvre_2712.jpg"/>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4" name="3 - Ορθογώνιο"/>
          <p:cNvSpPr/>
          <p:nvPr/>
        </p:nvSpPr>
        <p:spPr>
          <a:xfrm>
            <a:off x="3714734" y="5780782"/>
            <a:ext cx="4762533" cy="1077218"/>
          </a:xfrm>
          <a:prstGeom prst="rect">
            <a:avLst/>
          </a:prstGeom>
        </p:spPr>
        <p:txBody>
          <a:bodyPr wrap="square">
            <a:spAutoFit/>
          </a:bodyPr>
          <a:lstStyle/>
          <a:p>
            <a:pPr algn="ctr"/>
            <a:r>
              <a:rPr lang="el-GR" sz="1600" i="1" dirty="0" smtClean="0"/>
              <a:t>’’</a:t>
            </a:r>
            <a:r>
              <a:rPr lang="en-US" sz="1600" i="1" dirty="0" smtClean="0"/>
              <a:t>Mr </a:t>
            </a:r>
            <a:r>
              <a:rPr lang="en-US" sz="1600" i="1" dirty="0"/>
              <a:t>and Mrs </a:t>
            </a:r>
            <a:r>
              <a:rPr lang="en-US" sz="1600" i="1" dirty="0" smtClean="0"/>
              <a:t>Andrews</a:t>
            </a:r>
            <a:r>
              <a:rPr lang="el-GR" sz="1600" i="1" dirty="0" smtClean="0"/>
              <a:t>’’</a:t>
            </a:r>
          </a:p>
          <a:p>
            <a:pPr algn="ctr"/>
            <a:r>
              <a:rPr lang="en-US" sz="1600" i="1" dirty="0" smtClean="0"/>
              <a:t>1750</a:t>
            </a:r>
            <a:endParaRPr lang="el-GR" sz="1600" i="1" dirty="0" smtClean="0"/>
          </a:p>
          <a:p>
            <a:pPr algn="ctr"/>
            <a:r>
              <a:rPr lang="en-US" sz="1600" i="1" dirty="0" smtClean="0"/>
              <a:t>Thomas Gainsborough</a:t>
            </a:r>
            <a:endParaRPr lang="el-GR" sz="1600" i="1" dirty="0" smtClean="0"/>
          </a:p>
          <a:p>
            <a:pPr algn="ctr"/>
            <a:r>
              <a:rPr lang="el-GR" sz="1600" i="1" dirty="0" smtClean="0"/>
              <a:t>Εθνική Πινακοθήκη, Λονδίνο</a:t>
            </a:r>
            <a:endParaRPr lang="el-GR" sz="1600" i="1" dirty="0"/>
          </a:p>
        </p:txBody>
      </p:sp>
      <p:sp>
        <p:nvSpPr>
          <p:cNvPr id="5" name="4 - Ορθογώνιο"/>
          <p:cNvSpPr/>
          <p:nvPr/>
        </p:nvSpPr>
        <p:spPr>
          <a:xfrm>
            <a:off x="1809720" y="142852"/>
            <a:ext cx="9334565" cy="338554"/>
          </a:xfrm>
          <a:prstGeom prst="rect">
            <a:avLst/>
          </a:prstGeom>
        </p:spPr>
        <p:txBody>
          <a:bodyPr wrap="square">
            <a:spAutoFit/>
          </a:bodyPr>
          <a:lstStyle/>
          <a:p>
            <a:pPr algn="ctr"/>
            <a:r>
              <a:rPr lang="el-GR" sz="1600" i="1" dirty="0" smtClean="0"/>
              <a:t>Θεωρήθηκε ο ιδρυτής της βρετανικής τοπιογραφικής σχολής του 18ου αιώνα.</a:t>
            </a:r>
            <a:endParaRPr lang="el-GR" sz="1600" i="1" dirty="0"/>
          </a:p>
        </p:txBody>
      </p:sp>
      <p:pic>
        <p:nvPicPr>
          <p:cNvPr id="6" name="Picture 4" descr="http://upload.wikimedia.org/wikipedia/commons/3/39/Mr_and_Mrs_Andrews_1748-49.jpg"/>
          <p:cNvPicPr>
            <a:picLocks noChangeAspect="1" noChangeArrowheads="1"/>
          </p:cNvPicPr>
          <p:nvPr/>
        </p:nvPicPr>
        <p:blipFill>
          <a:blip r:embed="rId2"/>
          <a:srcRect/>
          <a:stretch>
            <a:fillRect/>
          </a:stretch>
        </p:blipFill>
        <p:spPr bwMode="auto">
          <a:xfrm>
            <a:off x="1711834" y="484394"/>
            <a:ext cx="9130337" cy="5286388"/>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286975" y="322094"/>
            <a:ext cx="3941781" cy="3690507"/>
          </a:xfrm>
        </p:spPr>
        <p:txBody>
          <a:bodyPr>
            <a:noAutofit/>
          </a:bodyPr>
          <a:lstStyle/>
          <a:p>
            <a:pPr algn="ctr"/>
            <a:r>
              <a:rPr lang="el-GR" sz="1600" i="1" dirty="0" smtClean="0">
                <a:latin typeface="+mn-lt"/>
              </a:rPr>
              <a:t>Ένα άλλο από τα πρώτα δείγματα είναι αυτός ο πίνακας </a:t>
            </a:r>
            <a:br>
              <a:rPr lang="el-GR" sz="1600" i="1" dirty="0" smtClean="0">
                <a:latin typeface="+mn-lt"/>
              </a:rPr>
            </a:br>
            <a:r>
              <a:rPr lang="el-GR" sz="1600" i="1" dirty="0" smtClean="0">
                <a:latin typeface="+mn-lt"/>
              </a:rPr>
              <a:t>επίσης </a:t>
            </a:r>
            <a:r>
              <a:rPr lang="el-GR" sz="1600" i="1" dirty="0" err="1" smtClean="0">
                <a:latin typeface="+mn-lt"/>
              </a:rPr>
              <a:t>Βρεττανού</a:t>
            </a:r>
            <a:r>
              <a:rPr lang="el-GR" sz="1600" i="1" dirty="0" smtClean="0">
                <a:latin typeface="+mn-lt"/>
              </a:rPr>
              <a:t> ζωγράφου.</a:t>
            </a:r>
            <a:br>
              <a:rPr lang="el-GR" sz="1600" i="1" dirty="0" smtClean="0">
                <a:latin typeface="+mn-lt"/>
              </a:rPr>
            </a:br>
            <a:r>
              <a:rPr lang="el-GR" sz="1600" i="1" dirty="0" smtClean="0">
                <a:latin typeface="+mn-lt"/>
              </a:rPr>
              <a:t/>
            </a:r>
            <a:br>
              <a:rPr lang="el-GR" sz="1600" i="1" dirty="0" smtClean="0">
                <a:latin typeface="+mn-lt"/>
              </a:rPr>
            </a:br>
            <a:r>
              <a:rPr lang="el-GR" sz="1600" i="1" dirty="0">
                <a:latin typeface="+mn-lt"/>
              </a:rPr>
              <a:t/>
            </a:r>
            <a:br>
              <a:rPr lang="el-GR" sz="1600" i="1" dirty="0">
                <a:latin typeface="+mn-lt"/>
              </a:rPr>
            </a:br>
            <a:r>
              <a:rPr lang="el-GR" sz="1600" i="1" dirty="0" smtClean="0">
                <a:solidFill>
                  <a:srgbClr val="00B050"/>
                </a:solidFill>
                <a:latin typeface="+mn-lt"/>
              </a:rPr>
              <a:t>Γιατί η Αγγλία έχει τώρα το προβάδισμα ;</a:t>
            </a:r>
            <a:br>
              <a:rPr lang="el-GR" sz="1600" i="1" dirty="0" smtClean="0">
                <a:solidFill>
                  <a:srgbClr val="00B050"/>
                </a:solidFill>
                <a:latin typeface="+mn-lt"/>
              </a:rPr>
            </a:br>
            <a:r>
              <a:rPr lang="el-GR" sz="1600" i="1" dirty="0" smtClean="0">
                <a:latin typeface="+mn-lt"/>
              </a:rPr>
              <a:t>Έχει παίξει ρόλο η Βιομηχανική Επανάσταση, που ξεκίνησε από την Αγγλία και θα προξενήσει βαθιές αλλαγές οικονομικές, κοινωνικές και πολιτικές σε όλο τον κόσμο, σταδιακά. </a:t>
            </a:r>
            <a:br>
              <a:rPr lang="el-GR" sz="1600" i="1" dirty="0" smtClean="0">
                <a:latin typeface="+mn-lt"/>
              </a:rPr>
            </a:br>
            <a:r>
              <a:rPr lang="el-GR" sz="1600" i="1" dirty="0">
                <a:latin typeface="+mn-lt"/>
              </a:rPr>
              <a:t/>
            </a:r>
            <a:br>
              <a:rPr lang="el-GR" sz="1600" i="1" dirty="0">
                <a:latin typeface="+mn-lt"/>
              </a:rPr>
            </a:br>
            <a:r>
              <a:rPr lang="el-GR" sz="1600" i="1" dirty="0" smtClean="0">
                <a:latin typeface="+mn-lt"/>
              </a:rPr>
              <a:t>Τόσο σημαντικές αλλαγές αποτυπώνονται στις επιλογές που κάνουν οι καλλιτέχνες.</a:t>
            </a:r>
            <a:endParaRPr lang="fr-FR" sz="1600" i="1" dirty="0">
              <a:latin typeface="+mn-lt"/>
            </a:endParaRPr>
          </a:p>
        </p:txBody>
      </p:sp>
      <p:pic>
        <p:nvPicPr>
          <p:cNvPr id="1026" name="Picture 2" descr="https://upload.wikimedia.org/wikipedia/commons/9/93/Joseph_Wright_004.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8404698"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Ορθογώνιο 2"/>
          <p:cNvSpPr/>
          <p:nvPr/>
        </p:nvSpPr>
        <p:spPr>
          <a:xfrm>
            <a:off x="8308746" y="4639123"/>
            <a:ext cx="3600225" cy="2062103"/>
          </a:xfrm>
          <a:prstGeom prst="rect">
            <a:avLst/>
          </a:prstGeom>
        </p:spPr>
        <p:txBody>
          <a:bodyPr wrap="square">
            <a:spAutoFit/>
          </a:bodyPr>
          <a:lstStyle/>
          <a:p>
            <a:pPr algn="ctr"/>
            <a:r>
              <a:rPr lang="en-US" sz="1600" i="1" dirty="0" smtClean="0"/>
              <a:t>‘’Cave </a:t>
            </a:r>
            <a:r>
              <a:rPr lang="en-US" sz="1600" i="1" dirty="0"/>
              <a:t>at </a:t>
            </a:r>
            <a:r>
              <a:rPr lang="en-US" sz="1600" i="1" dirty="0" smtClean="0"/>
              <a:t>evening’’</a:t>
            </a:r>
          </a:p>
          <a:p>
            <a:pPr algn="ctr"/>
            <a:r>
              <a:rPr lang="en-US" sz="1600" i="1" dirty="0" smtClean="0"/>
              <a:t>(Grotto </a:t>
            </a:r>
            <a:r>
              <a:rPr lang="en-US" sz="1600" i="1" dirty="0"/>
              <a:t>in the Gulf of Salerno</a:t>
            </a:r>
            <a:r>
              <a:rPr lang="en-US" sz="1600" i="1" dirty="0" smtClean="0"/>
              <a:t>)</a:t>
            </a:r>
          </a:p>
          <a:p>
            <a:pPr algn="ctr"/>
            <a:r>
              <a:rPr lang="en-US" sz="1600" i="1" dirty="0" smtClean="0"/>
              <a:t>1774</a:t>
            </a:r>
          </a:p>
          <a:p>
            <a:pPr algn="ctr"/>
            <a:r>
              <a:rPr lang="en-US" sz="1600" i="1" dirty="0">
                <a:solidFill>
                  <a:srgbClr val="00B050"/>
                </a:solidFill>
              </a:rPr>
              <a:t>Joseph </a:t>
            </a:r>
            <a:r>
              <a:rPr lang="en-US" sz="1600" i="1" dirty="0" smtClean="0">
                <a:solidFill>
                  <a:srgbClr val="00B050"/>
                </a:solidFill>
              </a:rPr>
              <a:t>Wright</a:t>
            </a:r>
            <a:r>
              <a:rPr lang="el-GR" sz="1600" i="1" dirty="0" smtClean="0">
                <a:solidFill>
                  <a:srgbClr val="00B050"/>
                </a:solidFill>
              </a:rPr>
              <a:t> </a:t>
            </a:r>
            <a:r>
              <a:rPr lang="en-US" sz="1600" i="1" dirty="0" smtClean="0">
                <a:solidFill>
                  <a:srgbClr val="00B050"/>
                </a:solidFill>
              </a:rPr>
              <a:t>of Derby</a:t>
            </a:r>
            <a:endParaRPr lang="el-GR" sz="1600" i="1" dirty="0" smtClean="0">
              <a:solidFill>
                <a:srgbClr val="00B050"/>
              </a:solidFill>
            </a:endParaRPr>
          </a:p>
          <a:p>
            <a:pPr algn="ctr"/>
            <a:r>
              <a:rPr lang="el-GR" sz="1600" i="1" dirty="0"/>
              <a:t>(</a:t>
            </a:r>
            <a:r>
              <a:rPr lang="el-GR" sz="1600" i="1" dirty="0" smtClean="0"/>
              <a:t>1734-1797)</a:t>
            </a:r>
            <a:endParaRPr lang="en-US" sz="1600" i="1" dirty="0" smtClean="0"/>
          </a:p>
          <a:p>
            <a:pPr algn="ctr"/>
            <a:r>
              <a:rPr lang="en-US" sz="1600" i="1" dirty="0" smtClean="0"/>
              <a:t>Smith </a:t>
            </a:r>
            <a:r>
              <a:rPr lang="en-US" sz="1600" i="1" dirty="0"/>
              <a:t>College Museum of Art, Northampton, </a:t>
            </a:r>
            <a:endParaRPr lang="el-GR" sz="1600" i="1" dirty="0" smtClean="0"/>
          </a:p>
          <a:p>
            <a:pPr algn="ctr"/>
            <a:r>
              <a:rPr lang="en-US" sz="1600" i="1" dirty="0" smtClean="0"/>
              <a:t>Massachusetts, </a:t>
            </a:r>
            <a:r>
              <a:rPr lang="el-GR" sz="1600" i="1" dirty="0" smtClean="0"/>
              <a:t>Η.Π.Α.</a:t>
            </a:r>
            <a:endParaRPr lang="fr-FR" sz="1600" i="1" dirty="0"/>
          </a:p>
        </p:txBody>
      </p:sp>
    </p:spTree>
    <p:extLst>
      <p:ext uri="{BB962C8B-B14F-4D97-AF65-F5344CB8AC3E}">
        <p14:creationId xmlns="" xmlns:p14="http://schemas.microsoft.com/office/powerpoint/2010/main" val="20680754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thumb/1/15/John_Constable_-_Wivenhoe_Park%2C_Essex_-_Google_Art_Project.jpg/1920px-John_Constable_-_Wivenhoe_Park%2C_Essex_-_Google_Art_Project.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68076" y="193767"/>
            <a:ext cx="9902696" cy="535880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Ορθογώνιο 1"/>
          <p:cNvSpPr/>
          <p:nvPr/>
        </p:nvSpPr>
        <p:spPr>
          <a:xfrm>
            <a:off x="3670072" y="5534561"/>
            <a:ext cx="4657814" cy="1323439"/>
          </a:xfrm>
          <a:prstGeom prst="rect">
            <a:avLst/>
          </a:prstGeom>
        </p:spPr>
        <p:txBody>
          <a:bodyPr wrap="none">
            <a:spAutoFit/>
          </a:bodyPr>
          <a:lstStyle/>
          <a:p>
            <a:pPr algn="ctr"/>
            <a:r>
              <a:rPr lang="el-GR" sz="1600" i="1" dirty="0" smtClean="0"/>
              <a:t>‘’</a:t>
            </a:r>
            <a:r>
              <a:rPr lang="en-US" sz="1600" i="1" dirty="0" smtClean="0"/>
              <a:t>Wivenhoe </a:t>
            </a:r>
            <a:r>
              <a:rPr lang="en-US" sz="1600" i="1" dirty="0"/>
              <a:t>Park </a:t>
            </a:r>
            <a:r>
              <a:rPr lang="el-GR" sz="1600" i="1" dirty="0" smtClean="0"/>
              <a:t>στο Έσσεξ’’</a:t>
            </a:r>
          </a:p>
          <a:p>
            <a:pPr algn="ctr"/>
            <a:r>
              <a:rPr lang="en-US" sz="1600" i="1" dirty="0" smtClean="0"/>
              <a:t>1816</a:t>
            </a:r>
            <a:endParaRPr lang="el-GR" sz="1600" i="1" dirty="0" smtClean="0"/>
          </a:p>
          <a:p>
            <a:pPr algn="ctr"/>
            <a:r>
              <a:rPr lang="el-GR" sz="1600" i="1" dirty="0" smtClean="0"/>
              <a:t>(Ο ζωγράφος κινείται ακόμα στα όρια του Ρεαλισμού)</a:t>
            </a:r>
          </a:p>
          <a:p>
            <a:pPr algn="ctr"/>
            <a:r>
              <a:rPr lang="en-US" sz="1600" i="1" dirty="0" smtClean="0">
                <a:solidFill>
                  <a:srgbClr val="00B050"/>
                </a:solidFill>
              </a:rPr>
              <a:t>John </a:t>
            </a:r>
            <a:r>
              <a:rPr lang="en-US" sz="1600" i="1" dirty="0">
                <a:solidFill>
                  <a:srgbClr val="00B050"/>
                </a:solidFill>
              </a:rPr>
              <a:t>Constable </a:t>
            </a:r>
            <a:r>
              <a:rPr lang="el-GR" sz="1600" i="1" dirty="0" smtClean="0"/>
              <a:t>(</a:t>
            </a:r>
            <a:r>
              <a:rPr lang="en-US" sz="1600" i="1" dirty="0" smtClean="0"/>
              <a:t>1776 – 1837</a:t>
            </a:r>
            <a:r>
              <a:rPr lang="el-GR" sz="1600" i="1" dirty="0" smtClean="0"/>
              <a:t>)</a:t>
            </a:r>
            <a:endParaRPr lang="en-US" sz="1600" i="1" dirty="0"/>
          </a:p>
          <a:p>
            <a:pPr algn="ctr"/>
            <a:r>
              <a:rPr lang="en-US" sz="1600" i="1" dirty="0" smtClean="0"/>
              <a:t>National </a:t>
            </a:r>
            <a:r>
              <a:rPr lang="en-US" sz="1600" i="1" dirty="0"/>
              <a:t>Gallery of Art, Was</a:t>
            </a:r>
            <a:r>
              <a:rPr lang="en-US" sz="1600" dirty="0"/>
              <a:t>hington</a:t>
            </a:r>
            <a:endParaRPr lang="fr-FR" sz="1600" dirty="0"/>
          </a:p>
        </p:txBody>
      </p:sp>
    </p:spTree>
    <p:extLst>
      <p:ext uri="{BB962C8B-B14F-4D97-AF65-F5344CB8AC3E}">
        <p14:creationId xmlns="" xmlns:p14="http://schemas.microsoft.com/office/powerpoint/2010/main" val="40960705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le:Pompeii - Temple of Isis 1 - MAN.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5678744"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Ορθογώνιο 3"/>
          <p:cNvSpPr/>
          <p:nvPr/>
        </p:nvSpPr>
        <p:spPr>
          <a:xfrm>
            <a:off x="5678744" y="5352833"/>
            <a:ext cx="5038046" cy="1323439"/>
          </a:xfrm>
          <a:prstGeom prst="rect">
            <a:avLst/>
          </a:prstGeom>
        </p:spPr>
        <p:txBody>
          <a:bodyPr wrap="none">
            <a:spAutoFit/>
          </a:bodyPr>
          <a:lstStyle/>
          <a:p>
            <a:pPr algn="ctr"/>
            <a:r>
              <a:rPr lang="el-GR" sz="1600" i="1" dirty="0" smtClean="0"/>
              <a:t>‘’Αιγυπτιακό τοπίο με έναν μικρό ναό’’</a:t>
            </a:r>
          </a:p>
          <a:p>
            <a:pPr algn="ctr"/>
            <a:r>
              <a:rPr lang="el-GR" sz="1600" i="1" dirty="0" smtClean="0">
                <a:solidFill>
                  <a:srgbClr val="00B050"/>
                </a:solidFill>
              </a:rPr>
              <a:t>1</a:t>
            </a:r>
            <a:r>
              <a:rPr lang="el-GR" sz="1600" i="1" baseline="30000" dirty="0" smtClean="0">
                <a:solidFill>
                  <a:srgbClr val="00B050"/>
                </a:solidFill>
              </a:rPr>
              <a:t>ος</a:t>
            </a:r>
            <a:r>
              <a:rPr lang="el-GR" sz="1600" i="1" dirty="0" smtClean="0">
                <a:solidFill>
                  <a:srgbClr val="00B050"/>
                </a:solidFill>
              </a:rPr>
              <a:t> αι. μ.Χ. </a:t>
            </a:r>
            <a:r>
              <a:rPr lang="el-GR" sz="1600" i="1" dirty="0" smtClean="0"/>
              <a:t>(79 μ.Χ. έκρηξη Βεζούβιου)</a:t>
            </a:r>
          </a:p>
          <a:p>
            <a:pPr algn="ctr"/>
            <a:r>
              <a:rPr lang="el-GR" sz="1600" i="1" dirty="0" smtClean="0"/>
              <a:t>Τοιχογραφία</a:t>
            </a:r>
          </a:p>
          <a:p>
            <a:pPr algn="ctr"/>
            <a:r>
              <a:rPr lang="el-GR" sz="1600" i="1" dirty="0" smtClean="0"/>
              <a:t> από την Πομπηία, Ναός της Ίσιδας</a:t>
            </a:r>
          </a:p>
          <a:p>
            <a:pPr algn="ctr"/>
            <a:r>
              <a:rPr lang="el-GR" sz="1600" i="1" dirty="0" smtClean="0"/>
              <a:t>Βρίσκεται στο Αρχαιολογικό Μουσείο της Νάπολης, Ιταλία</a:t>
            </a:r>
          </a:p>
        </p:txBody>
      </p:sp>
      <p:sp>
        <p:nvSpPr>
          <p:cNvPr id="5" name="Ορθογώνιο 4"/>
          <p:cNvSpPr/>
          <p:nvPr/>
        </p:nvSpPr>
        <p:spPr>
          <a:xfrm>
            <a:off x="5872381" y="749558"/>
            <a:ext cx="6096000" cy="1323439"/>
          </a:xfrm>
          <a:prstGeom prst="rect">
            <a:avLst/>
          </a:prstGeom>
        </p:spPr>
        <p:txBody>
          <a:bodyPr>
            <a:spAutoFit/>
          </a:bodyPr>
          <a:lstStyle/>
          <a:p>
            <a:pPr algn="ctr"/>
            <a:r>
              <a:rPr lang="el-GR" sz="1600" i="1" dirty="0" smtClean="0"/>
              <a:t>‘’… αυτά τα πλατιά τοπία, χωρίς περίγραμμα, είναι σαν να περνούν πίσω από το κύριο θέμα που απεικονίζεται ..’’</a:t>
            </a:r>
          </a:p>
          <a:p>
            <a:pPr algn="ctr"/>
            <a:endParaRPr lang="el-GR" sz="1600" i="1" dirty="0" smtClean="0"/>
          </a:p>
          <a:p>
            <a:pPr algn="ctr"/>
            <a:r>
              <a:rPr lang="fr-FR" sz="1600" i="1" dirty="0" smtClean="0"/>
              <a:t>Jean-Michel </a:t>
            </a:r>
            <a:r>
              <a:rPr lang="fr-FR" sz="1600" i="1" dirty="0"/>
              <a:t>Croisille, </a:t>
            </a:r>
            <a:r>
              <a:rPr lang="el-GR" sz="1600" i="1" dirty="0" smtClean="0"/>
              <a:t>‘’</a:t>
            </a:r>
            <a:r>
              <a:rPr lang="fr-FR" sz="1600" i="1" dirty="0" smtClean="0"/>
              <a:t>Paysages </a:t>
            </a:r>
            <a:r>
              <a:rPr lang="fr-FR" sz="1600" i="1" dirty="0"/>
              <a:t>dans la peinture </a:t>
            </a:r>
            <a:r>
              <a:rPr lang="fr-FR" sz="1600" i="1" dirty="0" smtClean="0"/>
              <a:t>romaine</a:t>
            </a:r>
            <a:r>
              <a:rPr lang="el-GR" sz="1600" i="1" dirty="0" smtClean="0"/>
              <a:t>’’</a:t>
            </a:r>
            <a:r>
              <a:rPr lang="fr-FR" sz="1600" i="1" dirty="0" smtClean="0"/>
              <a:t>, </a:t>
            </a:r>
            <a:r>
              <a:rPr lang="fr-FR" sz="1600" i="1" dirty="0"/>
              <a:t>Paris, Picard, coll. « Antiqua », 2010, 157 p.</a:t>
            </a:r>
          </a:p>
        </p:txBody>
      </p:sp>
    </p:spTree>
    <p:extLst>
      <p:ext uri="{BB962C8B-B14F-4D97-AF65-F5344CB8AC3E}">
        <p14:creationId xmlns="" xmlns:p14="http://schemas.microsoft.com/office/powerpoint/2010/main" val="34034632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upload.wikimedia.org/wikipedia/commons/thumb/1/10/The_White_Horse_by_John_Constable_-_Google_Art_Project.jpg/1024px-The_White_Horse_by_John_Constable_-_Google_Art_Project.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 y="0"/>
            <a:ext cx="9932943"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Ορθογώνιο 3"/>
          <p:cNvSpPr/>
          <p:nvPr/>
        </p:nvSpPr>
        <p:spPr>
          <a:xfrm>
            <a:off x="9910908" y="5107870"/>
            <a:ext cx="1769331" cy="1323439"/>
          </a:xfrm>
          <a:prstGeom prst="rect">
            <a:avLst/>
          </a:prstGeom>
        </p:spPr>
        <p:txBody>
          <a:bodyPr wrap="none">
            <a:spAutoFit/>
          </a:bodyPr>
          <a:lstStyle/>
          <a:p>
            <a:pPr algn="ctr"/>
            <a:r>
              <a:rPr lang="el-GR" sz="1600" i="1" dirty="0" smtClean="0"/>
              <a:t>‘’</a:t>
            </a:r>
            <a:r>
              <a:rPr lang="en-US" sz="1600" i="1" dirty="0" smtClean="0"/>
              <a:t>The </a:t>
            </a:r>
            <a:r>
              <a:rPr lang="en-US" sz="1600" i="1" dirty="0"/>
              <a:t>White </a:t>
            </a:r>
            <a:r>
              <a:rPr lang="en-US" sz="1600" i="1" dirty="0" smtClean="0"/>
              <a:t>Horse</a:t>
            </a:r>
            <a:r>
              <a:rPr lang="el-GR" sz="1600" i="1" dirty="0" smtClean="0"/>
              <a:t>’’</a:t>
            </a:r>
          </a:p>
          <a:p>
            <a:pPr algn="ctr"/>
            <a:r>
              <a:rPr lang="en-US" sz="1600" i="1" dirty="0"/>
              <a:t>1819 </a:t>
            </a:r>
            <a:endParaRPr lang="el-GR" sz="1600" i="1" dirty="0" smtClean="0"/>
          </a:p>
          <a:p>
            <a:pPr algn="ctr"/>
            <a:r>
              <a:rPr lang="en-US" sz="1600" i="1" dirty="0" smtClean="0"/>
              <a:t>John </a:t>
            </a:r>
            <a:r>
              <a:rPr lang="en-US" sz="1600" i="1" dirty="0"/>
              <a:t>Constable </a:t>
            </a:r>
          </a:p>
          <a:p>
            <a:pPr algn="ctr"/>
            <a:r>
              <a:rPr lang="en-US" sz="1600" i="1" dirty="0" smtClean="0"/>
              <a:t>Frick Collection</a:t>
            </a:r>
            <a:r>
              <a:rPr lang="el-GR" sz="1600" i="1" dirty="0" smtClean="0"/>
              <a:t>, </a:t>
            </a:r>
          </a:p>
          <a:p>
            <a:pPr algn="ctr"/>
            <a:r>
              <a:rPr lang="el-GR" sz="1600" i="1" dirty="0" smtClean="0"/>
              <a:t>Νέα Υόρκη</a:t>
            </a:r>
            <a:endParaRPr lang="fr-FR" sz="1600" i="1" dirty="0"/>
          </a:p>
        </p:txBody>
      </p:sp>
      <p:sp>
        <p:nvSpPr>
          <p:cNvPr id="5" name="Ορθογώνιο 4"/>
          <p:cNvSpPr/>
          <p:nvPr/>
        </p:nvSpPr>
        <p:spPr>
          <a:xfrm>
            <a:off x="9932942" y="490376"/>
            <a:ext cx="1937401" cy="2062103"/>
          </a:xfrm>
          <a:prstGeom prst="rect">
            <a:avLst/>
          </a:prstGeom>
        </p:spPr>
        <p:txBody>
          <a:bodyPr wrap="square">
            <a:spAutoFit/>
          </a:bodyPr>
          <a:lstStyle/>
          <a:p>
            <a:pPr algn="ctr"/>
            <a:r>
              <a:rPr lang="el-GR" sz="1600" i="1" dirty="0" smtClean="0"/>
              <a:t>Με τον πίνακα αυτόν γίνεται δεκτός στη Βασιλική Ακαδημία του Λονδίνου.</a:t>
            </a:r>
          </a:p>
          <a:p>
            <a:pPr algn="ctr"/>
            <a:endParaRPr lang="el-GR" sz="1600" i="1" dirty="0"/>
          </a:p>
          <a:p>
            <a:pPr algn="ctr"/>
            <a:r>
              <a:rPr lang="el-GR" sz="1600" i="1" dirty="0" smtClean="0"/>
              <a:t>Θεωρείται ακαδημαϊκά αποδεκτός, ορθός.</a:t>
            </a:r>
            <a:endParaRPr lang="fr-FR" sz="1600" i="1" dirty="0"/>
          </a:p>
        </p:txBody>
      </p:sp>
    </p:spTree>
    <p:extLst>
      <p:ext uri="{BB962C8B-B14F-4D97-AF65-F5344CB8AC3E}">
        <p14:creationId xmlns="" xmlns:p14="http://schemas.microsoft.com/office/powerpoint/2010/main" val="33513487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9848986" y="5372763"/>
            <a:ext cx="2343014" cy="1323439"/>
          </a:xfrm>
          <a:prstGeom prst="rect">
            <a:avLst/>
          </a:prstGeom>
        </p:spPr>
        <p:txBody>
          <a:bodyPr wrap="none">
            <a:spAutoFit/>
          </a:bodyPr>
          <a:lstStyle/>
          <a:p>
            <a:pPr algn="ctr"/>
            <a:r>
              <a:rPr lang="el-GR" sz="1600" i="1" dirty="0" smtClean="0"/>
              <a:t>‘’</a:t>
            </a:r>
            <a:r>
              <a:rPr lang="fr-FR" sz="1600" i="1" dirty="0" smtClean="0"/>
              <a:t>The </a:t>
            </a:r>
            <a:r>
              <a:rPr lang="fr-FR" sz="1600" i="1" dirty="0"/>
              <a:t>Hay </a:t>
            </a:r>
            <a:r>
              <a:rPr lang="fr-FR" sz="1600" i="1" dirty="0" smtClean="0"/>
              <a:t>Wain</a:t>
            </a:r>
            <a:r>
              <a:rPr lang="el-GR" sz="1600" i="1" dirty="0" smtClean="0"/>
              <a:t>‘’</a:t>
            </a:r>
          </a:p>
          <a:p>
            <a:pPr algn="ctr"/>
            <a:r>
              <a:rPr lang="el-GR" sz="1600" i="1" dirty="0" smtClean="0"/>
              <a:t>‘</a:t>
            </a:r>
            <a:r>
              <a:rPr lang="el-GR" sz="1600" i="1" dirty="0"/>
              <a:t>’</a:t>
            </a:r>
            <a:r>
              <a:rPr lang="en-US" sz="1600" i="1" dirty="0"/>
              <a:t>To </a:t>
            </a:r>
            <a:r>
              <a:rPr lang="el-GR" sz="1600" i="1" dirty="0"/>
              <a:t>Κάρο Σανού</a:t>
            </a:r>
            <a:r>
              <a:rPr lang="el-GR" sz="1600" i="1" dirty="0" smtClean="0"/>
              <a:t>’’</a:t>
            </a:r>
          </a:p>
          <a:p>
            <a:pPr algn="ctr"/>
            <a:r>
              <a:rPr lang="el-GR" sz="1600" i="1" dirty="0" smtClean="0"/>
              <a:t>1821</a:t>
            </a:r>
          </a:p>
          <a:p>
            <a:pPr algn="ctr"/>
            <a:r>
              <a:rPr lang="fr-FR" sz="1600" i="1" dirty="0"/>
              <a:t>John </a:t>
            </a:r>
            <a:r>
              <a:rPr lang="fr-FR" sz="1600" i="1" dirty="0" smtClean="0"/>
              <a:t>Constable</a:t>
            </a:r>
            <a:endParaRPr lang="el-GR" sz="1600" i="1" dirty="0" smtClean="0"/>
          </a:p>
          <a:p>
            <a:pPr algn="ctr"/>
            <a:r>
              <a:rPr lang="fr-FR" sz="1600" i="1" dirty="0" smtClean="0"/>
              <a:t>National </a:t>
            </a:r>
            <a:r>
              <a:rPr lang="fr-FR" sz="1600" i="1" dirty="0"/>
              <a:t>Gallery, </a:t>
            </a:r>
            <a:r>
              <a:rPr lang="el-GR" sz="1600" i="1" dirty="0" smtClean="0"/>
              <a:t>Λονδίνο</a:t>
            </a:r>
            <a:r>
              <a:rPr lang="fr-FR" sz="1600" i="1" dirty="0" smtClean="0"/>
              <a:t> </a:t>
            </a:r>
            <a:endParaRPr lang="fr-FR" sz="1600" i="1" dirty="0"/>
          </a:p>
        </p:txBody>
      </p:sp>
      <p:pic>
        <p:nvPicPr>
          <p:cNvPr id="7170" name="Picture 2" descr="https://upload.wikimedia.org/wikipedia/commons/thumb/d/d9/John_Constable_The_Hay_Wain.jpg/1024px-John_Constable_The_Hay_Wain.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947014"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Ορθογώνιο 1"/>
          <p:cNvSpPr/>
          <p:nvPr/>
        </p:nvSpPr>
        <p:spPr>
          <a:xfrm>
            <a:off x="9843023" y="146133"/>
            <a:ext cx="2348977" cy="5047536"/>
          </a:xfrm>
          <a:prstGeom prst="rect">
            <a:avLst/>
          </a:prstGeom>
        </p:spPr>
        <p:txBody>
          <a:bodyPr wrap="square">
            <a:spAutoFit/>
          </a:bodyPr>
          <a:lstStyle/>
          <a:p>
            <a:pPr algn="ctr"/>
            <a:r>
              <a:rPr lang="el-GR" sz="1400" i="1" dirty="0" smtClean="0"/>
              <a:t>Θεωρείται </a:t>
            </a:r>
            <a:r>
              <a:rPr lang="el-GR" sz="1400" i="1" dirty="0"/>
              <a:t>ένα από τα δημοφιλέστερα βρετανικά έργα </a:t>
            </a:r>
            <a:r>
              <a:rPr lang="el-GR" sz="1400" i="1" dirty="0" smtClean="0"/>
              <a:t>Τέχνης.</a:t>
            </a:r>
          </a:p>
          <a:p>
            <a:pPr algn="ctr"/>
            <a:endParaRPr lang="el-GR" sz="1400" i="1" dirty="0" smtClean="0"/>
          </a:p>
          <a:p>
            <a:pPr algn="ctr"/>
            <a:r>
              <a:rPr lang="el-GR" sz="1400" i="1" dirty="0"/>
              <a:t>Ο πίνακας απεικονίζει μια καθημερινή σκηνή της αγροτικής ζωής </a:t>
            </a:r>
            <a:r>
              <a:rPr lang="el-GR" sz="1400" i="1" dirty="0" smtClean="0"/>
              <a:t>στο Φλάτφορντ </a:t>
            </a:r>
            <a:r>
              <a:rPr lang="el-GR" sz="1400" i="1" dirty="0"/>
              <a:t>της Ανατολικής </a:t>
            </a:r>
            <a:r>
              <a:rPr lang="el-GR" sz="1400" i="1" dirty="0" smtClean="0"/>
              <a:t>Αγγλίας</a:t>
            </a:r>
            <a:r>
              <a:rPr lang="el-GR" sz="1400" i="1" dirty="0"/>
              <a:t>. </a:t>
            </a:r>
            <a:endParaRPr lang="el-GR" sz="1400" i="1" dirty="0" smtClean="0"/>
          </a:p>
          <a:p>
            <a:pPr algn="ctr"/>
            <a:endParaRPr lang="el-GR" sz="1400" i="1" dirty="0"/>
          </a:p>
          <a:p>
            <a:pPr algn="ctr"/>
            <a:r>
              <a:rPr lang="el-GR" sz="1400" i="1" dirty="0" smtClean="0"/>
              <a:t>Εδώ αποτυπώνονται οι </a:t>
            </a:r>
            <a:r>
              <a:rPr lang="el-GR" sz="1400" i="1" dirty="0"/>
              <a:t>απόψεις του Κόνσταμπλ για τη </a:t>
            </a:r>
            <a:r>
              <a:rPr lang="el-GR" sz="1400" i="1" dirty="0" smtClean="0"/>
              <a:t>ζωγραφική : </a:t>
            </a:r>
          </a:p>
          <a:p>
            <a:pPr algn="ctr"/>
            <a:r>
              <a:rPr lang="el-GR" sz="1400" i="1" dirty="0" smtClean="0">
                <a:solidFill>
                  <a:srgbClr val="FFFF00"/>
                </a:solidFill>
              </a:rPr>
              <a:t>* </a:t>
            </a:r>
            <a:r>
              <a:rPr lang="el-GR" sz="1400" i="1" dirty="0" smtClean="0"/>
              <a:t>άρνηση να </a:t>
            </a:r>
            <a:r>
              <a:rPr lang="el-GR" sz="1400" i="1" dirty="0"/>
              <a:t>ακολουθήσει τις τετριμμένες τεχνικές που επικρατούσαν κατά την εποχή του στον τομέα της </a:t>
            </a:r>
            <a:r>
              <a:rPr lang="el-GR" sz="1400" i="1" dirty="0" smtClean="0"/>
              <a:t>τοπιογραφίας</a:t>
            </a:r>
          </a:p>
          <a:p>
            <a:pPr algn="ctr"/>
            <a:r>
              <a:rPr lang="el-GR" sz="1400" i="1" dirty="0" smtClean="0">
                <a:solidFill>
                  <a:srgbClr val="FFFF00"/>
                </a:solidFill>
              </a:rPr>
              <a:t>* </a:t>
            </a:r>
            <a:r>
              <a:rPr lang="el-GR" sz="1400" i="1" dirty="0"/>
              <a:t>έλλειψη πόζας και εκζήτησης </a:t>
            </a:r>
            <a:endParaRPr lang="el-GR" sz="1400" i="1" dirty="0" smtClean="0"/>
          </a:p>
          <a:p>
            <a:pPr algn="ctr"/>
            <a:r>
              <a:rPr lang="el-GR" sz="1400" i="1" dirty="0" smtClean="0">
                <a:solidFill>
                  <a:srgbClr val="FFFF00"/>
                </a:solidFill>
              </a:rPr>
              <a:t>* </a:t>
            </a:r>
            <a:r>
              <a:rPr lang="el-GR" sz="1400" i="1" dirty="0" smtClean="0"/>
              <a:t>προσπάθεια </a:t>
            </a:r>
            <a:r>
              <a:rPr lang="el-GR" sz="1400" i="1" dirty="0"/>
              <a:t>να αποδοθούν πιστά στον πίνακα αυτά που έβλεπε με την όρασή του</a:t>
            </a:r>
            <a:endParaRPr lang="fr-FR" sz="1400" i="1" dirty="0"/>
          </a:p>
        </p:txBody>
      </p:sp>
    </p:spTree>
    <p:extLst>
      <p:ext uri="{BB962C8B-B14F-4D97-AF65-F5344CB8AC3E}">
        <p14:creationId xmlns="" xmlns:p14="http://schemas.microsoft.com/office/powerpoint/2010/main" val="13747973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upload.wikimedia.org/wikipedia/commons/1/1e/John_constable%2C_il_carro_di_fieno%2C_1821%2C_04.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9853" t="10053" r="13266" b="6492"/>
          <a:stretch/>
        </p:blipFill>
        <p:spPr bwMode="auto">
          <a:xfrm>
            <a:off x="-1" y="0"/>
            <a:ext cx="9476511"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53792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upload.wikimedia.org/wikipedia/commons/thumb/a/a2/Flatford_Mill%2C_site_of_the_HayWain.JPG/1024px-Flatford_Mill%2C_site_of_the_HayWain.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4 - Ορθογώνιο"/>
          <p:cNvSpPr/>
          <p:nvPr/>
        </p:nvSpPr>
        <p:spPr>
          <a:xfrm>
            <a:off x="9121834" y="4011574"/>
            <a:ext cx="2894109" cy="2554545"/>
          </a:xfrm>
          <a:prstGeom prst="rect">
            <a:avLst/>
          </a:prstGeom>
        </p:spPr>
        <p:txBody>
          <a:bodyPr wrap="square">
            <a:spAutoFit/>
          </a:bodyPr>
          <a:lstStyle/>
          <a:p>
            <a:pPr algn="ctr"/>
            <a:r>
              <a:rPr lang="el-GR" sz="1600" i="1" dirty="0" smtClean="0"/>
              <a:t>Το σημείο στο </a:t>
            </a:r>
            <a:r>
              <a:rPr lang="en-US" sz="1600" i="1" dirty="0" smtClean="0"/>
              <a:t>Flatford</a:t>
            </a:r>
            <a:r>
              <a:rPr lang="el-GR" sz="1600" i="1" dirty="0" smtClean="0"/>
              <a:t> στην Κομητεία του</a:t>
            </a:r>
            <a:r>
              <a:rPr lang="en-US" sz="1600" i="1" dirty="0" smtClean="0"/>
              <a:t> Suffolk </a:t>
            </a:r>
            <a:r>
              <a:rPr lang="el-GR" sz="1600" i="1" dirty="0" smtClean="0"/>
              <a:t>ανήκε στον πατέρα του </a:t>
            </a:r>
            <a:r>
              <a:rPr lang="en-US" sz="1600" i="1" dirty="0" smtClean="0"/>
              <a:t>Constable</a:t>
            </a:r>
            <a:r>
              <a:rPr lang="el-GR" sz="1600" i="1" dirty="0" smtClean="0"/>
              <a:t>. </a:t>
            </a:r>
          </a:p>
          <a:p>
            <a:pPr algn="ctr"/>
            <a:endParaRPr lang="el-GR" sz="1600" i="1" dirty="0" smtClean="0"/>
          </a:p>
          <a:p>
            <a:pPr algn="ctr"/>
            <a:r>
              <a:rPr lang="el-GR" sz="1600" i="1" dirty="0" smtClean="0"/>
              <a:t>Εδώ ζωγραφίστηκε ο πίνακας, στον οποίο εικονίζεται ο αγρότης που νοίκιαζε τον μύλο.</a:t>
            </a:r>
          </a:p>
          <a:p>
            <a:pPr algn="ctr"/>
            <a:endParaRPr lang="el-GR" sz="1600" i="1" dirty="0" smtClean="0"/>
          </a:p>
          <a:p>
            <a:pPr algn="ctr"/>
            <a:r>
              <a:rPr lang="el-GR" sz="1600" i="1" dirty="0" smtClean="0"/>
              <a:t> Από το 2010 ο χώρος είναι ανοιχτός στο κοινό. </a:t>
            </a:r>
            <a:endParaRPr lang="el-GR" sz="1600" i="1" dirty="0"/>
          </a:p>
        </p:txBody>
      </p:sp>
    </p:spTree>
    <p:extLst>
      <p:ext uri="{BB962C8B-B14F-4D97-AF65-F5344CB8AC3E}">
        <p14:creationId xmlns="" xmlns:p14="http://schemas.microsoft.com/office/powerpoint/2010/main" val="35998379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upload.wikimedia.org/wikipedia/commons/thumb/a/a6/John_Constable_A_Boat_Passing_a_Lock.jpg/800px-John_Constable_A_Boat_Passing_a_Lock.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
            <a:ext cx="4657315" cy="541412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Ορθογώνιο 1"/>
          <p:cNvSpPr/>
          <p:nvPr/>
        </p:nvSpPr>
        <p:spPr>
          <a:xfrm>
            <a:off x="1532958" y="5543220"/>
            <a:ext cx="1591398" cy="1169551"/>
          </a:xfrm>
          <a:prstGeom prst="rect">
            <a:avLst/>
          </a:prstGeom>
        </p:spPr>
        <p:txBody>
          <a:bodyPr wrap="none">
            <a:spAutoFit/>
          </a:bodyPr>
          <a:lstStyle/>
          <a:p>
            <a:pPr algn="ctr"/>
            <a:r>
              <a:rPr lang="el-GR" sz="1400" i="1" dirty="0" smtClean="0"/>
              <a:t>‘’</a:t>
            </a:r>
            <a:r>
              <a:rPr lang="en-US" sz="1400" i="1" dirty="0" smtClean="0"/>
              <a:t>The Lock</a:t>
            </a:r>
            <a:r>
              <a:rPr lang="el-GR" sz="1400" i="1" dirty="0" smtClean="0"/>
              <a:t>’’</a:t>
            </a:r>
          </a:p>
          <a:p>
            <a:pPr algn="ctr"/>
            <a:r>
              <a:rPr lang="el-GR" sz="1400" i="1" dirty="0" smtClean="0"/>
              <a:t>‘’Ο Υδατοφράχτης’’</a:t>
            </a:r>
          </a:p>
          <a:p>
            <a:pPr algn="ctr"/>
            <a:r>
              <a:rPr lang="en-US" sz="1400" i="1" dirty="0"/>
              <a:t> </a:t>
            </a:r>
            <a:r>
              <a:rPr lang="en-US" sz="1400" i="1" dirty="0" smtClean="0"/>
              <a:t>1824</a:t>
            </a:r>
            <a:endParaRPr lang="el-GR" sz="1400" i="1" dirty="0" smtClean="0"/>
          </a:p>
          <a:p>
            <a:pPr algn="ctr"/>
            <a:r>
              <a:rPr lang="en-US" sz="1400" i="1" dirty="0" smtClean="0"/>
              <a:t>John </a:t>
            </a:r>
            <a:r>
              <a:rPr lang="en-US" sz="1400" i="1" dirty="0"/>
              <a:t>Constable</a:t>
            </a:r>
          </a:p>
          <a:p>
            <a:pPr algn="ctr"/>
            <a:r>
              <a:rPr lang="el-GR" sz="1400" i="1" dirty="0" smtClean="0"/>
              <a:t>Ιδιωτική Συλλογή</a:t>
            </a:r>
            <a:endParaRPr lang="fr-FR" sz="1400" i="1" dirty="0"/>
          </a:p>
        </p:txBody>
      </p:sp>
      <p:pic>
        <p:nvPicPr>
          <p:cNvPr id="11268" name="Picture 4" descr="https://upload.wikimedia.org/wikipedia/commons/thumb/6/65/John_Constable_-_The_Lock_%28second_Foster_version%29.jpg/800px-John_Constable_-_The_Lock_%28second_Foster_version%29.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879481" y="0"/>
            <a:ext cx="5800618" cy="6844731"/>
          </a:xfrm>
          <a:prstGeom prst="rect">
            <a:avLst/>
          </a:prstGeom>
          <a:noFill/>
          <a:extLst>
            <a:ext uri="{909E8E84-426E-40DD-AFC4-6F175D3DCCD1}">
              <a14:hiddenFill xmlns="" xmlns:a14="http://schemas.microsoft.com/office/drawing/2010/main">
                <a:solidFill>
                  <a:srgbClr val="FFFFFF"/>
                </a:solidFill>
              </a14:hiddenFill>
            </a:ext>
          </a:extLst>
        </p:spPr>
      </p:pic>
      <p:sp>
        <p:nvSpPr>
          <p:cNvPr id="5" name="Ορθογώνιο 4"/>
          <p:cNvSpPr/>
          <p:nvPr/>
        </p:nvSpPr>
        <p:spPr>
          <a:xfrm>
            <a:off x="10680099" y="5543220"/>
            <a:ext cx="1591398" cy="1169551"/>
          </a:xfrm>
          <a:prstGeom prst="rect">
            <a:avLst/>
          </a:prstGeom>
        </p:spPr>
        <p:txBody>
          <a:bodyPr wrap="none">
            <a:spAutoFit/>
          </a:bodyPr>
          <a:lstStyle/>
          <a:p>
            <a:pPr algn="ctr"/>
            <a:r>
              <a:rPr lang="el-GR" sz="1400" i="1" dirty="0" smtClean="0"/>
              <a:t>‘’</a:t>
            </a:r>
            <a:r>
              <a:rPr lang="en-US" sz="1400" i="1" dirty="0" smtClean="0"/>
              <a:t>The Lock</a:t>
            </a:r>
            <a:r>
              <a:rPr lang="el-GR" sz="1400" i="1" dirty="0" smtClean="0"/>
              <a:t>’’</a:t>
            </a:r>
          </a:p>
          <a:p>
            <a:pPr algn="ctr"/>
            <a:r>
              <a:rPr lang="el-GR" sz="1400" i="1" dirty="0" smtClean="0"/>
              <a:t>‘’Ο Υδατοφράχτης’’</a:t>
            </a:r>
          </a:p>
          <a:p>
            <a:pPr algn="ctr"/>
            <a:r>
              <a:rPr lang="en-US" sz="1400" i="1" dirty="0"/>
              <a:t> </a:t>
            </a:r>
            <a:r>
              <a:rPr lang="en-US" sz="1400" i="1" dirty="0" smtClean="0"/>
              <a:t>182</a:t>
            </a:r>
            <a:r>
              <a:rPr lang="el-GR" sz="1400" i="1" dirty="0" smtClean="0"/>
              <a:t>5</a:t>
            </a:r>
          </a:p>
          <a:p>
            <a:pPr algn="ctr"/>
            <a:r>
              <a:rPr lang="en-US" sz="1400" i="1" dirty="0" smtClean="0"/>
              <a:t>John </a:t>
            </a:r>
            <a:r>
              <a:rPr lang="en-US" sz="1400" i="1" dirty="0"/>
              <a:t>Constable</a:t>
            </a:r>
          </a:p>
          <a:p>
            <a:pPr algn="ctr"/>
            <a:r>
              <a:rPr lang="el-GR" sz="1400" i="1" dirty="0" smtClean="0"/>
              <a:t>Ιδιωτική Συλλογή</a:t>
            </a:r>
            <a:endParaRPr lang="fr-FR" sz="1400" i="1" dirty="0"/>
          </a:p>
        </p:txBody>
      </p:sp>
    </p:spTree>
    <p:extLst>
      <p:ext uri="{BB962C8B-B14F-4D97-AF65-F5344CB8AC3E}">
        <p14:creationId xmlns="" xmlns:p14="http://schemas.microsoft.com/office/powerpoint/2010/main" val="25101924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upload.wikimedia.org/wikipedia/commons/thumb/5/53/John_Constable_-_Salisbury_Cathedral_from_the_Bishop%27s_Garden_-_Google_Art_Project.jpg/1024px-John_Constable_-_Salisbury_Cathedral_from_the_Bishop%27s_Garden_-_Google_Art_Project.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8680583"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Ορθογώνιο 3"/>
          <p:cNvSpPr/>
          <p:nvPr/>
        </p:nvSpPr>
        <p:spPr>
          <a:xfrm>
            <a:off x="8544142" y="4876990"/>
            <a:ext cx="3883510" cy="1323439"/>
          </a:xfrm>
          <a:prstGeom prst="rect">
            <a:avLst/>
          </a:prstGeom>
        </p:spPr>
        <p:txBody>
          <a:bodyPr wrap="square">
            <a:spAutoFit/>
          </a:bodyPr>
          <a:lstStyle/>
          <a:p>
            <a:pPr algn="ctr"/>
            <a:r>
              <a:rPr lang="el-GR" sz="1400" i="1" dirty="0" smtClean="0"/>
              <a:t>‘</a:t>
            </a:r>
            <a:r>
              <a:rPr lang="el-GR" sz="1600" i="1" dirty="0" smtClean="0"/>
              <a:t>’</a:t>
            </a:r>
            <a:r>
              <a:rPr lang="en-US" sz="1600" i="1" dirty="0" smtClean="0"/>
              <a:t>Salisbury </a:t>
            </a:r>
            <a:r>
              <a:rPr lang="en-US" sz="1600" i="1" dirty="0"/>
              <a:t>Cathedral </a:t>
            </a:r>
            <a:endParaRPr lang="el-GR" sz="1600" i="1" dirty="0" smtClean="0"/>
          </a:p>
          <a:p>
            <a:pPr algn="ctr"/>
            <a:r>
              <a:rPr lang="en-US" sz="1600" i="1" dirty="0" smtClean="0"/>
              <a:t>from </a:t>
            </a:r>
            <a:r>
              <a:rPr lang="en-US" sz="1600" i="1" dirty="0"/>
              <a:t>the Bishop's </a:t>
            </a:r>
            <a:r>
              <a:rPr lang="en-US" sz="1600" i="1" dirty="0" smtClean="0"/>
              <a:t>Grounds</a:t>
            </a:r>
            <a:r>
              <a:rPr lang="el-GR" sz="1600" i="1" dirty="0" smtClean="0"/>
              <a:t>’’</a:t>
            </a:r>
          </a:p>
          <a:p>
            <a:pPr algn="ctr"/>
            <a:r>
              <a:rPr lang="en-US" sz="1600" i="1" dirty="0" smtClean="0"/>
              <a:t>1825</a:t>
            </a:r>
            <a:endParaRPr lang="el-GR" sz="1600" i="1" dirty="0" smtClean="0"/>
          </a:p>
          <a:p>
            <a:pPr algn="ctr"/>
            <a:r>
              <a:rPr lang="en-US" sz="1600" i="1" dirty="0" smtClean="0"/>
              <a:t>John </a:t>
            </a:r>
            <a:r>
              <a:rPr lang="en-US" sz="1600" i="1" dirty="0"/>
              <a:t>Constable</a:t>
            </a:r>
            <a:endParaRPr lang="el-GR" sz="1600" i="1" dirty="0" smtClean="0"/>
          </a:p>
          <a:p>
            <a:pPr algn="ctr"/>
            <a:r>
              <a:rPr lang="en-US" sz="1600" i="1" dirty="0" smtClean="0"/>
              <a:t>Frick </a:t>
            </a:r>
            <a:r>
              <a:rPr lang="en-US" sz="1600" i="1" dirty="0"/>
              <a:t>Collection, New York City</a:t>
            </a:r>
            <a:endParaRPr lang="fr-FR" sz="1600" i="1" dirty="0"/>
          </a:p>
        </p:txBody>
      </p:sp>
      <p:sp>
        <p:nvSpPr>
          <p:cNvPr id="5" name="Ορθογώνιο 4"/>
          <p:cNvSpPr/>
          <p:nvPr/>
        </p:nvSpPr>
        <p:spPr>
          <a:xfrm>
            <a:off x="9341223" y="439287"/>
            <a:ext cx="1986579" cy="2800767"/>
          </a:xfrm>
          <a:prstGeom prst="rect">
            <a:avLst/>
          </a:prstGeom>
        </p:spPr>
        <p:txBody>
          <a:bodyPr wrap="square">
            <a:spAutoFit/>
          </a:bodyPr>
          <a:lstStyle/>
          <a:p>
            <a:pPr algn="ctr"/>
            <a:r>
              <a:rPr lang="el-GR" sz="1600" i="1" dirty="0" smtClean="0"/>
              <a:t>Σε ένδειξη της εκτίμησής του στον </a:t>
            </a:r>
            <a:r>
              <a:rPr lang="en-US" sz="1600" i="1" dirty="0" smtClean="0"/>
              <a:t>John Fisher</a:t>
            </a:r>
            <a:r>
              <a:rPr lang="en-US" sz="1600" i="1" dirty="0"/>
              <a:t>, </a:t>
            </a:r>
            <a:r>
              <a:rPr lang="el-GR" sz="1600" i="1" dirty="0" smtClean="0"/>
              <a:t> Επίσκοπο του </a:t>
            </a:r>
            <a:r>
              <a:rPr lang="en-US" sz="1600" i="1" dirty="0" smtClean="0"/>
              <a:t>Salisbury</a:t>
            </a:r>
            <a:r>
              <a:rPr lang="en-US" sz="1600" i="1" dirty="0"/>
              <a:t>, </a:t>
            </a:r>
            <a:r>
              <a:rPr lang="el-GR" sz="1600" i="1" dirty="0" smtClean="0"/>
              <a:t>ο οποίος είχε παραγγείλει τον πίνακα, ο ζωγράφος συμπεριέλαβε αυτόν και τη σύζυγό του στην κάτω αριστερή γωνία του έργου.</a:t>
            </a:r>
          </a:p>
        </p:txBody>
      </p:sp>
    </p:spTree>
    <p:extLst>
      <p:ext uri="{BB962C8B-B14F-4D97-AF65-F5344CB8AC3E}">
        <p14:creationId xmlns="" xmlns:p14="http://schemas.microsoft.com/office/powerpoint/2010/main" val="32213357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8565623" y="5042118"/>
            <a:ext cx="3626377" cy="1815882"/>
          </a:xfrm>
          <a:prstGeom prst="rect">
            <a:avLst/>
          </a:prstGeom>
        </p:spPr>
        <p:txBody>
          <a:bodyPr wrap="none">
            <a:spAutoFit/>
          </a:bodyPr>
          <a:lstStyle/>
          <a:p>
            <a:pPr algn="ctr"/>
            <a:r>
              <a:rPr lang="el-GR" sz="1600" i="1" dirty="0" smtClean="0"/>
              <a:t>‘’</a:t>
            </a:r>
            <a:r>
              <a:rPr lang="en-US" sz="1600" i="1" dirty="0" smtClean="0"/>
              <a:t>Salisbury </a:t>
            </a:r>
            <a:r>
              <a:rPr lang="en-US" sz="1600" i="1" dirty="0"/>
              <a:t>Cathedral from the </a:t>
            </a:r>
            <a:r>
              <a:rPr lang="en-US" sz="1600" i="1" dirty="0" smtClean="0"/>
              <a:t>Meadows</a:t>
            </a:r>
            <a:r>
              <a:rPr lang="el-GR" sz="1600" i="1" dirty="0" smtClean="0"/>
              <a:t>’’</a:t>
            </a:r>
            <a:endParaRPr lang="el-GR" sz="1600" i="1" dirty="0"/>
          </a:p>
          <a:p>
            <a:pPr algn="ctr"/>
            <a:r>
              <a:rPr lang="en-US" sz="1600" i="1" dirty="0" smtClean="0"/>
              <a:t>1831</a:t>
            </a:r>
            <a:endParaRPr lang="el-GR" sz="1600" i="1" dirty="0" smtClean="0"/>
          </a:p>
          <a:p>
            <a:pPr algn="ctr"/>
            <a:r>
              <a:rPr lang="en-US" sz="1600" i="1" dirty="0" smtClean="0"/>
              <a:t>John </a:t>
            </a:r>
            <a:r>
              <a:rPr lang="en-US" sz="1600" i="1" dirty="0"/>
              <a:t>Constable</a:t>
            </a:r>
          </a:p>
          <a:p>
            <a:pPr algn="ctr"/>
            <a:r>
              <a:rPr lang="en-US" sz="1600" i="1" dirty="0" smtClean="0"/>
              <a:t>Tate Britain</a:t>
            </a:r>
            <a:r>
              <a:rPr lang="el-GR" sz="1600" i="1" dirty="0" smtClean="0"/>
              <a:t>, Λονδίνο</a:t>
            </a:r>
          </a:p>
          <a:p>
            <a:pPr algn="ctr"/>
            <a:r>
              <a:rPr lang="el-GR" sz="1600" i="1" dirty="0" smtClean="0"/>
              <a:t>(αγόρασε τον πίνακα το 2013 </a:t>
            </a:r>
          </a:p>
          <a:p>
            <a:pPr algn="ctr"/>
            <a:r>
              <a:rPr lang="el-GR" sz="1600" i="1" dirty="0" smtClean="0"/>
              <a:t>για 23 εκ. λίρες)</a:t>
            </a:r>
          </a:p>
          <a:p>
            <a:pPr algn="ctr"/>
            <a:endParaRPr lang="el-GR" sz="1600" i="1" dirty="0"/>
          </a:p>
        </p:txBody>
      </p:sp>
      <p:pic>
        <p:nvPicPr>
          <p:cNvPr id="2052" name="Picture 4" descr="https://upload.wikimedia.org/wikipedia/commons/thumb/9/91/Constable_Salisbury_meadows.jpg/1024px-Constable_Salisbury_meadows.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 y="0"/>
            <a:ext cx="8574593"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Ορθογώνιο 5"/>
          <p:cNvSpPr/>
          <p:nvPr/>
        </p:nvSpPr>
        <p:spPr>
          <a:xfrm>
            <a:off x="8545286" y="0"/>
            <a:ext cx="3646714" cy="4278094"/>
          </a:xfrm>
          <a:prstGeom prst="rect">
            <a:avLst/>
          </a:prstGeom>
        </p:spPr>
        <p:txBody>
          <a:bodyPr wrap="square">
            <a:spAutoFit/>
          </a:bodyPr>
          <a:lstStyle/>
          <a:p>
            <a:pPr algn="ctr"/>
            <a:r>
              <a:rPr lang="el-GR" sz="1600" i="1" dirty="0" smtClean="0"/>
              <a:t>Ζωγράφισε τον πίνακα ένα χρόνο μετά τον θάνατο της συζύγου του και δηλώνει την έντονη θλίψη του.</a:t>
            </a:r>
          </a:p>
          <a:p>
            <a:pPr algn="ctr"/>
            <a:endParaRPr lang="el-GR" sz="1600" i="1" dirty="0"/>
          </a:p>
          <a:p>
            <a:pPr algn="ctr"/>
            <a:r>
              <a:rPr lang="el-GR" sz="1600" i="1" dirty="0" smtClean="0"/>
              <a:t>Συμβολισμοί του πίνακα  : </a:t>
            </a:r>
          </a:p>
          <a:p>
            <a:pPr algn="ctr"/>
            <a:endParaRPr lang="en-US" sz="1600" i="1" dirty="0"/>
          </a:p>
          <a:p>
            <a:pPr algn="ctr"/>
            <a:r>
              <a:rPr lang="el-GR" sz="1600" i="1" u="sng" dirty="0" smtClean="0"/>
              <a:t>Ταφικό μνημείο </a:t>
            </a:r>
            <a:r>
              <a:rPr lang="el-GR" sz="1600" i="1" dirty="0" smtClean="0"/>
              <a:t>: σύμβολο θανάτου</a:t>
            </a:r>
          </a:p>
          <a:p>
            <a:pPr algn="ctr"/>
            <a:r>
              <a:rPr lang="el-GR" sz="1600" i="1" u="sng" dirty="0" smtClean="0"/>
              <a:t>Φλαμουριά</a:t>
            </a:r>
            <a:r>
              <a:rPr lang="el-GR" sz="1600" i="1" dirty="0" smtClean="0"/>
              <a:t> : σύμβολο ζωής</a:t>
            </a:r>
          </a:p>
          <a:p>
            <a:pPr algn="ctr"/>
            <a:r>
              <a:rPr lang="el-GR" sz="1600" i="1" u="sng" dirty="0" smtClean="0"/>
              <a:t>Εκκλησία</a:t>
            </a:r>
            <a:r>
              <a:rPr lang="el-GR" sz="1600" i="1" dirty="0" smtClean="0"/>
              <a:t> : σύμβολο πίστης και ανάστασης </a:t>
            </a:r>
          </a:p>
          <a:p>
            <a:pPr algn="ctr"/>
            <a:r>
              <a:rPr lang="el-GR" sz="1600" i="1" u="sng" dirty="0" smtClean="0"/>
              <a:t>Ουράνιο Τόξο </a:t>
            </a:r>
            <a:r>
              <a:rPr lang="el-GR" sz="1600" i="1" dirty="0" smtClean="0"/>
              <a:t>: σύμβολο της ελπίδας μετά την καταιγίδα και της  ανανεωμένης αισιοδοξίας</a:t>
            </a:r>
            <a:endParaRPr lang="en-US" sz="1600" i="1" dirty="0"/>
          </a:p>
          <a:p>
            <a:pPr algn="ctr"/>
            <a:endParaRPr lang="el-GR" sz="1600" i="1" dirty="0"/>
          </a:p>
          <a:p>
            <a:pPr algn="ctr"/>
            <a:r>
              <a:rPr lang="el-GR" sz="1600" i="1" dirty="0" smtClean="0"/>
              <a:t>Ο ίδιος θεωρούσε πως ήταν ο καλύτερος πίνακας που είχε δημιουργήσει, ο πληρέστερος νοηματικά και τεχνικά.</a:t>
            </a:r>
          </a:p>
        </p:txBody>
      </p:sp>
    </p:spTree>
    <p:extLst>
      <p:ext uri="{BB962C8B-B14F-4D97-AF65-F5344CB8AC3E}">
        <p14:creationId xmlns="" xmlns:p14="http://schemas.microsoft.com/office/powerpoint/2010/main" val="5945520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Turner selfportrait.jpg"/>
          <p:cNvPicPr>
            <a:picLocks noChangeAspect="1" noChangeArrowheads="1"/>
          </p:cNvPicPr>
          <p:nvPr/>
        </p:nvPicPr>
        <p:blipFill>
          <a:blip r:embed="rId2"/>
          <a:srcRect/>
          <a:stretch>
            <a:fillRect/>
          </a:stretch>
        </p:blipFill>
        <p:spPr bwMode="auto">
          <a:xfrm>
            <a:off x="0" y="0"/>
            <a:ext cx="5262734" cy="6858000"/>
          </a:xfrm>
          <a:prstGeom prst="rect">
            <a:avLst/>
          </a:prstGeom>
          <a:noFill/>
        </p:spPr>
      </p:pic>
      <p:sp>
        <p:nvSpPr>
          <p:cNvPr id="3" name="2 - Ορθογώνιο"/>
          <p:cNvSpPr/>
          <p:nvPr/>
        </p:nvSpPr>
        <p:spPr>
          <a:xfrm>
            <a:off x="5349182" y="6060593"/>
            <a:ext cx="2192780" cy="830997"/>
          </a:xfrm>
          <a:prstGeom prst="rect">
            <a:avLst/>
          </a:prstGeom>
        </p:spPr>
        <p:txBody>
          <a:bodyPr wrap="none">
            <a:spAutoFit/>
          </a:bodyPr>
          <a:lstStyle/>
          <a:p>
            <a:pPr algn="ctr"/>
            <a:r>
              <a:rPr lang="en-US" sz="1600" i="1" dirty="0"/>
              <a:t>‘’</a:t>
            </a:r>
            <a:r>
              <a:rPr lang="el-GR" sz="1600" i="1" dirty="0"/>
              <a:t>Αυτοπροσωπογραφία</a:t>
            </a:r>
            <a:r>
              <a:rPr lang="en-US" sz="1600" i="1" dirty="0"/>
              <a:t>’’</a:t>
            </a:r>
          </a:p>
          <a:p>
            <a:pPr algn="ctr"/>
            <a:r>
              <a:rPr lang="en-US" sz="1600" i="1" dirty="0"/>
              <a:t>  </a:t>
            </a:r>
            <a:r>
              <a:rPr lang="el-GR" sz="1600" i="1" dirty="0" smtClean="0"/>
              <a:t>περ</a:t>
            </a:r>
            <a:r>
              <a:rPr lang="el-GR" sz="1600" i="1" dirty="0"/>
              <a:t>. </a:t>
            </a:r>
            <a:r>
              <a:rPr lang="el-GR" sz="1600" i="1" dirty="0" smtClean="0"/>
              <a:t>1799</a:t>
            </a:r>
            <a:r>
              <a:rPr lang="en-US" sz="1600" u="sng" dirty="0" smtClean="0"/>
              <a:t> </a:t>
            </a:r>
            <a:endParaRPr lang="el-GR" sz="1600" u="sng" dirty="0" smtClean="0"/>
          </a:p>
          <a:p>
            <a:pPr algn="ctr"/>
            <a:r>
              <a:rPr lang="en-US" sz="1600" i="1" dirty="0" smtClean="0"/>
              <a:t>Tate Britain</a:t>
            </a:r>
            <a:r>
              <a:rPr lang="el-GR" sz="1600" i="1" dirty="0" smtClean="0"/>
              <a:t>, Λονδίνο</a:t>
            </a:r>
            <a:r>
              <a:rPr lang="en-US" sz="1600" i="1" dirty="0" smtClean="0"/>
              <a:t> </a:t>
            </a:r>
            <a:endParaRPr lang="el-GR" sz="1600" i="1" dirty="0"/>
          </a:p>
        </p:txBody>
      </p:sp>
      <p:sp>
        <p:nvSpPr>
          <p:cNvPr id="4" name="3 - Ορθογώνιο"/>
          <p:cNvSpPr/>
          <p:nvPr/>
        </p:nvSpPr>
        <p:spPr>
          <a:xfrm>
            <a:off x="5477693" y="155296"/>
            <a:ext cx="6333819" cy="1077218"/>
          </a:xfrm>
          <a:prstGeom prst="rect">
            <a:avLst/>
          </a:prstGeom>
        </p:spPr>
        <p:txBody>
          <a:bodyPr wrap="square">
            <a:spAutoFit/>
          </a:bodyPr>
          <a:lstStyle/>
          <a:p>
            <a:pPr algn="ctr"/>
            <a:r>
              <a:rPr lang="el-GR" sz="1600" i="1" dirty="0" smtClean="0"/>
              <a:t>Ο επόμενος Άγγλος</a:t>
            </a:r>
            <a:r>
              <a:rPr lang="el-GR" sz="1600" i="1" dirty="0"/>
              <a:t> </a:t>
            </a:r>
            <a:r>
              <a:rPr lang="el-GR" sz="1600" i="1" dirty="0" smtClean="0"/>
              <a:t>τοπιογράφος, άνοιξε νέους δρόμους στην Τοπιογραφία αλλά και την ‘’πόρτα’’ προς τον Ιμπρεσιονισμό, του </a:t>
            </a:r>
            <a:r>
              <a:rPr lang="el-GR" sz="1600" i="1" dirty="0"/>
              <a:t>οποίου </a:t>
            </a:r>
            <a:r>
              <a:rPr lang="el-GR" sz="1600" i="1" dirty="0" smtClean="0"/>
              <a:t>θεωρείται ότι </a:t>
            </a:r>
            <a:r>
              <a:rPr lang="el-GR" sz="1600" i="1" dirty="0"/>
              <a:t>έβαλε </a:t>
            </a:r>
            <a:r>
              <a:rPr lang="el-GR" sz="1600" i="1" dirty="0" smtClean="0"/>
              <a:t>τις βάσεις. Πρόκειται για τον </a:t>
            </a:r>
            <a:r>
              <a:rPr lang="fr-FR" sz="1600" i="1" dirty="0">
                <a:solidFill>
                  <a:srgbClr val="00B050"/>
                </a:solidFill>
              </a:rPr>
              <a:t>Joseph-Mallord-William </a:t>
            </a:r>
            <a:r>
              <a:rPr lang="fr-FR" sz="1600" i="1" dirty="0" smtClean="0">
                <a:solidFill>
                  <a:srgbClr val="00B050"/>
                </a:solidFill>
              </a:rPr>
              <a:t>Turner</a:t>
            </a:r>
            <a:r>
              <a:rPr lang="el-GR" sz="1600" i="1" dirty="0" smtClean="0">
                <a:solidFill>
                  <a:srgbClr val="00B050"/>
                </a:solidFill>
              </a:rPr>
              <a:t> </a:t>
            </a:r>
            <a:r>
              <a:rPr lang="el-GR" sz="1600" i="1" dirty="0" smtClean="0"/>
              <a:t>(</a:t>
            </a:r>
            <a:r>
              <a:rPr lang="fr-FR" sz="1600" i="1" dirty="0" smtClean="0"/>
              <a:t>1775 – 1851</a:t>
            </a:r>
            <a:r>
              <a:rPr lang="el-GR" sz="1600" i="1" dirty="0" smtClean="0"/>
              <a:t>)</a:t>
            </a:r>
            <a:endParaRPr lang="fr-FR" sz="1600" i="1" dirty="0"/>
          </a:p>
        </p:txBody>
      </p:sp>
      <p:sp>
        <p:nvSpPr>
          <p:cNvPr id="5" name="1 - Ορθογώνιο"/>
          <p:cNvSpPr/>
          <p:nvPr/>
        </p:nvSpPr>
        <p:spPr>
          <a:xfrm>
            <a:off x="5236029" y="1500540"/>
            <a:ext cx="6955971" cy="4031873"/>
          </a:xfrm>
          <a:prstGeom prst="rect">
            <a:avLst/>
          </a:prstGeom>
        </p:spPr>
        <p:txBody>
          <a:bodyPr wrap="square">
            <a:spAutoFit/>
          </a:bodyPr>
          <a:lstStyle/>
          <a:p>
            <a:pPr algn="ctr"/>
            <a:r>
              <a:rPr lang="el-GR" sz="1400" i="1" dirty="0"/>
              <a:t>    </a:t>
            </a:r>
            <a:r>
              <a:rPr lang="el-GR" sz="1600" i="1" dirty="0"/>
              <a:t>Στο πλαίσιο του αγγλικού Ρομαντισμού ο Τέρνερ απέδωσε με μεγάλη φυσικότητα τις διαφορετικές στιγμές της φύσης. </a:t>
            </a:r>
            <a:endParaRPr lang="el-GR" sz="1600" i="1" dirty="0" smtClean="0"/>
          </a:p>
          <a:p>
            <a:pPr algn="ctr"/>
            <a:r>
              <a:rPr lang="el-GR" sz="1600" i="1" dirty="0" smtClean="0"/>
              <a:t>Τα </a:t>
            </a:r>
            <a:r>
              <a:rPr lang="el-GR" sz="1600" i="1" dirty="0"/>
              <a:t>πρώτα χρόνια της καριέρας του πέρασαν γεμάτα στερήσεις, και το έργο του αντιμετωπίστηκε με αδιαφορία, ακόμα και με εχθρότητα. </a:t>
            </a:r>
            <a:endParaRPr lang="el-GR" sz="1600" i="1" dirty="0" smtClean="0"/>
          </a:p>
          <a:p>
            <a:pPr algn="ctr"/>
            <a:r>
              <a:rPr lang="el-GR" sz="1600" i="1" dirty="0" smtClean="0"/>
              <a:t>Η </a:t>
            </a:r>
            <a:r>
              <a:rPr lang="el-GR" sz="1600" i="1" dirty="0"/>
              <a:t>αναγνώριση ήρθε αργά στη ζωή του, μόλις το 1889, μετά από μια κοινή έκθεση με τον Ροντέν </a:t>
            </a:r>
            <a:r>
              <a:rPr lang="en-US" sz="1600" i="1" dirty="0"/>
              <a:t>.</a:t>
            </a:r>
            <a:r>
              <a:rPr lang="el-GR" sz="1600" i="1" dirty="0"/>
              <a:t> </a:t>
            </a:r>
          </a:p>
          <a:p>
            <a:pPr algn="ctr"/>
            <a:r>
              <a:rPr lang="el-GR" sz="1600" i="1" dirty="0"/>
              <a:t>    Ο Τέρνερ μέχρι τα βαθιά του γεράματα </a:t>
            </a:r>
            <a:r>
              <a:rPr lang="el-GR" sz="1600" i="1" dirty="0">
                <a:solidFill>
                  <a:srgbClr val="FFFF00"/>
                </a:solidFill>
              </a:rPr>
              <a:t>αφιερώθηκε στη μελέτη του φωτός και της φύσης καθώς μεταβάλλονται κατά τη διάρκεια της μέρας και των εποχών. </a:t>
            </a:r>
            <a:r>
              <a:rPr lang="el-GR" sz="1600" i="1" dirty="0"/>
              <a:t>Μελετητής προηγούμενων τοπιογράφων (Κλωντ Λορέν και άλλων) απέδωσε στα έργα του τη φύση με τα στοιχεία του μεγαλειώδους και του "υψηλού". </a:t>
            </a:r>
          </a:p>
          <a:p>
            <a:pPr algn="ctr"/>
            <a:r>
              <a:rPr lang="el-GR" sz="1600" i="1" dirty="0"/>
              <a:t>    Όταν πέθανε, άφησε περίπου 300 έργα και 20.000 σκίτσα, τα οποία βρίσκονται σήμερα στην Τέιτ Γκάλερι του Λονδίνου. </a:t>
            </a:r>
            <a:r>
              <a:rPr lang="el-GR" sz="1600" i="1" dirty="0">
                <a:solidFill>
                  <a:srgbClr val="FFFF00"/>
                </a:solidFill>
              </a:rPr>
              <a:t>Στα τοπία </a:t>
            </a:r>
            <a:r>
              <a:rPr lang="el-GR" sz="1600" i="1" dirty="0" smtClean="0">
                <a:solidFill>
                  <a:srgbClr val="FFFF00"/>
                </a:solidFill>
              </a:rPr>
              <a:t>του </a:t>
            </a:r>
            <a:r>
              <a:rPr lang="el-GR" sz="1600" i="1" dirty="0">
                <a:solidFill>
                  <a:srgbClr val="FFFF00"/>
                </a:solidFill>
              </a:rPr>
              <a:t>ο χώρος αποκτά υπόσταση μέσα από το χρώμα και το φως, ενώ οι μορφές χάνουν κάθε ίχνος περιγράμματος και γίνονται σχεδόν άυλες. </a:t>
            </a:r>
            <a:r>
              <a:rPr lang="el-GR" sz="1600" i="1" dirty="0"/>
              <a:t>Στην ατμόσφαιρα κυριαρχεί το συναίσθημα. </a:t>
            </a:r>
            <a:r>
              <a:rPr lang="el-GR" sz="1600" i="1" dirty="0">
                <a:solidFill>
                  <a:srgbClr val="FFC000"/>
                </a:solidFill>
              </a:rPr>
              <a:t>Το φως διαλύει τις μορφές, και το θέμα γίνεται αντιληπτό με την ενεργοποίηση της φαντασίας του θεατή.</a:t>
            </a:r>
          </a:p>
        </p:txBody>
      </p:sp>
    </p:spTree>
    <p:extLst>
      <p:ext uri="{BB962C8B-B14F-4D97-AF65-F5344CB8AC3E}">
        <p14:creationId xmlns="" xmlns:p14="http://schemas.microsoft.com/office/powerpoint/2010/main" val="14192855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upload.wikimedia.org/wikipedia/commons/thumb/0/0d/Joseph_Mallord_William_Turner_-_Fishermen_at_Sea_-_Google_Art_Project.jpg/1024px-Joseph_Mallord_William_Turner_-_Fishermen_at_Sea_-_Google_Art_Project.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 y="0"/>
            <a:ext cx="9228109"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Ορθογώνιο 3"/>
          <p:cNvSpPr/>
          <p:nvPr/>
        </p:nvSpPr>
        <p:spPr>
          <a:xfrm>
            <a:off x="9249879" y="5229701"/>
            <a:ext cx="2567492" cy="1323439"/>
          </a:xfrm>
          <a:prstGeom prst="rect">
            <a:avLst/>
          </a:prstGeom>
        </p:spPr>
        <p:txBody>
          <a:bodyPr wrap="square">
            <a:spAutoFit/>
          </a:bodyPr>
          <a:lstStyle/>
          <a:p>
            <a:pPr algn="ctr"/>
            <a:r>
              <a:rPr lang="el-GR" sz="1600" i="1" dirty="0" smtClean="0"/>
              <a:t>‘’</a:t>
            </a:r>
            <a:r>
              <a:rPr lang="en-US" sz="1600" i="1" dirty="0" smtClean="0"/>
              <a:t>Fishermen </a:t>
            </a:r>
            <a:r>
              <a:rPr lang="en-US" sz="1600" i="1" dirty="0"/>
              <a:t>at </a:t>
            </a:r>
            <a:r>
              <a:rPr lang="en-US" sz="1600" i="1" dirty="0" smtClean="0"/>
              <a:t>Sea</a:t>
            </a:r>
            <a:r>
              <a:rPr lang="el-GR" sz="1600" i="1" dirty="0" smtClean="0"/>
              <a:t>’’</a:t>
            </a:r>
            <a:r>
              <a:rPr lang="en-US" sz="1600" i="1" dirty="0" smtClean="0"/>
              <a:t> </a:t>
            </a:r>
            <a:endParaRPr lang="el-GR" sz="1600" i="1" dirty="0" smtClean="0"/>
          </a:p>
          <a:p>
            <a:pPr algn="ctr"/>
            <a:r>
              <a:rPr lang="en-US" sz="1600" i="1" dirty="0"/>
              <a:t>1796 </a:t>
            </a:r>
            <a:endParaRPr lang="el-GR" sz="1600" i="1" dirty="0" smtClean="0"/>
          </a:p>
          <a:p>
            <a:pPr algn="ctr"/>
            <a:r>
              <a:rPr lang="en-US" sz="1600" i="1" dirty="0" smtClean="0"/>
              <a:t>Joseph-Mallord-William </a:t>
            </a:r>
            <a:r>
              <a:rPr lang="en-US" sz="1600" i="1" dirty="0"/>
              <a:t>Turner </a:t>
            </a:r>
            <a:endParaRPr lang="el-GR" sz="1600" i="1" dirty="0" smtClean="0"/>
          </a:p>
          <a:p>
            <a:pPr algn="ctr"/>
            <a:r>
              <a:rPr lang="fr-FR" sz="1600" i="1" dirty="0" smtClean="0"/>
              <a:t>Tate Britain</a:t>
            </a:r>
            <a:r>
              <a:rPr lang="el-GR" sz="1600" i="1" dirty="0" smtClean="0"/>
              <a:t>, Λονδίνο</a:t>
            </a:r>
            <a:r>
              <a:rPr lang="fr-FR" sz="1600" i="1" dirty="0" smtClean="0"/>
              <a:t> </a:t>
            </a:r>
            <a:endParaRPr lang="fr-FR" sz="1600" i="1" dirty="0"/>
          </a:p>
        </p:txBody>
      </p:sp>
      <p:sp>
        <p:nvSpPr>
          <p:cNvPr id="5" name="Ορθογώνιο 4"/>
          <p:cNvSpPr/>
          <p:nvPr/>
        </p:nvSpPr>
        <p:spPr>
          <a:xfrm>
            <a:off x="9228108" y="674607"/>
            <a:ext cx="2825675" cy="1815882"/>
          </a:xfrm>
          <a:prstGeom prst="rect">
            <a:avLst/>
          </a:prstGeom>
        </p:spPr>
        <p:txBody>
          <a:bodyPr wrap="square">
            <a:spAutoFit/>
          </a:bodyPr>
          <a:lstStyle/>
          <a:p>
            <a:pPr algn="ctr"/>
            <a:r>
              <a:rPr lang="el-GR" sz="1600" i="1" dirty="0" smtClean="0"/>
              <a:t>Είναι το 1</a:t>
            </a:r>
            <a:r>
              <a:rPr lang="el-GR" sz="1600" i="1" baseline="30000" dirty="0" smtClean="0"/>
              <a:t>ο</a:t>
            </a:r>
            <a:r>
              <a:rPr lang="el-GR" sz="1600" i="1" dirty="0" smtClean="0"/>
              <a:t> έργο του που εκτίθεται </a:t>
            </a:r>
          </a:p>
          <a:p>
            <a:pPr algn="ctr"/>
            <a:r>
              <a:rPr lang="el-GR" sz="1600" i="1" dirty="0" smtClean="0"/>
              <a:t>στην </a:t>
            </a:r>
            <a:r>
              <a:rPr lang="en-US" sz="1600" i="1" dirty="0" smtClean="0"/>
              <a:t>Royal </a:t>
            </a:r>
            <a:r>
              <a:rPr lang="en-US" sz="1600" i="1" dirty="0"/>
              <a:t>Academy</a:t>
            </a:r>
            <a:r>
              <a:rPr lang="en-US" sz="1600" i="1" dirty="0" smtClean="0"/>
              <a:t>.</a:t>
            </a:r>
            <a:endParaRPr lang="el-GR" sz="1600" i="1" dirty="0" smtClean="0"/>
          </a:p>
          <a:p>
            <a:pPr algn="ctr"/>
            <a:endParaRPr lang="el-GR" sz="1600" i="1" dirty="0"/>
          </a:p>
          <a:p>
            <a:pPr algn="ctr"/>
            <a:r>
              <a:rPr lang="el-GR" sz="1600" i="1" dirty="0" smtClean="0"/>
              <a:t>Γίνεται εύκολα αντιληπτό πόσο τον απασχολεί η αποτύπωση του φωτός.</a:t>
            </a:r>
            <a:endParaRPr lang="fr-FR" sz="1600" i="1" dirty="0"/>
          </a:p>
        </p:txBody>
      </p:sp>
    </p:spTree>
    <p:extLst>
      <p:ext uri="{BB962C8B-B14F-4D97-AF65-F5344CB8AC3E}">
        <p14:creationId xmlns="" xmlns:p14="http://schemas.microsoft.com/office/powerpoint/2010/main" val="15893235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ile:Joseph Mallord William Turner - Dutch Boats in a Gale - WGA23163.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46404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Ορθογώνιο 1"/>
          <p:cNvSpPr/>
          <p:nvPr/>
        </p:nvSpPr>
        <p:spPr>
          <a:xfrm>
            <a:off x="9347502" y="4689566"/>
            <a:ext cx="2844498" cy="1815882"/>
          </a:xfrm>
          <a:prstGeom prst="rect">
            <a:avLst/>
          </a:prstGeom>
        </p:spPr>
        <p:txBody>
          <a:bodyPr wrap="none">
            <a:spAutoFit/>
          </a:bodyPr>
          <a:lstStyle/>
          <a:p>
            <a:pPr algn="ctr"/>
            <a:r>
              <a:rPr lang="el-GR" sz="1600" i="1" dirty="0" smtClean="0"/>
              <a:t>‘’</a:t>
            </a:r>
            <a:r>
              <a:rPr lang="en-US" sz="1600" i="1" dirty="0" smtClean="0"/>
              <a:t>Dutch </a:t>
            </a:r>
            <a:r>
              <a:rPr lang="en-US" sz="1600" i="1" dirty="0"/>
              <a:t>Boats in a </a:t>
            </a:r>
            <a:r>
              <a:rPr lang="en-US" sz="1600" i="1" dirty="0" smtClean="0"/>
              <a:t>Gale</a:t>
            </a:r>
            <a:r>
              <a:rPr lang="el-GR" sz="1600" i="1" dirty="0" smtClean="0"/>
              <a:t>’’ </a:t>
            </a:r>
          </a:p>
          <a:p>
            <a:pPr algn="ctr"/>
            <a:r>
              <a:rPr lang="el-GR" sz="1600" i="1" dirty="0" smtClean="0"/>
              <a:t>(Ολλανδικό πλοίο σε θύελλα)</a:t>
            </a:r>
          </a:p>
          <a:p>
            <a:pPr algn="ctr"/>
            <a:r>
              <a:rPr lang="el-GR" sz="1600" i="1" dirty="0" smtClean="0"/>
              <a:t>      1801</a:t>
            </a:r>
            <a:r>
              <a:rPr lang="fr-FR" sz="1600" i="1" dirty="0"/>
              <a:t>	</a:t>
            </a:r>
          </a:p>
          <a:p>
            <a:pPr algn="ctr"/>
            <a:r>
              <a:rPr lang="fr-FR" sz="1600" i="1" dirty="0"/>
              <a:t>J. M. W. </a:t>
            </a:r>
            <a:r>
              <a:rPr lang="fr-FR" sz="1600" i="1" dirty="0" smtClean="0"/>
              <a:t>Turner</a:t>
            </a:r>
            <a:endParaRPr lang="el-GR" sz="1600" i="1" dirty="0" smtClean="0"/>
          </a:p>
          <a:p>
            <a:pPr algn="ctr"/>
            <a:r>
              <a:rPr lang="el-GR" sz="1600" i="1" dirty="0" smtClean="0"/>
              <a:t>Ανήκει σε Ιδιωτική Συλλογή</a:t>
            </a:r>
          </a:p>
          <a:p>
            <a:pPr algn="ctr"/>
            <a:r>
              <a:rPr lang="el-GR" sz="1600" i="1" dirty="0" smtClean="0"/>
              <a:t>Εκτίθεται στην </a:t>
            </a:r>
            <a:r>
              <a:rPr lang="fr-FR" sz="1600" i="1" dirty="0" smtClean="0"/>
              <a:t>National Gallery</a:t>
            </a:r>
            <a:r>
              <a:rPr lang="el-GR" sz="1600" i="1" dirty="0" smtClean="0"/>
              <a:t>,</a:t>
            </a:r>
          </a:p>
          <a:p>
            <a:pPr algn="ctr"/>
            <a:r>
              <a:rPr lang="el-GR" sz="1600" i="1" dirty="0" smtClean="0"/>
              <a:t> Λονδίνο</a:t>
            </a:r>
            <a:r>
              <a:rPr lang="fr-FR" sz="1600" i="1" dirty="0" smtClean="0"/>
              <a:t> </a:t>
            </a:r>
            <a:endParaRPr lang="el-GR" sz="1600" i="1" dirty="0" smtClean="0"/>
          </a:p>
        </p:txBody>
      </p:sp>
    </p:spTree>
    <p:extLst>
      <p:ext uri="{BB962C8B-B14F-4D97-AF65-F5344CB8AC3E}">
        <p14:creationId xmlns="" xmlns:p14="http://schemas.microsoft.com/office/powerpoint/2010/main" val="29494350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upload.wikimedia.org/wikipedia/commons/thumb/7/7a/Les_Tr%C3%A8s_Riches_Heures_du_duc_de_Berry_mars.jpg/800px-Les_Tr%C3%A8s_Riches_Heures_du_duc_de_Berry_mars.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424644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Ορθογώνιο 3"/>
          <p:cNvSpPr/>
          <p:nvPr/>
        </p:nvSpPr>
        <p:spPr>
          <a:xfrm>
            <a:off x="4224668" y="4549676"/>
            <a:ext cx="7214795" cy="2308324"/>
          </a:xfrm>
          <a:prstGeom prst="rect">
            <a:avLst/>
          </a:prstGeom>
        </p:spPr>
        <p:txBody>
          <a:bodyPr wrap="square">
            <a:spAutoFit/>
          </a:bodyPr>
          <a:lstStyle/>
          <a:p>
            <a:pPr algn="ctr"/>
            <a:r>
              <a:rPr lang="el-GR" sz="1600" i="1" dirty="0" smtClean="0"/>
              <a:t>‘’Εργασία στα χωράφια : μήνας Μάρτιος :΄στο βάθος διακρίνεται </a:t>
            </a:r>
            <a:r>
              <a:rPr lang="fr-FR" sz="1600" i="1" dirty="0" smtClean="0"/>
              <a:t>château </a:t>
            </a:r>
            <a:r>
              <a:rPr lang="fr-FR" sz="1600" i="1" dirty="0"/>
              <a:t>de </a:t>
            </a:r>
            <a:r>
              <a:rPr lang="fr-FR" sz="1600" i="1" dirty="0" smtClean="0"/>
              <a:t>Lusignan</a:t>
            </a:r>
            <a:r>
              <a:rPr lang="el-GR" sz="1600" i="1" dirty="0" smtClean="0"/>
              <a:t>’’</a:t>
            </a:r>
            <a:r>
              <a:rPr lang="fr-FR" sz="1600" i="1" dirty="0" smtClean="0"/>
              <a:t>.</a:t>
            </a:r>
            <a:endParaRPr lang="el-GR" sz="1600" i="1" dirty="0" smtClean="0"/>
          </a:p>
          <a:p>
            <a:pPr algn="ctr"/>
            <a:r>
              <a:rPr lang="fr-FR" sz="1600" i="1" dirty="0" smtClean="0"/>
              <a:t> </a:t>
            </a:r>
            <a:r>
              <a:rPr lang="el-GR" sz="1600" i="1" dirty="0" smtClean="0"/>
              <a:t>‘’</a:t>
            </a:r>
            <a:r>
              <a:rPr lang="fr-FR" sz="1600" i="1" dirty="0" smtClean="0"/>
              <a:t>Les </a:t>
            </a:r>
            <a:r>
              <a:rPr lang="fr-FR" sz="1600" i="1" dirty="0"/>
              <a:t>Très Riches Heures du duc de </a:t>
            </a:r>
            <a:r>
              <a:rPr lang="fr-FR" sz="1600" i="1" dirty="0" smtClean="0"/>
              <a:t>Berry</a:t>
            </a:r>
            <a:r>
              <a:rPr lang="el-GR" sz="1600" i="1" dirty="0"/>
              <a:t>’’ </a:t>
            </a:r>
            <a:endParaRPr lang="el-GR" sz="1600" i="1" dirty="0" smtClean="0"/>
          </a:p>
          <a:p>
            <a:pPr algn="ctr"/>
            <a:r>
              <a:rPr lang="el-GR" sz="1600" i="1" dirty="0" smtClean="0"/>
              <a:t>(‘’Οι </a:t>
            </a:r>
            <a:r>
              <a:rPr lang="el-GR" sz="1600" i="1" dirty="0"/>
              <a:t>Πολύ Πλούσιες Ώρες του Δούκα του Μπερί </a:t>
            </a:r>
            <a:r>
              <a:rPr lang="el-GR" sz="1600" i="1" dirty="0" smtClean="0"/>
              <a:t>(είναι </a:t>
            </a:r>
            <a:r>
              <a:rPr lang="el-GR" sz="1600" i="1" dirty="0"/>
              <a:t>ένα βιβλίο των ωρών, βιβλίο προσευχών που αντιστοιχεί στις προσευχές των ημερών του έτους και των ωρών της </a:t>
            </a:r>
            <a:r>
              <a:rPr lang="el-GR" sz="1600" i="1" dirty="0" smtClean="0"/>
              <a:t>ημέρας).</a:t>
            </a:r>
          </a:p>
          <a:p>
            <a:pPr algn="ctr"/>
            <a:r>
              <a:rPr lang="fr-FR" sz="1600" i="1" dirty="0">
                <a:solidFill>
                  <a:srgbClr val="00B050"/>
                </a:solidFill>
              </a:rPr>
              <a:t>1411-1416</a:t>
            </a:r>
          </a:p>
          <a:p>
            <a:pPr algn="ctr"/>
            <a:r>
              <a:rPr lang="el-GR" sz="1600" i="1" dirty="0" smtClean="0"/>
              <a:t>     </a:t>
            </a:r>
            <a:r>
              <a:rPr lang="fr-FR" sz="1600" i="1" dirty="0" smtClean="0"/>
              <a:t>Limbourg </a:t>
            </a:r>
            <a:r>
              <a:rPr lang="fr-FR" sz="1600" i="1" dirty="0"/>
              <a:t>brothers </a:t>
            </a:r>
            <a:r>
              <a:rPr lang="fr-FR" sz="1600" i="1" dirty="0" smtClean="0"/>
              <a:t>and</a:t>
            </a:r>
            <a:r>
              <a:rPr lang="el-GR" sz="1600" i="1" dirty="0" smtClean="0"/>
              <a:t> </a:t>
            </a:r>
            <a:r>
              <a:rPr lang="fr-FR" sz="1600" i="1" dirty="0"/>
              <a:t>Barthélemy d'Eyck	</a:t>
            </a:r>
          </a:p>
          <a:p>
            <a:pPr algn="ctr"/>
            <a:r>
              <a:rPr lang="fr-FR" sz="1600" i="1" dirty="0"/>
              <a:t>Musée </a:t>
            </a:r>
            <a:r>
              <a:rPr lang="fr-FR" sz="1600" i="1" dirty="0" smtClean="0"/>
              <a:t>Condé</a:t>
            </a:r>
            <a:r>
              <a:rPr lang="el-GR" sz="1600" i="1" dirty="0" smtClean="0"/>
              <a:t>, </a:t>
            </a:r>
            <a:r>
              <a:rPr lang="fr-FR" sz="1600" i="1" dirty="0" smtClean="0"/>
              <a:t>Chantilly</a:t>
            </a:r>
            <a:r>
              <a:rPr lang="el-GR" sz="1600" i="1" dirty="0" smtClean="0"/>
              <a:t>, Γαλλία</a:t>
            </a:r>
            <a:r>
              <a:rPr lang="fr-FR" sz="1600" i="1" dirty="0" smtClean="0"/>
              <a:t> </a:t>
            </a:r>
            <a:endParaRPr lang="fr-FR" sz="1600" i="1" dirty="0"/>
          </a:p>
        </p:txBody>
      </p:sp>
      <p:sp>
        <p:nvSpPr>
          <p:cNvPr id="6" name="Ορθογώνιο 5"/>
          <p:cNvSpPr/>
          <p:nvPr/>
        </p:nvSpPr>
        <p:spPr>
          <a:xfrm>
            <a:off x="4550227" y="351801"/>
            <a:ext cx="7304315" cy="2062103"/>
          </a:xfrm>
          <a:prstGeom prst="rect">
            <a:avLst/>
          </a:prstGeom>
        </p:spPr>
        <p:txBody>
          <a:bodyPr wrap="square">
            <a:spAutoFit/>
          </a:bodyPr>
          <a:lstStyle/>
          <a:p>
            <a:pPr algn="ctr"/>
            <a:r>
              <a:rPr lang="el-GR" sz="1600" i="1" dirty="0" smtClean="0"/>
              <a:t>Πρόκειται για ένα ημερολόγιο που σε κάθε μήνα εικονίζει και τις εργασίες που γίνονται. Εδώ απεικονίζονται φάσεις, κυρίως, της αμπελουργίας. Οι αγρότες οργώνουν (κάτω) ή σκάβουν στα αμπέλια (αριστερά). Στα δεξιά κάποιος σπέρνει. Στο βάθος υπάρχει κτηνοτροφία. Ο δούκας – ιδιοκτήτης της γης έχει βελτιώσει τον τρόπο καλλιέργειας της γης, κάτι σπάνιο στον Μεσαίωνα.</a:t>
            </a:r>
          </a:p>
          <a:p>
            <a:pPr algn="ctr"/>
            <a:endParaRPr lang="el-GR" sz="1600" i="1" dirty="0"/>
          </a:p>
          <a:p>
            <a:pPr algn="ctr"/>
            <a:r>
              <a:rPr lang="el-GR" sz="1600" i="1" dirty="0" smtClean="0"/>
              <a:t>Στον δεξιό πύργο του κάστρου βλέπουμε την, </a:t>
            </a:r>
            <a:r>
              <a:rPr lang="el-GR" sz="1600" i="1" dirty="0"/>
              <a:t>Νεράιδα </a:t>
            </a:r>
            <a:r>
              <a:rPr lang="fr-FR" sz="1600" i="1" dirty="0" smtClean="0"/>
              <a:t>Mélusine</a:t>
            </a:r>
            <a:r>
              <a:rPr lang="el-GR" sz="1600" i="1" dirty="0"/>
              <a:t> (ένα θηλυκό πνεύμα των υδάτων και των </a:t>
            </a:r>
            <a:r>
              <a:rPr lang="el-GR" sz="1600" i="1" dirty="0" smtClean="0"/>
              <a:t>πηγών),  με τη μορφή δράκου</a:t>
            </a:r>
            <a:r>
              <a:rPr lang="fr-FR" sz="1600" i="1" dirty="0" smtClean="0"/>
              <a:t>.</a:t>
            </a:r>
            <a:endParaRPr lang="fr-FR" sz="1600" i="1" dirty="0"/>
          </a:p>
        </p:txBody>
      </p:sp>
    </p:spTree>
    <p:extLst>
      <p:ext uri="{BB962C8B-B14F-4D97-AF65-F5344CB8AC3E}">
        <p14:creationId xmlns="" xmlns:p14="http://schemas.microsoft.com/office/powerpoint/2010/main" val="22803691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9515014" y="5509783"/>
            <a:ext cx="2676986" cy="1323439"/>
          </a:xfrm>
          <a:prstGeom prst="rect">
            <a:avLst/>
          </a:prstGeom>
        </p:spPr>
        <p:txBody>
          <a:bodyPr wrap="square">
            <a:spAutoFit/>
          </a:bodyPr>
          <a:lstStyle/>
          <a:p>
            <a:pPr algn="ctr"/>
            <a:r>
              <a:rPr lang="el-GR" sz="1600" i="1" dirty="0"/>
              <a:t>‘’Η Μάχη του Τραφάλγκαρ’’</a:t>
            </a:r>
          </a:p>
          <a:p>
            <a:pPr algn="ctr"/>
            <a:r>
              <a:rPr lang="el-GR" sz="1600" i="1" dirty="0" smtClean="0"/>
              <a:t>1822/25</a:t>
            </a:r>
            <a:endParaRPr lang="el-GR" sz="1600" i="1" dirty="0"/>
          </a:p>
          <a:p>
            <a:pPr algn="ctr"/>
            <a:r>
              <a:rPr lang="fr-FR" sz="1600" i="1" dirty="0" smtClean="0"/>
              <a:t>J</a:t>
            </a:r>
            <a:r>
              <a:rPr lang="fr-FR" sz="1600" i="1" dirty="0"/>
              <a:t>. M. W. </a:t>
            </a:r>
            <a:r>
              <a:rPr lang="fr-FR" sz="1600" i="1" dirty="0" smtClean="0"/>
              <a:t>Turner</a:t>
            </a:r>
            <a:endParaRPr lang="el-GR" sz="1600" i="1" dirty="0" smtClean="0"/>
          </a:p>
          <a:p>
            <a:pPr algn="ctr"/>
            <a:r>
              <a:rPr lang="fr-FR" sz="1600" i="1" dirty="0" smtClean="0"/>
              <a:t>National </a:t>
            </a:r>
            <a:r>
              <a:rPr lang="fr-FR" sz="1600" i="1" dirty="0"/>
              <a:t>Maritime </a:t>
            </a:r>
            <a:r>
              <a:rPr lang="fr-FR" sz="1600" i="1" dirty="0" smtClean="0"/>
              <a:t>Museum</a:t>
            </a:r>
            <a:endParaRPr lang="el-GR" sz="1600" i="1" dirty="0" smtClean="0"/>
          </a:p>
          <a:p>
            <a:pPr algn="ctr"/>
            <a:r>
              <a:rPr lang="fr-FR" sz="1600" i="1" dirty="0"/>
              <a:t>Greenwich</a:t>
            </a:r>
            <a:r>
              <a:rPr lang="fr-FR" sz="1600" i="1" dirty="0" smtClean="0"/>
              <a:t>,</a:t>
            </a:r>
            <a:r>
              <a:rPr lang="el-GR" sz="1600" i="1" dirty="0" smtClean="0"/>
              <a:t> Λονδίνο</a:t>
            </a:r>
            <a:endParaRPr lang="fr-FR" sz="1600" i="1" dirty="0"/>
          </a:p>
        </p:txBody>
      </p:sp>
      <p:pic>
        <p:nvPicPr>
          <p:cNvPr id="16386" name="Picture 2" descr="https://upload.wikimedia.org/wikipedia/commons/thumb/2/29/Turner%2C_The_Battle_of_Trafalgar_%281822%29.jpg/1024px-Turner%2C_The_Battle_of_Trafalgar_%281822%29.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726581"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Ορθογώνιο 1"/>
          <p:cNvSpPr/>
          <p:nvPr/>
        </p:nvSpPr>
        <p:spPr>
          <a:xfrm>
            <a:off x="9639590" y="393558"/>
            <a:ext cx="2679259" cy="4185761"/>
          </a:xfrm>
          <a:prstGeom prst="rect">
            <a:avLst/>
          </a:prstGeom>
        </p:spPr>
        <p:txBody>
          <a:bodyPr wrap="none">
            <a:spAutoFit/>
          </a:bodyPr>
          <a:lstStyle/>
          <a:p>
            <a:pPr algn="ctr"/>
            <a:r>
              <a:rPr lang="el-GR" sz="1400" i="1" dirty="0" smtClean="0"/>
              <a:t>Η ναυαρχίδα ‘’</a:t>
            </a:r>
            <a:r>
              <a:rPr lang="fr-FR" sz="1400" i="1" dirty="0" smtClean="0"/>
              <a:t>Victory</a:t>
            </a:r>
            <a:r>
              <a:rPr lang="el-GR" sz="1400" i="1" dirty="0" smtClean="0"/>
              <a:t>’’ </a:t>
            </a:r>
          </a:p>
          <a:p>
            <a:pPr algn="ctr"/>
            <a:r>
              <a:rPr lang="el-GR" sz="1400" i="1" dirty="0" smtClean="0"/>
              <a:t>φέρει στον ιστό της τις σημαίες </a:t>
            </a:r>
          </a:p>
          <a:p>
            <a:pPr algn="ctr"/>
            <a:r>
              <a:rPr lang="el-GR" sz="1400" i="1" dirty="0" smtClean="0"/>
              <a:t>της νίκης . </a:t>
            </a:r>
          </a:p>
          <a:p>
            <a:pPr algn="ctr"/>
            <a:r>
              <a:rPr lang="el-GR" sz="1400" i="1" dirty="0" smtClean="0"/>
              <a:t>Στην πραγματικότητα όμως </a:t>
            </a:r>
          </a:p>
          <a:p>
            <a:pPr algn="ctr"/>
            <a:r>
              <a:rPr lang="el-GR" sz="1400" i="1" dirty="0" smtClean="0"/>
              <a:t>πριν την έναρξη της Ναυμαχίας </a:t>
            </a:r>
          </a:p>
          <a:p>
            <a:pPr algn="ctr"/>
            <a:r>
              <a:rPr lang="el-GR" sz="1400" i="1" dirty="0" smtClean="0"/>
              <a:t>θα είχαν ανεβάσει άλλες σημαίες.</a:t>
            </a:r>
          </a:p>
          <a:p>
            <a:pPr algn="ctr"/>
            <a:endParaRPr lang="el-GR" sz="1400" i="1" dirty="0"/>
          </a:p>
          <a:p>
            <a:pPr algn="ctr"/>
            <a:r>
              <a:rPr lang="el-GR" sz="1400" i="1" dirty="0" smtClean="0"/>
              <a:t>Προφανώς εδώ θέλει να </a:t>
            </a:r>
          </a:p>
          <a:p>
            <a:pPr algn="ctr"/>
            <a:r>
              <a:rPr lang="el-GR" sz="1400" i="1" dirty="0" smtClean="0"/>
              <a:t>τονίσει τη νικηφόρα έκβαση</a:t>
            </a:r>
          </a:p>
          <a:p>
            <a:pPr algn="ctr"/>
            <a:r>
              <a:rPr lang="el-GR" sz="1400" i="1" dirty="0" smtClean="0"/>
              <a:t> του γεγονότος : 21/10/1805</a:t>
            </a:r>
          </a:p>
          <a:p>
            <a:pPr algn="ctr"/>
            <a:r>
              <a:rPr lang="el-GR" sz="1400" i="1" dirty="0" smtClean="0"/>
              <a:t>Ο βρετανικός στόλος υπό την </a:t>
            </a:r>
          </a:p>
          <a:p>
            <a:pPr algn="ctr"/>
            <a:r>
              <a:rPr lang="el-GR" sz="1400" i="1" dirty="0"/>
              <a:t>η</a:t>
            </a:r>
            <a:r>
              <a:rPr lang="el-GR" sz="1400" i="1" dirty="0" smtClean="0"/>
              <a:t>γεσία του Ναυάρχου Νέλσονος, </a:t>
            </a:r>
          </a:p>
          <a:p>
            <a:pPr algn="ctr"/>
            <a:r>
              <a:rPr lang="el-GR" sz="1400" i="1" dirty="0"/>
              <a:t>σ</a:t>
            </a:r>
            <a:r>
              <a:rPr lang="el-GR" sz="1400" i="1" dirty="0" smtClean="0"/>
              <a:t>υγκρούεται με τον </a:t>
            </a:r>
          </a:p>
          <a:p>
            <a:pPr algn="ctr"/>
            <a:r>
              <a:rPr lang="el-GR" sz="1400" i="1" dirty="0" smtClean="0"/>
              <a:t>γαλλο-ισπανικό, κατά τους </a:t>
            </a:r>
          </a:p>
          <a:p>
            <a:pPr algn="ctr"/>
            <a:r>
              <a:rPr lang="el-GR" sz="1400" i="1" dirty="0" smtClean="0"/>
              <a:t>Ναπολεόντειους Πολέμους </a:t>
            </a:r>
          </a:p>
          <a:p>
            <a:pPr algn="ctr"/>
            <a:r>
              <a:rPr lang="el-GR" sz="1400" i="1" dirty="0" smtClean="0"/>
              <a:t>και τον νικά.</a:t>
            </a:r>
          </a:p>
          <a:p>
            <a:pPr algn="ctr"/>
            <a:r>
              <a:rPr lang="el-GR" sz="1400" i="1" dirty="0" smtClean="0"/>
              <a:t> Η Αγγλία θα γίνει η ισχυρότερη</a:t>
            </a:r>
          </a:p>
          <a:p>
            <a:pPr algn="ctr"/>
            <a:r>
              <a:rPr lang="el-GR" sz="1400" i="1" dirty="0" smtClean="0"/>
              <a:t> ναυτική δύναμη για τα επόμενα </a:t>
            </a:r>
          </a:p>
          <a:p>
            <a:pPr algn="ctr"/>
            <a:r>
              <a:rPr lang="el-GR" sz="1400" i="1" dirty="0" smtClean="0"/>
              <a:t>100 χρόνια.</a:t>
            </a:r>
            <a:endParaRPr lang="fr-FR" sz="1400" dirty="0"/>
          </a:p>
        </p:txBody>
      </p:sp>
    </p:spTree>
    <p:extLst>
      <p:ext uri="{BB962C8B-B14F-4D97-AF65-F5344CB8AC3E}">
        <p14:creationId xmlns="" xmlns:p14="http://schemas.microsoft.com/office/powerpoint/2010/main" val="34391845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undefined"/>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 y="0"/>
            <a:ext cx="9276871"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Ορθογώνιο 1"/>
          <p:cNvSpPr/>
          <p:nvPr/>
        </p:nvSpPr>
        <p:spPr>
          <a:xfrm>
            <a:off x="9405020" y="5460410"/>
            <a:ext cx="2326535" cy="1323439"/>
          </a:xfrm>
          <a:prstGeom prst="rect">
            <a:avLst/>
          </a:prstGeom>
        </p:spPr>
        <p:txBody>
          <a:bodyPr wrap="none">
            <a:spAutoFit/>
          </a:bodyPr>
          <a:lstStyle/>
          <a:p>
            <a:pPr algn="ctr"/>
            <a:r>
              <a:rPr lang="fr-FR" sz="1600" dirty="0"/>
              <a:t> </a:t>
            </a:r>
            <a:r>
              <a:rPr lang="el-GR" sz="1600" i="1" dirty="0" smtClean="0"/>
              <a:t>‘’</a:t>
            </a:r>
            <a:r>
              <a:rPr lang="fr-FR" sz="1600" i="1" dirty="0" smtClean="0"/>
              <a:t>Staffa</a:t>
            </a:r>
            <a:r>
              <a:rPr lang="fr-FR" sz="1600" i="1" dirty="0"/>
              <a:t>, Fingal's </a:t>
            </a:r>
            <a:r>
              <a:rPr lang="fr-FR" sz="1600" i="1" dirty="0" smtClean="0"/>
              <a:t>Cave</a:t>
            </a:r>
            <a:r>
              <a:rPr lang="el-GR" sz="1600" i="1" dirty="0" smtClean="0"/>
              <a:t>’’</a:t>
            </a:r>
          </a:p>
          <a:p>
            <a:pPr algn="ctr"/>
            <a:r>
              <a:rPr lang="el-GR" sz="1600" i="1" dirty="0" smtClean="0"/>
              <a:t>    1831/32</a:t>
            </a:r>
            <a:r>
              <a:rPr lang="fr-FR" sz="1600" i="1" dirty="0"/>
              <a:t>	</a:t>
            </a:r>
          </a:p>
          <a:p>
            <a:pPr algn="ctr"/>
            <a:r>
              <a:rPr lang="fr-FR" sz="1600" i="1" dirty="0"/>
              <a:t>J. M. W. Turner</a:t>
            </a:r>
          </a:p>
          <a:p>
            <a:pPr algn="ctr"/>
            <a:r>
              <a:rPr lang="fr-FR" sz="1600" i="1" dirty="0"/>
              <a:t>Yale Center for British </a:t>
            </a:r>
            <a:r>
              <a:rPr lang="fr-FR" sz="1600" i="1" dirty="0" smtClean="0"/>
              <a:t>Art</a:t>
            </a:r>
            <a:r>
              <a:rPr lang="el-GR" sz="1600" i="1" dirty="0" smtClean="0"/>
              <a:t>,</a:t>
            </a:r>
          </a:p>
          <a:p>
            <a:pPr algn="ctr"/>
            <a:r>
              <a:rPr lang="el-GR" sz="1600" i="1" dirty="0" smtClean="0"/>
              <a:t>Η.Π.Α.</a:t>
            </a:r>
            <a:endParaRPr lang="fr-FR" sz="1600" i="1" dirty="0"/>
          </a:p>
        </p:txBody>
      </p:sp>
      <p:sp>
        <p:nvSpPr>
          <p:cNvPr id="4" name="Ορθογώνιο 3"/>
          <p:cNvSpPr/>
          <p:nvPr/>
        </p:nvSpPr>
        <p:spPr>
          <a:xfrm>
            <a:off x="9372600" y="210678"/>
            <a:ext cx="2819400" cy="3046988"/>
          </a:xfrm>
          <a:prstGeom prst="rect">
            <a:avLst/>
          </a:prstGeom>
        </p:spPr>
        <p:txBody>
          <a:bodyPr wrap="square">
            <a:spAutoFit/>
          </a:bodyPr>
          <a:lstStyle/>
          <a:p>
            <a:pPr algn="ctr"/>
            <a:r>
              <a:rPr lang="el-GR" sz="1600" i="1" dirty="0" smtClean="0"/>
              <a:t>Ο ζωγράφος ήταν λάτρης του Σκωτσέζικου τοπίου και το 1831, μαζί με τον</a:t>
            </a:r>
            <a:r>
              <a:rPr lang="fr-FR" sz="1600" i="1" dirty="0"/>
              <a:t> Sir Walter </a:t>
            </a:r>
            <a:r>
              <a:rPr lang="fr-FR" sz="1600" i="1" dirty="0" smtClean="0"/>
              <a:t>Scott</a:t>
            </a:r>
            <a:r>
              <a:rPr lang="el-GR" sz="1600" i="1" dirty="0" smtClean="0"/>
              <a:t>, έκαναν εκδρομές στην περιοχή. Με ατμόπλοιο προσέγγισαν το νησί που ο  </a:t>
            </a:r>
            <a:r>
              <a:rPr lang="fr-FR" sz="1600" i="1" dirty="0" smtClean="0"/>
              <a:t>Scott</a:t>
            </a:r>
            <a:r>
              <a:rPr lang="el-GR" sz="1600" i="1" dirty="0" smtClean="0"/>
              <a:t> περιγράφει ως : ‘’</a:t>
            </a:r>
            <a:r>
              <a:rPr lang="en-US" sz="1600" i="1" dirty="0" smtClean="0"/>
              <a:t>one </a:t>
            </a:r>
            <a:r>
              <a:rPr lang="en-US" sz="1600" i="1" dirty="0"/>
              <a:t>of the most extraordinary places I ever </a:t>
            </a:r>
            <a:r>
              <a:rPr lang="en-US" sz="1600" i="1" dirty="0" smtClean="0"/>
              <a:t>beheld</a:t>
            </a:r>
            <a:r>
              <a:rPr lang="el-GR" sz="1600" i="1" dirty="0" smtClean="0"/>
              <a:t>’’. Το σημείο αυτό ήταν δημοφιλής προορισμός για τους ρομαντικούς καλλιτέχνες.</a:t>
            </a:r>
            <a:endParaRPr lang="fr-FR" sz="1600" i="1" dirty="0"/>
          </a:p>
        </p:txBody>
      </p:sp>
    </p:spTree>
    <p:extLst>
      <p:ext uri="{BB962C8B-B14F-4D97-AF65-F5344CB8AC3E}">
        <p14:creationId xmlns="" xmlns:p14="http://schemas.microsoft.com/office/powerpoint/2010/main" val="42861702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828221" y="6087549"/>
            <a:ext cx="4347537" cy="338554"/>
          </a:xfrm>
          <a:prstGeom prst="rect">
            <a:avLst/>
          </a:prstGeom>
        </p:spPr>
        <p:txBody>
          <a:bodyPr wrap="none">
            <a:spAutoFit/>
          </a:bodyPr>
          <a:lstStyle/>
          <a:p>
            <a:pPr algn="ctr"/>
            <a:r>
              <a:rPr lang="fr-FR" sz="1600" i="1" dirty="0" smtClean="0"/>
              <a:t>Staffa </a:t>
            </a:r>
            <a:r>
              <a:rPr lang="fr-FR" sz="1600" i="1" dirty="0"/>
              <a:t>Island </a:t>
            </a:r>
            <a:r>
              <a:rPr lang="el-GR" sz="1600" i="1" dirty="0" smtClean="0"/>
              <a:t>-- </a:t>
            </a:r>
            <a:r>
              <a:rPr lang="fr-FR" sz="1600" i="1" dirty="0" smtClean="0"/>
              <a:t>Basalt </a:t>
            </a:r>
            <a:r>
              <a:rPr lang="fr-FR" sz="1600" i="1" dirty="0"/>
              <a:t>columns inside Fingal's Cave</a:t>
            </a:r>
          </a:p>
        </p:txBody>
      </p:sp>
      <p:pic>
        <p:nvPicPr>
          <p:cNvPr id="19462" name="Picture 6" descr="Island of Staffa next to Fingal's cave. - Εικόνα του Staffa Tours, Isle of  Iona - Tripadviso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862843" y="1769639"/>
            <a:ext cx="4082938" cy="3065916"/>
          </a:xfrm>
          <a:prstGeom prst="rect">
            <a:avLst/>
          </a:prstGeom>
          <a:noFill/>
          <a:extLst>
            <a:ext uri="{909E8E84-426E-40DD-AFC4-6F175D3DCCD1}">
              <a14:hiddenFill xmlns="" xmlns:a14="http://schemas.microsoft.com/office/drawing/2010/main">
                <a:solidFill>
                  <a:srgbClr val="FFFFFF"/>
                </a:solidFill>
              </a14:hiddenFill>
            </a:ext>
          </a:extLst>
        </p:spPr>
      </p:pic>
      <p:pic>
        <p:nvPicPr>
          <p:cNvPr id="19464" name="Picture 8" descr="Explore Fingal's Cave on the Isle of Staffa | VisitScotland"/>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62862" y="871369"/>
            <a:ext cx="7320400" cy="486245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220852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descr="data:image/jpeg;base64,/9j/4AAQSkZJRgABAQAAAQABAAD/2wCEAAkGBxQSEhQUEhQUFBQXFRQYFxQUFRYUFRcUFRQWFxQUFBQYHCggGBwlHBUUITEhJSkrLi4uFx8zODMsNygtLisBCgoKDg0OFxAQGCwkHxwsLCwsLCwsLCwsLCwsLCwsLCwsLCwsLCwsLCwsLCwsLCwsLCwsLCwsLCwsLCwsLCwsLP/AABEIAMEBBQMBIgACEQEDEQH/xAAbAAACAwEBAQAAAAAAAAAAAAAAAQIDBAUGB//EADoQAAICAQEGAwYEBAYDAQAAAAABAhEDIQQFEjFBURNhcQYiMoGR8EKhscEUUtHhFTNicoLxFkNTB//EABkBAQEBAQEBAAAAAAAAAAAAAAABAgMEBf/EACMRAQEBAQABBQABBQAAAAAAAAABEQISAyExQVFhBBMiQnH/2gAMAwEAAhEDEQA/APkLZEk0RZpzKhMbIhSYmAMioiBhQCbIkmiLRFIAEACGIAEMKIEA6ABAMQAMQ0ADQhlDGRHYEkBFMdgMdCQyodE4kYotigJRlXIBpgVDYmxsiBFoRJkWAmRZKgaIqsY6EBow4lRLJs98inHkNWPUisGTE0VtHptk2Dj0lDi84lW17glrwJtdmmmvkzPnNyrjzoG7PsEoOpJpkM+75wSbWj5ffzLsGbCk2r5HVWxqrStNc+ZzPBkldOu9OvqdHZ96cEVFR6atytt9WtNPQVFGfZKXLkY5RNWfbOIyykURoRJIKAiAAAAA0AUIlYrAESFRKMQEkWITQ0ioEW0VxVlyLEoigGkBFNkSdCaKiLBIGEWBOMDXs+xcXPl3Wpl4jRh2lrkZo1Zt2Rcbjfq2vM52XYWldpo1La8t3q12ZXLeDX4V6EmrXP4aPR7gxQ4W3prWtLXpTfM4GTLfRL0LYbTVdPQnXOzGpcfSN2JwqlH5pP6Pp8joZ8EskEnrWqfX+55rcXtDCOKpL4WtbrRrWz6Hur2g2RYkvFhi4qXvuuJPqpSpfU8PXPUvu67Pp5GW5cM/8yErS96adUv05/kcXe2LZsblHFfXk27a6O390es9qfZlZZy/hp+I+BTSjJTTi3SaS0XJngf8LnCbjmjLhT961K0u66HT0vf/AG+PpOv+ODtk221bavq/oLZ935Jq4xbXfkeizblwtcXHk/28Pvdey5HD2hcHuxm3HtTSvziz089zr4c7MX49wyfWu6oy7Xu943pr51oX7DvjJj0u156uvJs9Fh37CUeFKCjVNSq2qXfkS3qfWkx4iKpmjHkvSl8zTmwqU5arm9e5lzbO0dEU5Iqytk5RIgIYAgCgoYICSJKRGxlQ+ItVdkUjsC6hKQLVCoqJxQBAZFTIsnwkXEqISIonKAJECsfGDFQVLxn3EoNkseKzubq2KzPVkmrHM2TdU5vSLO/g9k9Fbtnd3bsVUd7Bs54+/wCo6+nWcT7eY2L2KxStz4124ZJV56o0T9g3KacM0ljVe7kufL6Jo9bixpGqMqOP9/v9a8J+Opu7c2LDihlil4kYLi8FvDCbhbUZY02nq+ts8lvXZZ7Rl4sjhCH/AM1xSr1els7vjSSMeWK1+pyvdbxw8myQxR1jGna1bldaaJ+vQ4G/d3YnD3VFS9f2PT7xw8caT+T/AGPO59ha82b9Pr33Us9njp7vvkqMmfY5RPVZ9mlX66GHNs0pUr+R9Dn1JXnsxwMUnEuUr5nQz7Fw9jHlxHSWVKy5cSfJmfJho1zxlMsbKKOAFEn4bJSxUgKpIiSYqASJIKBAFjI0SYEkySKySKjRBgQxgBrIoGESsnKFlTRdKRWFQ4R8JZGJbiiQS2WJ2diy01Rz4wNGzquv1OffvFj2u6trv4jt4GnyPBYNoa6nf3VvJrRs8HqcWPRzdemiy2Ml1/I5Ud4rpRJbY+9ehwxt24YotfFr2MmeKX2mURndXIpzKlpL8y5E1XOPMw7RGi55H3KJ270/MY1rnbS76I5OWOp3M+SuaZz9pal5HXjrKz1HKy471sw7RjOpOFWYs6PZxXDpzJQKJwNeaBRkR2jDIyV2SoFE0M7gVuJpcRMis1CovcSFAVgySBgJIlQRJ0VEsK0AnglzpDAsSCIuIcSobQKJIaREKBdEjGBdGBKqUUacMSGOBswQOfVajThwaGnFoV4pGiMjydWu0kXYsnma8Un3MCkTjmOVbdiGUjmzqjnrMRnMsia3OXmSizlrM+hdHa2LyatzRb6mLbMNa2Xz2uzJknfNl5lhbGDNIxZFZ0c0NTNkx6Hp4rj1HOyYzLJHSnGuaMmVHaVlkeMjwmhlTZtFTRBk5SItFFUiEi6iuZFQsaCgQEiTBIbSKh4HzAnhaQARRODHEU5BDnl7Dhm7lEyMZBcdXArNkYHG2XM0/I6mOb8zHSNONxRoxyOC56vvr/c27syuUur06amOufZqOxxqKt8iv+OS6X5GXek5pK4yiu7i0r6as50M+vmY59OWbWr1fp3se3RpNurNOJpvRp+jPI5puLcXzT5HR3DOeSfBCLk2uSt8vInfpSTYs6r0jfoJ5CUtzbQ014OTVV8LMkNkztaYptrSWj5rTscpJftbVviojKdmaWzZ+TxT+jKZ+IvwM14T9Z8q18VdStZLM8bfPT1K3BlnMXyrbxLuRyJdDA+JP+5b4z7F8M+E8k88dDFPGX5M6KvGj3OnOxmss8VFXAbHkh3Kck49zpKjHOBDhNblHuRqPc1ozSgVyijXwq+YpYo/zDRgcQ4TV4a7ieNd0FZwaL/C8xyxFRXijYGjBi0AJrI2JikJR8woaEhyCwJRgy9SkvxP6lKbJSb7EEmv9X2whl4eUmvTQqlGXb80KGCT5EVqybdNrhlOUl2bbX0spw5uGSkm0000/NaplUsEk9UHgy7MYLs+TidvV+hv3Xvd7PHIoaeJDhk9bq01T6NNXZy/4eXUnHDJ1S5iyWYa9puz/wDQ82KCg5SkkqVtt89Lk3bOZ/5jlU5SjKS4nb1fp38kc3Z9zZHrwuvKn+RLaNz5IpOqWnxada5P1Ry8PT08v5bp+2OZ/wDsyfV/1KJ+1WZ/jl9WYM2x8L1cb7Rbv6UasW6FJJrj1/0/15mvHifRtKXtJkfOUvqVy33N9X89TZj9mpcNuE61ptxitPUjk9nq5cVdeFxlX0ZneBj/AMYl3/JEXvVv/otybrVaSlfml/Uoe7HWj+sa+nM3PFNiM9vfkVvbvQUt3zutK6yWqS865EXsLi/eXaq1tvkm+ncuxcL+KV6g9pizPWvIk8VK2ml9/wBjQs8RdmCyop4uq/Uild/egFsshHxCLxsTxgS4/UayFXCKgNCyeZNZPMyolGwN2HI6EUY3QipizhLYYiHGXY8yCe5y2fzFk2drmS8bzLo5UE2slE3Pu2afB4u1/wC5J/QitjfNt134bSJqys8Y2bNjyxjzjfp19RrBHrOv+P60aMGxp8pNvso/u2tDNsVp4IZr8PmlfC9HSvl0ZKW65pJuD5c3VV62Gz7LjadZ4wlTpSbrk6Vwvqkeb2vm7TTa1tqXTvHQxJvxVdx7PCGs3BLsnbdfyxi9S/ZN8bOv8yDdTpcCfFwV8cui9E7OBu/eCgqljhNqUZKTXvJx5a3qtOVBvXbfHzPJP3W1rwxpvs2lpYvNtyt5zmu/vL2rV1szajWrmm3d6cK5cu6Zk2n2inN8VY1GsijjiuSyRUW5vnJ6KrujlYp4IqpcUtb0Wr9b0ooy54aqHFw9LSTr6ienzPpGrZ9oUeKUkpSf8zkkqfNJNW/qeg3NvjNJwhFxiuGTlHHCPFo0lJ3dN/LmeRScuqS7t9vtHr/ZbNjw4Zvii5T0k3zST0oepmfCR0pbRLI5c2lprb1829f+iHE6++5VtW8cde7rXKtNP1OXtG94x5avXRVRwnp2mtm2Z2/ip9OX3ZydppfC2n5Nr9CuW2uVsisU5U3p60v1PRzzjkjh3nlhfDN/On+pbLb5Sg1J8+qSXnzSG9nSautV6/oQyyXLRL00o1k/F8vxhnCDetrzi/2fMsls8a0yN30cWuS05PmZ8klegQLjRZdja62u6/oRxRSau336IuhLtzJSlfxfsU1HPkx0uG7pW+7KuOyc4Q6L8w8KLWlgVtLroV8SJ8CsU2ugUJokpoz2Fga8ckBRjAGLZCTBgVDsnGRUxoDRjny6eZ0Nj2uSb96Mkkn71tu9KT6HJbQLyZLNTHpMW14pOKlGler8uldL9ULbtn4W5YZOqbq9Urq13X6HHg+V/U6ey7SopXLS/h1tfl1+Zm858M7jBknJ89X5iav9jqw8Ob1cJW7Vz4Zea1et+hrW6ouL4eOPX3o8WjXSS5rkS9yNSvOQwa8ie0R4pXLrXmdXJu1rlKD8uJJ/PioWbYJx+KC8vTui+UPJfufYsL04qdPomvLRpNczk723bGMnwtNHSw7qy+64Qlr1793fRebHvCHD8b9/ydv509PmYl/y+V32eWljafL+hPHy15G/rovv0RdDd8muJ2o31TOmmq8VtJI0w3Q5NfhXV6KvWyueXh0WldX/AERllllJ0m2T3Y93UllxYFUYqUusm7Xy/M5217wlktt+SVUkuiM8sZlyTrqWTFnK5Scq6fMlFxdqbklWjiuKn0tNrT71KM9wkrVXFNeklaZVLLZW8WbTwp+7bXeVJv8A4pul5WyCyFTEBb4g/EKSUWBOWTsHisjkg4upJp9mqZECc8jYpEQAYCBATgBGABWkQ2JlZRbGmJggGyNg2KwJqT7jWd1RVKRGwLYzNWDa5RdrTzTaMFko5K+7/wCiGPT7u38muDMlk7OVqUX3Uk/eXdM3bPvLG3pwxd81KUYrXrdni1lX8qfncv2ZPBnSfvXXdU2vNJ8zN5jPi9tt++MUHGM4TbfNubSUb0lHV2q9PkYZ7z2d84T89VK3rdOSPObXki42puUr/EmpV5e80l+ehlhlok4jWPay35s6S4cMY+b958tXVUUQ3xjfx8VXpwJV84tI8opwr8TfVcl9bd/Qg8vr82PDlPF7RZNnVvjTl2yNJarTXX8ydYZQfhuLlpdSTSvW6PDZMtuxLI+7+o8f5Zvpult8WpNJ358znzIKb7v6klnl3fbvp8zTcWSyzcVFtuKbcU+Sb58PawWLS7RS5t9RNhUmRsBAOyyM/uioYF2TM3SbbSVJdF6LpyK2RCwJCAAAbEhoolARKCAK0MVE3EXCVlBoiTaFQEGJlnCRaArETaItEVERNoiwEACABDEACGIgAAAAAAAAAAAAAAYhgAwAoAAYCGFEkgJ4o2BdhhoBRcxABUQEAECIsAATK5AAUSIsAIAgxgAgQAQDEAAAgAAYAAAAAAAAAA0AAOIwAoBgAEkTx8wADTiAAKj/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48132" name="Picture 4" descr="http://www.artfund.org/assets/what-to-see/exhibitions/2013/Turner%20and%20the%20Sea/Keelmen-heaving-in-Coal-by-Moonlight-1536LS.jpg"/>
          <p:cNvPicPr>
            <a:picLocks noChangeAspect="1" noChangeArrowheads="1"/>
          </p:cNvPicPr>
          <p:nvPr/>
        </p:nvPicPr>
        <p:blipFill>
          <a:blip r:embed="rId2"/>
          <a:srcRect/>
          <a:stretch>
            <a:fillRect/>
          </a:stretch>
        </p:blipFill>
        <p:spPr bwMode="auto">
          <a:xfrm>
            <a:off x="999822" y="0"/>
            <a:ext cx="10128986" cy="5697555"/>
          </a:xfrm>
          <a:prstGeom prst="rect">
            <a:avLst/>
          </a:prstGeom>
          <a:noFill/>
        </p:spPr>
      </p:pic>
      <p:sp>
        <p:nvSpPr>
          <p:cNvPr id="6" name="5 - Ορθογώνιο"/>
          <p:cNvSpPr/>
          <p:nvPr/>
        </p:nvSpPr>
        <p:spPr>
          <a:xfrm>
            <a:off x="4096614" y="5780782"/>
            <a:ext cx="3576428" cy="1077218"/>
          </a:xfrm>
          <a:prstGeom prst="rect">
            <a:avLst/>
          </a:prstGeom>
        </p:spPr>
        <p:txBody>
          <a:bodyPr wrap="none">
            <a:spAutoFit/>
          </a:bodyPr>
          <a:lstStyle/>
          <a:p>
            <a:pPr algn="ctr"/>
            <a:r>
              <a:rPr lang="el-GR" sz="1600" i="1" dirty="0" smtClean="0"/>
              <a:t>’’</a:t>
            </a:r>
            <a:r>
              <a:rPr lang="en-US" sz="1600" i="1" dirty="0" smtClean="0"/>
              <a:t>Keelmen </a:t>
            </a:r>
            <a:r>
              <a:rPr lang="en-US" sz="1600" i="1" dirty="0"/>
              <a:t>heaving in Coal by Moonlight</a:t>
            </a:r>
            <a:r>
              <a:rPr lang="el-GR" sz="1600" i="1" dirty="0"/>
              <a:t>’’</a:t>
            </a:r>
          </a:p>
          <a:p>
            <a:pPr algn="ctr"/>
            <a:r>
              <a:rPr lang="en-US" sz="1600" i="1" dirty="0"/>
              <a:t>1835</a:t>
            </a:r>
            <a:endParaRPr lang="el-GR" sz="1600" i="1" dirty="0"/>
          </a:p>
          <a:p>
            <a:pPr algn="ctr"/>
            <a:r>
              <a:rPr lang="en-US" sz="1600" i="1" dirty="0"/>
              <a:t>J. M. W. Turner</a:t>
            </a:r>
            <a:endParaRPr lang="el-GR" sz="1600" i="1" dirty="0"/>
          </a:p>
          <a:p>
            <a:pPr algn="ctr"/>
            <a:r>
              <a:rPr lang="en-US" sz="1600" i="1" dirty="0"/>
              <a:t>National Gallery of Art, Washington </a:t>
            </a:r>
            <a:r>
              <a:rPr lang="en-US" sz="1600" i="1" dirty="0" smtClean="0"/>
              <a:t>DC</a:t>
            </a:r>
            <a:endParaRPr lang="en-US" sz="1600" i="1" dirty="0"/>
          </a:p>
        </p:txBody>
      </p:sp>
    </p:spTree>
    <p:extLst>
      <p:ext uri="{BB962C8B-B14F-4D97-AF65-F5344CB8AC3E}">
        <p14:creationId xmlns="" xmlns:p14="http://schemas.microsoft.com/office/powerpoint/2010/main" val="3924517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9183725" y="5412904"/>
            <a:ext cx="2542110" cy="1323439"/>
          </a:xfrm>
          <a:prstGeom prst="rect">
            <a:avLst/>
          </a:prstGeom>
        </p:spPr>
        <p:txBody>
          <a:bodyPr wrap="square">
            <a:spAutoFit/>
          </a:bodyPr>
          <a:lstStyle/>
          <a:p>
            <a:pPr algn="ctr"/>
            <a:r>
              <a:rPr lang="el-GR" sz="1600" dirty="0"/>
              <a:t>‘</a:t>
            </a:r>
            <a:r>
              <a:rPr lang="el-GR" sz="1600" i="1" dirty="0" smtClean="0"/>
              <a:t>’</a:t>
            </a:r>
            <a:r>
              <a:rPr lang="en-US" sz="1600" i="1" dirty="0" smtClean="0"/>
              <a:t>The </a:t>
            </a:r>
            <a:r>
              <a:rPr lang="en-US" sz="1600" i="1" dirty="0"/>
              <a:t>Burning of the Houses of Lords and </a:t>
            </a:r>
            <a:r>
              <a:rPr lang="en-US" sz="1600" i="1" dirty="0" smtClean="0"/>
              <a:t>Commons</a:t>
            </a:r>
            <a:r>
              <a:rPr lang="el-GR" sz="1600" i="1" dirty="0" smtClean="0"/>
              <a:t>’’</a:t>
            </a:r>
          </a:p>
          <a:p>
            <a:pPr algn="ctr"/>
            <a:r>
              <a:rPr lang="el-GR" sz="1600" i="1" dirty="0" smtClean="0"/>
              <a:t>1835</a:t>
            </a:r>
          </a:p>
          <a:p>
            <a:pPr algn="ctr"/>
            <a:r>
              <a:rPr lang="fr-FR" sz="1600" i="1" dirty="0" smtClean="0"/>
              <a:t>J</a:t>
            </a:r>
            <a:r>
              <a:rPr lang="fr-FR" sz="1600" i="1" dirty="0"/>
              <a:t>. M. W. </a:t>
            </a:r>
            <a:r>
              <a:rPr lang="fr-FR" sz="1600" i="1" dirty="0" smtClean="0"/>
              <a:t>Turner</a:t>
            </a:r>
            <a:endParaRPr lang="el-GR" sz="1600" i="1" dirty="0" smtClean="0"/>
          </a:p>
          <a:p>
            <a:pPr algn="ctr"/>
            <a:r>
              <a:rPr lang="fr-FR" sz="1600" i="1" dirty="0" smtClean="0"/>
              <a:t>Philadelphia </a:t>
            </a:r>
            <a:r>
              <a:rPr lang="fr-FR" sz="1600" i="1" dirty="0"/>
              <a:t>Museum of Art</a:t>
            </a:r>
            <a:endParaRPr lang="el-GR" sz="1600" i="1" dirty="0"/>
          </a:p>
        </p:txBody>
      </p:sp>
      <p:pic>
        <p:nvPicPr>
          <p:cNvPr id="15362" name="Picture 2" descr="https://upload.wikimedia.org/wikipedia/commons/thumb/c/c3/Joseph_Mallord_William_Turner%2C_English_-_The_Burning_of_the_Houses_of_Lords_and_Commons%2C_October_16%2C_1834_-_Google_Art_Project.jpg/1024px-Joseph_Mallord_William_Turner%2C_English_-_The_Burning_of_the_Houses_of_Lords_and_Commons%2C_October_16%2C_1834_-_Google_Art_Project.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2274" y="0"/>
            <a:ext cx="9215999"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Ορθογώνιο 1"/>
          <p:cNvSpPr/>
          <p:nvPr/>
        </p:nvSpPr>
        <p:spPr>
          <a:xfrm>
            <a:off x="9299352" y="307496"/>
            <a:ext cx="2751134" cy="1077218"/>
          </a:xfrm>
          <a:prstGeom prst="rect">
            <a:avLst/>
          </a:prstGeom>
        </p:spPr>
        <p:txBody>
          <a:bodyPr wrap="square">
            <a:spAutoFit/>
          </a:bodyPr>
          <a:lstStyle/>
          <a:p>
            <a:pPr algn="ctr"/>
            <a:r>
              <a:rPr lang="el-GR" sz="1600" i="1" dirty="0" smtClean="0"/>
              <a:t>Στις </a:t>
            </a:r>
            <a:r>
              <a:rPr lang="fr-FR" sz="1600" i="1" dirty="0" smtClean="0"/>
              <a:t>16 </a:t>
            </a:r>
            <a:r>
              <a:rPr lang="el-GR" sz="1600" i="1" dirty="0" smtClean="0"/>
              <a:t>Οκτωβρίου</a:t>
            </a:r>
            <a:r>
              <a:rPr lang="fr-FR" sz="1600" i="1" dirty="0" smtClean="0"/>
              <a:t> 1834</a:t>
            </a:r>
            <a:r>
              <a:rPr lang="el-GR" sz="1600" dirty="0" smtClean="0"/>
              <a:t> </a:t>
            </a:r>
          </a:p>
          <a:p>
            <a:pPr algn="ctr"/>
            <a:r>
              <a:rPr lang="el-GR" sz="1600" i="1" dirty="0" smtClean="0"/>
              <a:t>το κτήριο υπέστη </a:t>
            </a:r>
          </a:p>
          <a:p>
            <a:pPr algn="ctr"/>
            <a:r>
              <a:rPr lang="el-GR" sz="1600" i="1" dirty="0" smtClean="0"/>
              <a:t>σοβαρότατες ζημιές,</a:t>
            </a:r>
          </a:p>
          <a:p>
            <a:pPr algn="ctr"/>
            <a:r>
              <a:rPr lang="el-GR" sz="1600" i="1" dirty="0" smtClean="0"/>
              <a:t>από πυρκαγιά που ξέσπασε.</a:t>
            </a:r>
            <a:endParaRPr lang="fr-FR" sz="1600" i="1" dirty="0"/>
          </a:p>
        </p:txBody>
      </p:sp>
    </p:spTree>
    <p:extLst>
      <p:ext uri="{BB962C8B-B14F-4D97-AF65-F5344CB8AC3E}">
        <p14:creationId xmlns="" xmlns:p14="http://schemas.microsoft.com/office/powerpoint/2010/main" val="22621351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8545337" y="5011341"/>
            <a:ext cx="3390544" cy="1846659"/>
          </a:xfrm>
          <a:prstGeom prst="rect">
            <a:avLst/>
          </a:prstGeom>
        </p:spPr>
        <p:txBody>
          <a:bodyPr wrap="none">
            <a:spAutoFit/>
          </a:bodyPr>
          <a:lstStyle/>
          <a:p>
            <a:pPr algn="ctr"/>
            <a:r>
              <a:rPr lang="el-GR" sz="1600" i="1" dirty="0"/>
              <a:t>‘’</a:t>
            </a:r>
            <a:r>
              <a:rPr lang="en-US" sz="1600" i="1" dirty="0"/>
              <a:t>The New </a:t>
            </a:r>
            <a:r>
              <a:rPr lang="en-US" sz="1600" i="1" dirty="0" smtClean="0"/>
              <a:t>Moon</a:t>
            </a:r>
            <a:r>
              <a:rPr lang="el-GR" sz="1600" i="1" dirty="0" smtClean="0"/>
              <a:t>‘’</a:t>
            </a:r>
            <a:r>
              <a:rPr lang="en-US" sz="1600" i="1" dirty="0" smtClean="0"/>
              <a:t> </a:t>
            </a:r>
            <a:endParaRPr lang="el-GR" sz="1600" i="1" dirty="0" smtClean="0"/>
          </a:p>
          <a:p>
            <a:pPr algn="ctr"/>
            <a:r>
              <a:rPr lang="en-US" sz="1600" i="1" dirty="0" smtClean="0"/>
              <a:t>‘</a:t>
            </a:r>
            <a:r>
              <a:rPr lang="el-GR" sz="1600" i="1" dirty="0" smtClean="0"/>
              <a:t>’</a:t>
            </a:r>
            <a:r>
              <a:rPr lang="en-US" sz="1600" i="1" dirty="0" smtClean="0"/>
              <a:t>I’ve </a:t>
            </a:r>
            <a:r>
              <a:rPr lang="en-US" sz="1600" i="1" dirty="0"/>
              <a:t>lost My Boat, You shan’t have </a:t>
            </a:r>
            <a:endParaRPr lang="el-GR" sz="1600" i="1" dirty="0" smtClean="0"/>
          </a:p>
          <a:p>
            <a:pPr algn="ctr"/>
            <a:r>
              <a:rPr lang="en-US" sz="1600" i="1" dirty="0" smtClean="0"/>
              <a:t>Your </a:t>
            </a:r>
            <a:r>
              <a:rPr lang="en-US" sz="1600" i="1" dirty="0"/>
              <a:t>Hoop</a:t>
            </a:r>
            <a:r>
              <a:rPr lang="en-US" sz="1600" i="1" dirty="0" smtClean="0"/>
              <a:t>’</a:t>
            </a:r>
            <a:r>
              <a:rPr lang="el-GR" sz="1600" i="1" dirty="0" smtClean="0"/>
              <a:t>’</a:t>
            </a:r>
            <a:endParaRPr lang="el-GR" sz="1600" i="1" dirty="0"/>
          </a:p>
          <a:p>
            <a:pPr algn="ctr"/>
            <a:r>
              <a:rPr lang="el-GR" sz="1600" i="1" dirty="0"/>
              <a:t>           </a:t>
            </a:r>
            <a:r>
              <a:rPr lang="el-GR" sz="1600" i="1" dirty="0" smtClean="0"/>
              <a:t>1840</a:t>
            </a:r>
          </a:p>
          <a:p>
            <a:pPr algn="ctr"/>
            <a:r>
              <a:rPr lang="fr-FR" sz="1600" i="1" dirty="0" smtClean="0"/>
              <a:t>J</a:t>
            </a:r>
            <a:r>
              <a:rPr lang="fr-FR" sz="1600" i="1" dirty="0"/>
              <a:t>. M. W. </a:t>
            </a:r>
            <a:r>
              <a:rPr lang="fr-FR" sz="1600" i="1" dirty="0" smtClean="0"/>
              <a:t>Turner</a:t>
            </a:r>
            <a:endParaRPr lang="el-GR" sz="1600" i="1" dirty="0" smtClean="0"/>
          </a:p>
          <a:p>
            <a:pPr algn="ctr"/>
            <a:r>
              <a:rPr lang="el-GR" sz="1600" i="1" dirty="0" smtClean="0"/>
              <a:t>Πινακοθήκη </a:t>
            </a:r>
            <a:r>
              <a:rPr lang="fr-FR" sz="1600" i="1" dirty="0" smtClean="0"/>
              <a:t>Tate</a:t>
            </a:r>
            <a:r>
              <a:rPr lang="el-GR" sz="1600" i="1" dirty="0" smtClean="0"/>
              <a:t>, Λονδίνο</a:t>
            </a:r>
            <a:endParaRPr lang="fr-FR" sz="1600" i="1" dirty="0"/>
          </a:p>
          <a:p>
            <a:endParaRPr lang="el-GR" i="1" dirty="0"/>
          </a:p>
        </p:txBody>
      </p:sp>
      <p:sp>
        <p:nvSpPr>
          <p:cNvPr id="2" name="Ορθογώνιο 1"/>
          <p:cNvSpPr/>
          <p:nvPr/>
        </p:nvSpPr>
        <p:spPr>
          <a:xfrm>
            <a:off x="8791007" y="521872"/>
            <a:ext cx="3089820" cy="584775"/>
          </a:xfrm>
          <a:prstGeom prst="rect">
            <a:avLst/>
          </a:prstGeom>
        </p:spPr>
        <p:txBody>
          <a:bodyPr wrap="none">
            <a:spAutoFit/>
          </a:bodyPr>
          <a:lstStyle/>
          <a:p>
            <a:pPr algn="ctr"/>
            <a:r>
              <a:rPr lang="el-GR" sz="1600" i="1" dirty="0" smtClean="0"/>
              <a:t>Ζωγραφίστηκε στην ακτή του </a:t>
            </a:r>
            <a:r>
              <a:rPr lang="fr-FR" sz="1600" i="1" dirty="0" smtClean="0"/>
              <a:t>Kent </a:t>
            </a:r>
            <a:endParaRPr lang="el-GR" sz="1600" i="1" dirty="0" smtClean="0"/>
          </a:p>
          <a:p>
            <a:pPr algn="ctr"/>
            <a:r>
              <a:rPr lang="el-GR" sz="1600" i="1" dirty="0" smtClean="0"/>
              <a:t>στο </a:t>
            </a:r>
            <a:r>
              <a:rPr lang="fr-FR" sz="1600" i="1" dirty="0" smtClean="0"/>
              <a:t>Margate</a:t>
            </a:r>
            <a:r>
              <a:rPr lang="el-GR" sz="1400" i="1" dirty="0" smtClean="0"/>
              <a:t>.</a:t>
            </a:r>
            <a:endParaRPr lang="fr-FR" sz="1400" i="1" dirty="0"/>
          </a:p>
        </p:txBody>
      </p:sp>
      <p:pic>
        <p:nvPicPr>
          <p:cNvPr id="21506" name="Picture 2" descr="https://www.tate.org.uk/art/images/work/N/N00/N00526_10.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
            <a:ext cx="8515672"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7739431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upload.wikimedia.org/wikipedia/commons/3/35/Rain_Steam_and_Speed_the_Great_Western_Railway.jpg"/>
          <p:cNvPicPr>
            <a:picLocks noChangeAspect="1" noChangeArrowheads="1"/>
          </p:cNvPicPr>
          <p:nvPr/>
        </p:nvPicPr>
        <p:blipFill>
          <a:blip r:embed="rId2" cstate="print"/>
          <a:srcRect/>
          <a:stretch>
            <a:fillRect/>
          </a:stretch>
        </p:blipFill>
        <p:spPr bwMode="auto">
          <a:xfrm>
            <a:off x="0" y="0"/>
            <a:ext cx="9238098" cy="6858000"/>
          </a:xfrm>
          <a:prstGeom prst="rect">
            <a:avLst/>
          </a:prstGeom>
          <a:noFill/>
        </p:spPr>
      </p:pic>
      <p:sp>
        <p:nvSpPr>
          <p:cNvPr id="3" name="2 - Ορθογώνιο"/>
          <p:cNvSpPr/>
          <p:nvPr/>
        </p:nvSpPr>
        <p:spPr>
          <a:xfrm>
            <a:off x="9221482" y="5356836"/>
            <a:ext cx="2678654" cy="1323439"/>
          </a:xfrm>
          <a:prstGeom prst="rect">
            <a:avLst/>
          </a:prstGeom>
        </p:spPr>
        <p:txBody>
          <a:bodyPr wrap="square">
            <a:spAutoFit/>
          </a:bodyPr>
          <a:lstStyle/>
          <a:p>
            <a:pPr algn="ctr"/>
            <a:r>
              <a:rPr lang="el-GR" sz="1600" i="1" dirty="0" smtClean="0"/>
              <a:t>‘’</a:t>
            </a:r>
            <a:r>
              <a:rPr lang="en-US" sz="1600" i="1" dirty="0" smtClean="0"/>
              <a:t>Rain</a:t>
            </a:r>
            <a:r>
              <a:rPr lang="en-US" sz="1600" i="1" dirty="0"/>
              <a:t>, Steam and Speed – </a:t>
            </a:r>
            <a:endParaRPr lang="el-GR" sz="1600" i="1" dirty="0" smtClean="0"/>
          </a:p>
          <a:p>
            <a:pPr algn="ctr"/>
            <a:r>
              <a:rPr lang="en-US" sz="1600" i="1" dirty="0" smtClean="0"/>
              <a:t>The </a:t>
            </a:r>
            <a:r>
              <a:rPr lang="en-US" sz="1600" i="1" dirty="0"/>
              <a:t>Great Western </a:t>
            </a:r>
            <a:r>
              <a:rPr lang="en-US" sz="1600" i="1" dirty="0" smtClean="0"/>
              <a:t>Railway</a:t>
            </a:r>
            <a:r>
              <a:rPr lang="el-GR" sz="1600" i="1" dirty="0" smtClean="0"/>
              <a:t>’’</a:t>
            </a:r>
            <a:r>
              <a:rPr lang="en-US" sz="1600" i="1" dirty="0" smtClean="0"/>
              <a:t> </a:t>
            </a:r>
            <a:endParaRPr lang="el-GR" sz="1600" i="1" dirty="0"/>
          </a:p>
          <a:p>
            <a:pPr algn="ctr"/>
            <a:r>
              <a:rPr lang="en-US" sz="1600" i="1" dirty="0" smtClean="0"/>
              <a:t>1844</a:t>
            </a:r>
            <a:endParaRPr lang="en-US" sz="1600" i="1" dirty="0"/>
          </a:p>
          <a:p>
            <a:pPr algn="ctr"/>
            <a:r>
              <a:rPr lang="el-GR" sz="1600" i="1" dirty="0" smtClean="0"/>
              <a:t>           </a:t>
            </a:r>
            <a:r>
              <a:rPr lang="en-US" sz="1600" i="1" dirty="0" smtClean="0"/>
              <a:t>J</a:t>
            </a:r>
            <a:r>
              <a:rPr lang="en-US" sz="1600" i="1" dirty="0"/>
              <a:t>. M. W. Turner 	</a:t>
            </a:r>
          </a:p>
          <a:p>
            <a:pPr algn="ctr"/>
            <a:r>
              <a:rPr lang="en-US" sz="1600" i="1" dirty="0"/>
              <a:t>National Gallery </a:t>
            </a:r>
            <a:r>
              <a:rPr lang="el-GR" sz="1600" i="1" dirty="0" smtClean="0"/>
              <a:t>, Λονδίνο</a:t>
            </a:r>
            <a:endParaRPr lang="el-GR" sz="1600" i="1" dirty="0"/>
          </a:p>
        </p:txBody>
      </p:sp>
      <p:sp>
        <p:nvSpPr>
          <p:cNvPr id="2" name="Ορθογώνιο 1"/>
          <p:cNvSpPr/>
          <p:nvPr/>
        </p:nvSpPr>
        <p:spPr>
          <a:xfrm>
            <a:off x="9367190" y="218778"/>
            <a:ext cx="2649102" cy="4524315"/>
          </a:xfrm>
          <a:prstGeom prst="rect">
            <a:avLst/>
          </a:prstGeom>
        </p:spPr>
        <p:txBody>
          <a:bodyPr wrap="square">
            <a:spAutoFit/>
          </a:bodyPr>
          <a:lstStyle/>
          <a:p>
            <a:pPr algn="ctr"/>
            <a:r>
              <a:rPr lang="el-GR" sz="1600" i="1" dirty="0" smtClean="0"/>
              <a:t>Ο πίνακας απεικονίζει, νωρίς </a:t>
            </a:r>
            <a:r>
              <a:rPr lang="el-GR" sz="1600" i="1" dirty="0"/>
              <a:t>το </a:t>
            </a:r>
            <a:r>
              <a:rPr lang="el-GR" sz="1600" i="1" dirty="0" smtClean="0"/>
              <a:t>πρωί, </a:t>
            </a:r>
            <a:r>
              <a:rPr lang="el-GR" sz="1600" i="1" dirty="0"/>
              <a:t>μια </a:t>
            </a:r>
            <a:r>
              <a:rPr lang="el-GR" sz="1600" i="1" dirty="0" smtClean="0"/>
              <a:t>ατμομηχανή της σιδηροδρομικής εταιρείας ‘’</a:t>
            </a:r>
            <a:r>
              <a:rPr lang="en-US" sz="1600" i="1" dirty="0" smtClean="0"/>
              <a:t>Great </a:t>
            </a:r>
            <a:r>
              <a:rPr lang="en-US" sz="1600" i="1" dirty="0"/>
              <a:t>Western </a:t>
            </a:r>
            <a:r>
              <a:rPr lang="en-US" sz="1600" i="1" dirty="0" smtClean="0"/>
              <a:t>Railway</a:t>
            </a:r>
            <a:r>
              <a:rPr lang="el-GR" sz="1600" i="1" dirty="0" smtClean="0"/>
              <a:t>’’, η οποία διασχίζει τη Σιδηροδρομική Γέφυρα του Τάμεση, που μόλις είχε ολοκληρωθεί. Αποτυπώνει έτσι μια σημαντική κατάκτηση της Βιομηχανικής Επανάστασης.</a:t>
            </a:r>
          </a:p>
          <a:p>
            <a:pPr algn="ctr"/>
            <a:endParaRPr lang="el-GR" sz="1600" i="1" dirty="0"/>
          </a:p>
          <a:p>
            <a:pPr algn="ctr"/>
            <a:r>
              <a:rPr lang="el-GR" sz="1600" i="1" dirty="0" smtClean="0"/>
              <a:t>Ο ποιητής συνήθιζε να περπατάει κατά μήκος των γραμμών για να βρεθεί στα σημεία που ήθελε να ζωγραφίσει. Οπότε είχε δει πολλές φορές το τρένο.</a:t>
            </a:r>
          </a:p>
        </p:txBody>
      </p:sp>
    </p:spTree>
    <p:extLst>
      <p:ext uri="{BB962C8B-B14F-4D97-AF65-F5344CB8AC3E}">
        <p14:creationId xmlns="" xmlns:p14="http://schemas.microsoft.com/office/powerpoint/2010/main" val="34285139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oseph Mallord William Turner - The Angel Standing in the Sun - WGA23183.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6882726" cy="6831106"/>
          </a:xfrm>
          <a:prstGeom prst="rect">
            <a:avLst/>
          </a:prstGeom>
          <a:noFill/>
          <a:extLst>
            <a:ext uri="{909E8E84-426E-40DD-AFC4-6F175D3DCCD1}">
              <a14:hiddenFill xmlns="" xmlns:a14="http://schemas.microsoft.com/office/drawing/2010/main">
                <a:solidFill>
                  <a:srgbClr val="FFFFFF"/>
                </a:solidFill>
              </a14:hiddenFill>
            </a:ext>
          </a:extLst>
        </p:spPr>
      </p:pic>
      <p:sp>
        <p:nvSpPr>
          <p:cNvPr id="4" name="Ορθογώνιο 3"/>
          <p:cNvSpPr/>
          <p:nvPr/>
        </p:nvSpPr>
        <p:spPr>
          <a:xfrm>
            <a:off x="6882726" y="5621774"/>
            <a:ext cx="2541978" cy="954107"/>
          </a:xfrm>
          <a:prstGeom prst="rect">
            <a:avLst/>
          </a:prstGeom>
        </p:spPr>
        <p:txBody>
          <a:bodyPr wrap="none">
            <a:spAutoFit/>
          </a:bodyPr>
          <a:lstStyle/>
          <a:p>
            <a:pPr algn="ctr"/>
            <a:r>
              <a:rPr lang="el-GR" sz="1400" i="1" dirty="0" smtClean="0"/>
              <a:t>‘’</a:t>
            </a:r>
            <a:r>
              <a:rPr lang="en-US" sz="1400" i="1" dirty="0" smtClean="0"/>
              <a:t>The </a:t>
            </a:r>
            <a:r>
              <a:rPr lang="en-US" sz="1400" i="1" dirty="0"/>
              <a:t>Angel Standing in the </a:t>
            </a:r>
            <a:r>
              <a:rPr lang="en-US" sz="1400" i="1" dirty="0" smtClean="0"/>
              <a:t>Sun</a:t>
            </a:r>
            <a:r>
              <a:rPr lang="el-GR" sz="1400" i="1" dirty="0" smtClean="0"/>
              <a:t>’’</a:t>
            </a:r>
          </a:p>
          <a:p>
            <a:pPr algn="ctr"/>
            <a:r>
              <a:rPr lang="el-GR" sz="1400" i="1" dirty="0" smtClean="0"/>
              <a:t>1846</a:t>
            </a:r>
          </a:p>
          <a:p>
            <a:pPr algn="ctr"/>
            <a:r>
              <a:rPr lang="el-GR" sz="1400" i="1" dirty="0" smtClean="0"/>
              <a:t>         </a:t>
            </a:r>
            <a:r>
              <a:rPr lang="en-US" sz="1400" i="1" dirty="0" smtClean="0"/>
              <a:t>J</a:t>
            </a:r>
            <a:r>
              <a:rPr lang="el-GR" sz="1400" i="1" dirty="0" smtClean="0"/>
              <a:t>. </a:t>
            </a:r>
            <a:r>
              <a:rPr lang="en-US" sz="1400" i="1" dirty="0" smtClean="0"/>
              <a:t>M</a:t>
            </a:r>
            <a:r>
              <a:rPr lang="el-GR" sz="1400" i="1" dirty="0" smtClean="0"/>
              <a:t>.</a:t>
            </a:r>
            <a:r>
              <a:rPr lang="en-US" sz="1400" i="1" dirty="0" smtClean="0"/>
              <a:t> W</a:t>
            </a:r>
            <a:r>
              <a:rPr lang="el-GR" sz="1400" i="1" dirty="0" smtClean="0"/>
              <a:t>.</a:t>
            </a:r>
            <a:r>
              <a:rPr lang="en-US" sz="1400" i="1" dirty="0"/>
              <a:t> Turner	</a:t>
            </a:r>
          </a:p>
          <a:p>
            <a:pPr algn="ctr"/>
            <a:r>
              <a:rPr lang="en-US" sz="1400" i="1" dirty="0"/>
              <a:t>Tate </a:t>
            </a:r>
            <a:r>
              <a:rPr lang="en-US" sz="1400" i="1" dirty="0" smtClean="0"/>
              <a:t>Britain</a:t>
            </a:r>
            <a:r>
              <a:rPr lang="el-GR" sz="1400" i="1" dirty="0" smtClean="0"/>
              <a:t>, Λονδίνο</a:t>
            </a:r>
            <a:r>
              <a:rPr lang="en-US" sz="1400" i="1" dirty="0" smtClean="0"/>
              <a:t>  </a:t>
            </a:r>
            <a:endParaRPr lang="fr-FR" sz="1400" i="1" dirty="0"/>
          </a:p>
        </p:txBody>
      </p:sp>
    </p:spTree>
    <p:extLst>
      <p:ext uri="{BB962C8B-B14F-4D97-AF65-F5344CB8AC3E}">
        <p14:creationId xmlns="" xmlns:p14="http://schemas.microsoft.com/office/powerpoint/2010/main" val="39243227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55171" y="0"/>
            <a:ext cx="11116876" cy="6858000"/>
          </a:xfrm>
        </p:spPr>
        <p:txBody>
          <a:bodyPr>
            <a:noAutofit/>
          </a:bodyPr>
          <a:lstStyle/>
          <a:p>
            <a:pPr algn="ctr"/>
            <a:r>
              <a:rPr lang="el-GR" sz="1600" i="1" dirty="0" smtClean="0">
                <a:latin typeface="+mn-lt"/>
              </a:rPr>
              <a:t>Μένει μόνο ένα βήμα για τον Ιμπρεσιονισμό. </a:t>
            </a:r>
            <a:br>
              <a:rPr lang="el-GR" sz="1600" i="1" dirty="0" smtClean="0">
                <a:latin typeface="+mn-lt"/>
              </a:rPr>
            </a:br>
            <a:r>
              <a:rPr lang="el-GR" sz="1600" i="1" dirty="0">
                <a:latin typeface="+mn-lt"/>
              </a:rPr>
              <a:t/>
            </a:r>
            <a:br>
              <a:rPr lang="el-GR" sz="1600" i="1" dirty="0">
                <a:latin typeface="+mn-lt"/>
              </a:rPr>
            </a:br>
            <a:r>
              <a:rPr lang="el-GR" sz="1600" i="1" dirty="0" smtClean="0">
                <a:latin typeface="+mn-lt"/>
              </a:rPr>
              <a:t>Να απαντηθεί το ερώτημα : </a:t>
            </a:r>
            <a:r>
              <a:rPr lang="el-GR" sz="1600" i="1" dirty="0" smtClean="0">
                <a:solidFill>
                  <a:srgbClr val="00B050"/>
                </a:solidFill>
                <a:latin typeface="+mn-lt"/>
              </a:rPr>
              <a:t>Τι πραγματικά βλέπει το ανθρώπινο μάτι ;</a:t>
            </a:r>
            <a:br>
              <a:rPr lang="el-GR" sz="1600" i="1" dirty="0" smtClean="0">
                <a:solidFill>
                  <a:srgbClr val="00B050"/>
                </a:solidFill>
                <a:latin typeface="+mn-lt"/>
              </a:rPr>
            </a:br>
            <a:r>
              <a:rPr lang="el-GR" sz="1600" i="1" dirty="0">
                <a:solidFill>
                  <a:srgbClr val="00B050"/>
                </a:solidFill>
                <a:latin typeface="+mn-lt"/>
              </a:rPr>
              <a:t/>
            </a:r>
            <a:br>
              <a:rPr lang="el-GR" sz="1600" i="1" dirty="0">
                <a:solidFill>
                  <a:srgbClr val="00B050"/>
                </a:solidFill>
                <a:latin typeface="+mn-lt"/>
              </a:rPr>
            </a:br>
            <a:r>
              <a:rPr lang="el-GR" sz="1600" i="1" dirty="0">
                <a:solidFill>
                  <a:srgbClr val="FFFF00"/>
                </a:solidFill>
                <a:latin typeface="+mn-lt"/>
              </a:rPr>
              <a:t>Το κοινό είχε </a:t>
            </a:r>
            <a:r>
              <a:rPr lang="el-GR" sz="1600" i="1" dirty="0" smtClean="0">
                <a:solidFill>
                  <a:srgbClr val="FFFF00"/>
                </a:solidFill>
                <a:latin typeface="+mn-lt"/>
              </a:rPr>
              <a:t>τόσο </a:t>
            </a:r>
            <a:r>
              <a:rPr lang="el-GR" sz="1600" i="1" dirty="0">
                <a:solidFill>
                  <a:srgbClr val="FFFF00"/>
                </a:solidFill>
                <a:latin typeface="+mn-lt"/>
              </a:rPr>
              <a:t>συνηθίσει να  βλέπει τις συνθέσεις να βασίζονται στο παιχνίδι </a:t>
            </a:r>
            <a:r>
              <a:rPr lang="el-GR" sz="1600" i="1" dirty="0" smtClean="0">
                <a:solidFill>
                  <a:srgbClr val="FFFF00"/>
                </a:solidFill>
                <a:latin typeface="+mn-lt"/>
              </a:rPr>
              <a:t>ανάμεσα </a:t>
            </a:r>
            <a:r>
              <a:rPr lang="el-GR" sz="1600" i="1" dirty="0">
                <a:solidFill>
                  <a:srgbClr val="FFFF00"/>
                </a:solidFill>
                <a:latin typeface="+mn-lt"/>
              </a:rPr>
              <a:t>στο φως και τη σκιά, </a:t>
            </a:r>
            <a:r>
              <a:rPr lang="el-GR" sz="1600" i="1" dirty="0" smtClean="0">
                <a:solidFill>
                  <a:srgbClr val="FFFF00"/>
                </a:solidFill>
                <a:latin typeface="+mn-lt"/>
              </a:rPr>
              <a:t/>
            </a:r>
            <a:br>
              <a:rPr lang="el-GR" sz="1600" i="1" dirty="0" smtClean="0">
                <a:solidFill>
                  <a:srgbClr val="FFFF00"/>
                </a:solidFill>
                <a:latin typeface="+mn-lt"/>
              </a:rPr>
            </a:br>
            <a:r>
              <a:rPr lang="el-GR" sz="1600" i="1" dirty="0" smtClean="0">
                <a:solidFill>
                  <a:srgbClr val="FFFF00"/>
                </a:solidFill>
                <a:latin typeface="+mn-lt"/>
              </a:rPr>
              <a:t>ώστε </a:t>
            </a:r>
            <a:r>
              <a:rPr lang="el-GR" sz="1600" i="1" dirty="0">
                <a:solidFill>
                  <a:srgbClr val="FFFF00"/>
                </a:solidFill>
                <a:latin typeface="+mn-lt"/>
              </a:rPr>
              <a:t>ξεχνούσε πως στο ύπαιθρο δεν </a:t>
            </a:r>
            <a:r>
              <a:rPr lang="el-GR" sz="1600" i="1" dirty="0" smtClean="0">
                <a:solidFill>
                  <a:srgbClr val="FFFF00"/>
                </a:solidFill>
                <a:latin typeface="+mn-lt"/>
              </a:rPr>
              <a:t>υπάρχει </a:t>
            </a:r>
            <a:r>
              <a:rPr lang="el-GR" sz="1600" i="1" dirty="0">
                <a:solidFill>
                  <a:srgbClr val="FFFF00"/>
                </a:solidFill>
                <a:latin typeface="+mn-lt"/>
              </a:rPr>
              <a:t>συνήθως τόσο ομαλή κλιμάκωση από το σκοτάδι στο φως</a:t>
            </a:r>
            <a:r>
              <a:rPr lang="el-GR" sz="1600" i="1" dirty="0" smtClean="0">
                <a:solidFill>
                  <a:srgbClr val="FFFF00"/>
                </a:solidFill>
                <a:latin typeface="+mn-lt"/>
              </a:rPr>
              <a:t>.</a:t>
            </a:r>
            <a:br>
              <a:rPr lang="el-GR" sz="1600" i="1" dirty="0" smtClean="0">
                <a:solidFill>
                  <a:srgbClr val="FFFF00"/>
                </a:solidFill>
                <a:latin typeface="+mn-lt"/>
              </a:rPr>
            </a:br>
            <a:r>
              <a:rPr lang="el-GR" sz="1600" i="1" dirty="0">
                <a:solidFill>
                  <a:srgbClr val="FFFF00"/>
                </a:solidFill>
                <a:latin typeface="+mn-lt"/>
              </a:rPr>
              <a:t/>
            </a:r>
            <a:br>
              <a:rPr lang="el-GR" sz="1600" i="1" dirty="0">
                <a:solidFill>
                  <a:srgbClr val="FFFF00"/>
                </a:solidFill>
                <a:latin typeface="+mn-lt"/>
              </a:rPr>
            </a:br>
            <a:r>
              <a:rPr lang="el-GR" sz="1600" i="1" dirty="0">
                <a:solidFill>
                  <a:srgbClr val="FFFF00"/>
                </a:solidFill>
                <a:latin typeface="+mn-lt"/>
              </a:rPr>
              <a:t>Στον ήλιο υπάρχουν μόνο σκληρές αντιθέσεις</a:t>
            </a:r>
            <a:r>
              <a:rPr lang="el-GR" sz="1600" i="1" dirty="0" smtClean="0">
                <a:solidFill>
                  <a:srgbClr val="FFFF00"/>
                </a:solidFill>
                <a:latin typeface="+mn-lt"/>
              </a:rPr>
              <a:t>.</a:t>
            </a:r>
            <a:br>
              <a:rPr lang="el-GR" sz="1600" i="1" dirty="0" smtClean="0">
                <a:solidFill>
                  <a:srgbClr val="FFFF00"/>
                </a:solidFill>
                <a:latin typeface="+mn-lt"/>
              </a:rPr>
            </a:br>
            <a:r>
              <a:rPr lang="el-GR" sz="1600" i="1" dirty="0" smtClean="0">
                <a:solidFill>
                  <a:srgbClr val="FFFF00"/>
                </a:solidFill>
                <a:latin typeface="+mn-lt"/>
              </a:rPr>
              <a:t> </a:t>
            </a:r>
            <a:r>
              <a:rPr lang="el-GR" sz="1600" i="1" dirty="0">
                <a:solidFill>
                  <a:srgbClr val="FFFF00"/>
                </a:solidFill>
                <a:latin typeface="+mn-lt"/>
              </a:rPr>
              <a:t>Έξω από το </a:t>
            </a:r>
            <a:r>
              <a:rPr lang="el-GR" sz="1600" i="1" dirty="0" smtClean="0">
                <a:solidFill>
                  <a:srgbClr val="FFFF00"/>
                </a:solidFill>
                <a:latin typeface="+mn-lt"/>
              </a:rPr>
              <a:t>εργαστήριο </a:t>
            </a:r>
            <a:r>
              <a:rPr lang="el-GR" sz="1600" i="1" dirty="0">
                <a:solidFill>
                  <a:srgbClr val="FFFF00"/>
                </a:solidFill>
                <a:latin typeface="+mn-lt"/>
              </a:rPr>
              <a:t>η αντανάκλαση του φωτός από τα γύρω αντικείμενα </a:t>
            </a:r>
            <a:r>
              <a:rPr lang="el-GR" sz="1600" i="1" dirty="0" smtClean="0">
                <a:solidFill>
                  <a:srgbClr val="FFFF00"/>
                </a:solidFill>
                <a:latin typeface="+mn-lt"/>
              </a:rPr>
              <a:t>επηρεάζει </a:t>
            </a:r>
            <a:r>
              <a:rPr lang="el-GR" sz="1600" i="1" dirty="0">
                <a:solidFill>
                  <a:srgbClr val="FFFF00"/>
                </a:solidFill>
                <a:latin typeface="+mn-lt"/>
              </a:rPr>
              <a:t>το χρώμα των σημείων που δε φωτίζονται</a:t>
            </a:r>
            <a:r>
              <a:rPr lang="el-GR" sz="1600" i="1" dirty="0" smtClean="0">
                <a:solidFill>
                  <a:srgbClr val="FFFF00"/>
                </a:solidFill>
                <a:latin typeface="+mn-lt"/>
              </a:rPr>
              <a:t>.</a:t>
            </a:r>
            <a:br>
              <a:rPr lang="el-GR" sz="1600" i="1" dirty="0" smtClean="0">
                <a:solidFill>
                  <a:srgbClr val="FFFF00"/>
                </a:solidFill>
                <a:latin typeface="+mn-lt"/>
              </a:rPr>
            </a:br>
            <a:r>
              <a:rPr lang="el-GR" sz="1600" i="1" dirty="0">
                <a:solidFill>
                  <a:srgbClr val="FFFF00"/>
                </a:solidFill>
                <a:latin typeface="+mn-lt"/>
              </a:rPr>
              <a:t/>
            </a:r>
            <a:br>
              <a:rPr lang="el-GR" sz="1600" i="1" dirty="0">
                <a:solidFill>
                  <a:srgbClr val="FFFF00"/>
                </a:solidFill>
                <a:latin typeface="+mn-lt"/>
              </a:rPr>
            </a:br>
            <a:r>
              <a:rPr lang="el-GR" sz="1600" i="1" dirty="0">
                <a:solidFill>
                  <a:srgbClr val="FFFF00"/>
                </a:solidFill>
                <a:latin typeface="+mn-lt"/>
              </a:rPr>
              <a:t>Μέχρι τώρα κρίναμε τη ζωγραφική με βάση εκείνα που ξέρουμε και </a:t>
            </a:r>
            <a:r>
              <a:rPr lang="el-GR" sz="1600" i="1" dirty="0" smtClean="0">
                <a:solidFill>
                  <a:srgbClr val="FFFF00"/>
                </a:solidFill>
                <a:latin typeface="+mn-lt"/>
              </a:rPr>
              <a:t>όχι </a:t>
            </a:r>
            <a:r>
              <a:rPr lang="el-GR" sz="1600" i="1" dirty="0">
                <a:solidFill>
                  <a:srgbClr val="FFFF00"/>
                </a:solidFill>
                <a:latin typeface="+mn-lt"/>
              </a:rPr>
              <a:t>εκείνα που βλέπουμε. </a:t>
            </a:r>
            <a:r>
              <a:rPr lang="el-GR" sz="1600" i="1" dirty="0" smtClean="0">
                <a:solidFill>
                  <a:srgbClr val="FFFF00"/>
                </a:solidFill>
                <a:latin typeface="+mn-lt"/>
              </a:rPr>
              <a:t/>
            </a:r>
            <a:br>
              <a:rPr lang="el-GR" sz="1600" i="1" dirty="0" smtClean="0">
                <a:solidFill>
                  <a:srgbClr val="FFFF00"/>
                </a:solidFill>
                <a:latin typeface="+mn-lt"/>
              </a:rPr>
            </a:br>
            <a:r>
              <a:rPr lang="el-GR" sz="1600" i="1" dirty="0">
                <a:solidFill>
                  <a:srgbClr val="FFFF00"/>
                </a:solidFill>
                <a:latin typeface="+mn-lt"/>
              </a:rPr>
              <a:t/>
            </a:r>
            <a:br>
              <a:rPr lang="el-GR" sz="1600" i="1" dirty="0">
                <a:solidFill>
                  <a:srgbClr val="FFFF00"/>
                </a:solidFill>
                <a:latin typeface="+mn-lt"/>
              </a:rPr>
            </a:br>
            <a:r>
              <a:rPr lang="el-GR" sz="1600" i="1" dirty="0" smtClean="0">
                <a:solidFill>
                  <a:srgbClr val="FFFF00"/>
                </a:solidFill>
                <a:latin typeface="+mn-lt"/>
              </a:rPr>
              <a:t/>
            </a:r>
            <a:br>
              <a:rPr lang="el-GR" sz="1600" i="1" dirty="0" smtClean="0">
                <a:solidFill>
                  <a:srgbClr val="FFFF00"/>
                </a:solidFill>
                <a:latin typeface="+mn-lt"/>
              </a:rPr>
            </a:br>
            <a:r>
              <a:rPr lang="el-GR" sz="1600" i="1" dirty="0">
                <a:solidFill>
                  <a:srgbClr val="FFFF00"/>
                </a:solidFill>
                <a:latin typeface="+mn-lt"/>
              </a:rPr>
              <a:t/>
            </a:r>
            <a:br>
              <a:rPr lang="el-GR" sz="1600" i="1" dirty="0">
                <a:solidFill>
                  <a:srgbClr val="FFFF00"/>
                </a:solidFill>
                <a:latin typeface="+mn-lt"/>
              </a:rPr>
            </a:br>
            <a:r>
              <a:rPr lang="el-GR" sz="1600" i="1" dirty="0" smtClean="0">
                <a:latin typeface="+mn-lt"/>
              </a:rPr>
              <a:t>Ο </a:t>
            </a:r>
            <a:r>
              <a:rPr lang="el-GR" sz="1600" i="1" dirty="0">
                <a:solidFill>
                  <a:srgbClr val="00B050"/>
                </a:solidFill>
                <a:latin typeface="+mn-lt"/>
              </a:rPr>
              <a:t>Μανέ</a:t>
            </a:r>
            <a:r>
              <a:rPr lang="el-GR" sz="1600" i="1" dirty="0">
                <a:latin typeface="+mn-lt"/>
              </a:rPr>
              <a:t> λοιπόν και οι φίλοι του ανακάλυψαν πως αν κοιτάξουμε τη </a:t>
            </a:r>
            <a:r>
              <a:rPr lang="el-GR" sz="1600" i="1" dirty="0" smtClean="0">
                <a:latin typeface="+mn-lt"/>
              </a:rPr>
              <a:t>φύση </a:t>
            </a:r>
            <a:r>
              <a:rPr lang="el-GR" sz="1600" i="1" dirty="0">
                <a:latin typeface="+mn-lt"/>
              </a:rPr>
              <a:t>στο ύπαιθρο, δε βλέπουμε χωριστά τα αντικείμενα, το καθένα </a:t>
            </a:r>
            <a:br>
              <a:rPr lang="el-GR" sz="1600" i="1" dirty="0">
                <a:latin typeface="+mn-lt"/>
              </a:rPr>
            </a:br>
            <a:r>
              <a:rPr lang="el-GR" sz="1600" i="1" dirty="0">
                <a:latin typeface="+mn-lt"/>
              </a:rPr>
              <a:t>με το δικό του χρώμα, αλλά μάλλον ένα φωτεινό κράμα από </a:t>
            </a:r>
            <a:r>
              <a:rPr lang="el-GR" sz="1600" i="1" dirty="0" smtClean="0">
                <a:latin typeface="+mn-lt"/>
              </a:rPr>
              <a:t>αποχρώσεις </a:t>
            </a:r>
            <a:r>
              <a:rPr lang="el-GR" sz="1600" i="1" dirty="0">
                <a:latin typeface="+mn-lt"/>
              </a:rPr>
              <a:t>που συνταιριάζονται στα μάτια μας, και ουσιαστικά στον </a:t>
            </a:r>
            <a:r>
              <a:rPr lang="el-GR" sz="1600" i="1" dirty="0" smtClean="0">
                <a:latin typeface="+mn-lt"/>
              </a:rPr>
              <a:t>νου </a:t>
            </a:r>
            <a:r>
              <a:rPr lang="el-GR" sz="1600" i="1" dirty="0">
                <a:latin typeface="+mn-lt"/>
              </a:rPr>
              <a:t>μας.</a:t>
            </a:r>
            <a:br>
              <a:rPr lang="el-GR" sz="1600" i="1" dirty="0">
                <a:latin typeface="+mn-lt"/>
              </a:rPr>
            </a:br>
            <a:r>
              <a:rPr lang="el-GR" sz="1600" i="1" dirty="0">
                <a:latin typeface="+mn-lt"/>
              </a:rPr>
              <a:t/>
            </a:r>
            <a:br>
              <a:rPr lang="el-GR" sz="1600" i="1" dirty="0">
                <a:latin typeface="+mn-lt"/>
              </a:rPr>
            </a:br>
            <a:r>
              <a:rPr lang="el-GR" sz="1600" i="1" dirty="0">
                <a:latin typeface="+mn-lt"/>
              </a:rPr>
              <a:t>Το 1863 οι ακαδημαϊκοί ζωγράφοι αρνήθηκαν να παρουσιάσουν τα </a:t>
            </a:r>
            <a:r>
              <a:rPr lang="el-GR" sz="1600" i="1" dirty="0" smtClean="0">
                <a:latin typeface="+mn-lt"/>
              </a:rPr>
              <a:t>έργα </a:t>
            </a:r>
            <a:r>
              <a:rPr lang="el-GR" sz="1600" i="1" dirty="0">
                <a:latin typeface="+mn-lt"/>
              </a:rPr>
              <a:t>του Manet στο Salon και έτσι όλα τα καταδικασμένα έργα </a:t>
            </a:r>
            <a:br>
              <a:rPr lang="el-GR" sz="1600" i="1" dirty="0">
                <a:latin typeface="+mn-lt"/>
              </a:rPr>
            </a:br>
            <a:r>
              <a:rPr lang="el-GR" sz="1600" i="1" dirty="0">
                <a:latin typeface="+mn-lt"/>
              </a:rPr>
              <a:t>παρουσιάστηκαν σε μια ιδιαίτερη έκθεση  : ’’ το Salon των </a:t>
            </a:r>
            <a:r>
              <a:rPr lang="el-GR" sz="1600" i="1" dirty="0" smtClean="0">
                <a:latin typeface="+mn-lt"/>
              </a:rPr>
              <a:t>Απορριφθέντων</a:t>
            </a:r>
            <a:r>
              <a:rPr lang="el-GR" sz="1600" i="1" dirty="0">
                <a:latin typeface="+mn-lt"/>
              </a:rPr>
              <a:t>’’. </a:t>
            </a:r>
            <a:r>
              <a:rPr lang="el-GR" sz="1600" i="1" dirty="0" smtClean="0">
                <a:latin typeface="+mn-lt"/>
              </a:rPr>
              <a:t>                                                                                                                                              Το </a:t>
            </a:r>
            <a:r>
              <a:rPr lang="el-GR" sz="1600" i="1" dirty="0">
                <a:latin typeface="+mn-lt"/>
              </a:rPr>
              <a:t>κοινό πήγαινε εκεί για να τους κοροϊδέψει και </a:t>
            </a:r>
            <a:r>
              <a:rPr lang="el-GR" sz="1600" i="1" dirty="0" smtClean="0">
                <a:latin typeface="+mn-lt"/>
              </a:rPr>
              <a:t>αυτή </a:t>
            </a:r>
            <a:r>
              <a:rPr lang="el-GR" sz="1600" i="1" dirty="0">
                <a:latin typeface="+mn-lt"/>
              </a:rPr>
              <a:t>η διαμάχη κράτησε για 30 χρόνια.</a:t>
            </a:r>
            <a:br>
              <a:rPr lang="el-GR" sz="1600" i="1" dirty="0">
                <a:latin typeface="+mn-lt"/>
              </a:rPr>
            </a:br>
            <a:r>
              <a:rPr lang="el-GR" sz="1600" i="1" dirty="0">
                <a:latin typeface="+mn-lt"/>
              </a:rPr>
              <a:t/>
            </a:r>
            <a:br>
              <a:rPr lang="el-GR" sz="1600" i="1" dirty="0">
                <a:latin typeface="+mn-lt"/>
              </a:rPr>
            </a:br>
            <a:r>
              <a:rPr lang="el-GR" sz="1600" i="1" dirty="0">
                <a:latin typeface="+mn-lt"/>
              </a:rPr>
              <a:t>Ένα έργο του </a:t>
            </a:r>
            <a:r>
              <a:rPr lang="el-GR" sz="1600" i="1" dirty="0">
                <a:solidFill>
                  <a:srgbClr val="00B050"/>
                </a:solidFill>
                <a:latin typeface="+mn-lt"/>
              </a:rPr>
              <a:t>Goya</a:t>
            </a:r>
            <a:r>
              <a:rPr lang="el-GR" sz="1600" i="1" dirty="0">
                <a:latin typeface="+mn-lt"/>
              </a:rPr>
              <a:t>, ‘’Συντροφιά σε ένα μπαλκόνι’’, περ. 1810/15, </a:t>
            </a:r>
            <a:r>
              <a:rPr lang="el-GR" sz="1600" i="1" dirty="0" smtClean="0">
                <a:latin typeface="+mn-lt"/>
              </a:rPr>
              <a:t>έκανε </a:t>
            </a:r>
            <a:r>
              <a:rPr lang="el-GR" sz="1600" i="1" dirty="0">
                <a:latin typeface="+mn-lt"/>
              </a:rPr>
              <a:t>τον Manet να ζωγραφίσει μια παρόμοια ομάδα σε ένα άλλο </a:t>
            </a:r>
            <a:br>
              <a:rPr lang="el-GR" sz="1600" i="1" dirty="0">
                <a:latin typeface="+mn-lt"/>
              </a:rPr>
            </a:br>
            <a:r>
              <a:rPr lang="el-GR" sz="1600" i="1" dirty="0">
                <a:latin typeface="+mn-lt"/>
              </a:rPr>
              <a:t>Μπαλκόνι, για να διερευνήσει τις αντιθέσεις ανάμεσα στο φως του </a:t>
            </a:r>
            <a:r>
              <a:rPr lang="el-GR" sz="1600" i="1" dirty="0" smtClean="0">
                <a:latin typeface="+mn-lt"/>
              </a:rPr>
              <a:t>ήλιου </a:t>
            </a:r>
            <a:r>
              <a:rPr lang="el-GR" sz="1600" i="1" dirty="0">
                <a:latin typeface="+mn-lt"/>
              </a:rPr>
              <a:t>και στο σκοτάδι που καταπίνει τις μορφές στο εσωτερικό.</a:t>
            </a:r>
            <a:br>
              <a:rPr lang="el-GR" sz="1600" i="1" dirty="0">
                <a:latin typeface="+mn-lt"/>
              </a:rPr>
            </a:br>
            <a:r>
              <a:rPr lang="el-GR" sz="1600" i="1" dirty="0">
                <a:latin typeface="+mn-lt"/>
              </a:rPr>
              <a:t/>
            </a:r>
            <a:br>
              <a:rPr lang="el-GR" sz="1600" i="1" dirty="0">
                <a:latin typeface="+mn-lt"/>
              </a:rPr>
            </a:br>
            <a:endParaRPr lang="fr-FR" sz="1600" i="1" dirty="0">
              <a:latin typeface="+mn-lt"/>
            </a:endParaRPr>
          </a:p>
        </p:txBody>
      </p:sp>
    </p:spTree>
    <p:extLst>
      <p:ext uri="{BB962C8B-B14F-4D97-AF65-F5344CB8AC3E}">
        <p14:creationId xmlns="" xmlns:p14="http://schemas.microsoft.com/office/powerpoint/2010/main" val="25068664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4282692" y="5335380"/>
            <a:ext cx="2455565" cy="1384995"/>
          </a:xfrm>
          <a:prstGeom prst="rect">
            <a:avLst/>
          </a:prstGeom>
        </p:spPr>
        <p:txBody>
          <a:bodyPr wrap="square">
            <a:spAutoFit/>
          </a:bodyPr>
          <a:lstStyle/>
          <a:p>
            <a:pPr algn="ctr"/>
            <a:r>
              <a:rPr lang="el-GR" sz="1400" i="1" dirty="0"/>
              <a:t>‘’</a:t>
            </a:r>
            <a:r>
              <a:rPr lang="en-US" sz="1400" i="1" dirty="0"/>
              <a:t>Majas on a Balcony </a:t>
            </a:r>
            <a:r>
              <a:rPr lang="el-GR" sz="1400" i="1" dirty="0"/>
              <a:t>‘’</a:t>
            </a:r>
            <a:r>
              <a:rPr lang="en-US" sz="1400" i="1" dirty="0"/>
              <a:t> </a:t>
            </a:r>
            <a:endParaRPr lang="el-GR" sz="1400" i="1" dirty="0"/>
          </a:p>
          <a:p>
            <a:pPr algn="ctr"/>
            <a:r>
              <a:rPr lang="el-GR" sz="1400" i="1" dirty="0"/>
              <a:t>π</a:t>
            </a:r>
            <a:r>
              <a:rPr lang="el-GR" sz="1400" i="1" dirty="0" smtClean="0"/>
              <a:t>ριν το 1812 </a:t>
            </a:r>
          </a:p>
          <a:p>
            <a:pPr algn="ctr"/>
            <a:r>
              <a:rPr lang="el-GR" sz="1400" i="1" dirty="0" smtClean="0"/>
              <a:t>(είναι η 2</a:t>
            </a:r>
            <a:r>
              <a:rPr lang="el-GR" sz="1400" i="1" baseline="30000" dirty="0" smtClean="0"/>
              <a:t>η</a:t>
            </a:r>
            <a:r>
              <a:rPr lang="el-GR" sz="1400" i="1" dirty="0" smtClean="0"/>
              <a:t> εκδοχή)</a:t>
            </a:r>
          </a:p>
          <a:p>
            <a:pPr algn="ctr"/>
            <a:r>
              <a:rPr lang="en-US" sz="1400" i="1" dirty="0" smtClean="0">
                <a:solidFill>
                  <a:srgbClr val="00B050"/>
                </a:solidFill>
              </a:rPr>
              <a:t>Goya</a:t>
            </a:r>
            <a:endParaRPr lang="el-GR" sz="1400" i="1" dirty="0" smtClean="0">
              <a:solidFill>
                <a:srgbClr val="00B050"/>
              </a:solidFill>
            </a:endParaRPr>
          </a:p>
          <a:p>
            <a:pPr algn="ctr"/>
            <a:r>
              <a:rPr lang="fr-FR" sz="1400" i="1" dirty="0" smtClean="0"/>
              <a:t>Metropolitan </a:t>
            </a:r>
            <a:r>
              <a:rPr lang="fr-FR" sz="1400" i="1" dirty="0"/>
              <a:t>Museum of </a:t>
            </a:r>
            <a:r>
              <a:rPr lang="fr-FR" sz="1400" i="1" dirty="0" smtClean="0"/>
              <a:t>Art</a:t>
            </a:r>
            <a:r>
              <a:rPr lang="el-GR" sz="1400" i="1" dirty="0" smtClean="0"/>
              <a:t>, </a:t>
            </a:r>
          </a:p>
          <a:p>
            <a:pPr algn="ctr"/>
            <a:r>
              <a:rPr lang="el-GR" sz="1400" i="1" dirty="0" smtClean="0"/>
              <a:t>Νέα Υόρκη</a:t>
            </a:r>
            <a:endParaRPr lang="el-GR" sz="1400" i="1" dirty="0"/>
          </a:p>
        </p:txBody>
      </p:sp>
      <p:pic>
        <p:nvPicPr>
          <p:cNvPr id="23554" name="Picture 2" descr="https://upload.wikimedia.org/wikipedia/commons/thumb/9/9c/Majas_on_Balcony_by_follower_of_Francisco_de_Goya.jpg/800px-Majas_on_Balcony_by_follower_of_Francisco_de_Goya.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4456864"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descr="https://upload.wikimedia.org/wikipedia/commons/a/ad/Edouard_Manet_-_The_Balcony_-_Google_Art_Project.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257233" y="0"/>
            <a:ext cx="4934767"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5 - Ορθογώνιο"/>
          <p:cNvSpPr/>
          <p:nvPr/>
        </p:nvSpPr>
        <p:spPr>
          <a:xfrm>
            <a:off x="5682343" y="195942"/>
            <a:ext cx="1534885" cy="1169551"/>
          </a:xfrm>
          <a:prstGeom prst="rect">
            <a:avLst/>
          </a:prstGeom>
        </p:spPr>
        <p:txBody>
          <a:bodyPr wrap="square">
            <a:spAutoFit/>
          </a:bodyPr>
          <a:lstStyle/>
          <a:p>
            <a:pPr algn="ctr"/>
            <a:r>
              <a:rPr lang="el-GR" sz="1400" i="1" dirty="0"/>
              <a:t>‘’</a:t>
            </a:r>
            <a:r>
              <a:rPr lang="fr-FR" sz="1400" i="1" dirty="0"/>
              <a:t>Le Balcon</a:t>
            </a:r>
            <a:r>
              <a:rPr lang="el-GR" sz="1400" i="1" dirty="0"/>
              <a:t>’’</a:t>
            </a:r>
          </a:p>
          <a:p>
            <a:pPr algn="ctr"/>
            <a:r>
              <a:rPr lang="en-US" sz="1400" i="1" dirty="0" smtClean="0">
                <a:solidFill>
                  <a:srgbClr val="00B050"/>
                </a:solidFill>
              </a:rPr>
              <a:t>Édouard</a:t>
            </a:r>
            <a:r>
              <a:rPr lang="el-GR" sz="1400" i="1" dirty="0" smtClean="0">
                <a:solidFill>
                  <a:srgbClr val="00B050"/>
                </a:solidFill>
              </a:rPr>
              <a:t> </a:t>
            </a:r>
            <a:r>
              <a:rPr lang="en-US" sz="1400" i="1" dirty="0">
                <a:solidFill>
                  <a:srgbClr val="00B050"/>
                </a:solidFill>
              </a:rPr>
              <a:t>Manet</a:t>
            </a:r>
          </a:p>
          <a:p>
            <a:pPr algn="ctr"/>
            <a:r>
              <a:rPr lang="en-US" sz="1400" i="1" dirty="0" smtClean="0"/>
              <a:t>1868/69</a:t>
            </a:r>
            <a:endParaRPr lang="en-US" sz="1400" i="1" dirty="0"/>
          </a:p>
          <a:p>
            <a:pPr algn="ctr"/>
            <a:r>
              <a:rPr lang="fr-FR" sz="1400" i="1" dirty="0" smtClean="0"/>
              <a:t>Musée </a:t>
            </a:r>
            <a:r>
              <a:rPr lang="fr-FR" sz="1400" i="1" dirty="0"/>
              <a:t>d'Orsay, </a:t>
            </a:r>
            <a:r>
              <a:rPr lang="el-GR" sz="1400" i="1" dirty="0" smtClean="0"/>
              <a:t>Παρίσι</a:t>
            </a:r>
            <a:endParaRPr lang="el-GR" sz="1400" i="1" dirty="0"/>
          </a:p>
        </p:txBody>
      </p:sp>
    </p:spTree>
    <p:extLst>
      <p:ext uri="{BB962C8B-B14F-4D97-AF65-F5344CB8AC3E}">
        <p14:creationId xmlns="" xmlns:p14="http://schemas.microsoft.com/office/powerpoint/2010/main" val="37519322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upload.wikimedia.org/wikipedia/commons/thumb/a/a8/6%2C99Mo-Giorgione_019.jpg/800px-6%2C99Mo-Giorgione_019.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6082483"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Ορθογώνιο 3"/>
          <p:cNvSpPr/>
          <p:nvPr/>
        </p:nvSpPr>
        <p:spPr>
          <a:xfrm>
            <a:off x="6158683" y="5099456"/>
            <a:ext cx="2664310" cy="1323439"/>
          </a:xfrm>
          <a:prstGeom prst="rect">
            <a:avLst/>
          </a:prstGeom>
        </p:spPr>
        <p:txBody>
          <a:bodyPr wrap="square">
            <a:spAutoFit/>
          </a:bodyPr>
          <a:lstStyle/>
          <a:p>
            <a:pPr algn="ctr"/>
            <a:r>
              <a:rPr lang="el-GR" sz="1600" i="1" dirty="0" smtClean="0"/>
              <a:t>‘’Η Καταιγίδα’’</a:t>
            </a:r>
          </a:p>
          <a:p>
            <a:pPr algn="ctr"/>
            <a:r>
              <a:rPr lang="el-GR" sz="1600" i="1" dirty="0" smtClean="0">
                <a:solidFill>
                  <a:srgbClr val="00B050"/>
                </a:solidFill>
              </a:rPr>
              <a:t>1505</a:t>
            </a:r>
          </a:p>
          <a:p>
            <a:pPr algn="ctr"/>
            <a:r>
              <a:rPr lang="fr-FR" sz="1600" i="1" dirty="0" smtClean="0"/>
              <a:t>Giorgione</a:t>
            </a:r>
            <a:endParaRPr lang="el-GR" sz="1600" i="1" dirty="0" smtClean="0"/>
          </a:p>
          <a:p>
            <a:pPr algn="ctr"/>
            <a:r>
              <a:rPr lang="fr-FR" sz="1600" i="1" dirty="0" smtClean="0"/>
              <a:t>Gallerie dell'Accademia</a:t>
            </a:r>
            <a:r>
              <a:rPr lang="el-GR" sz="1600" i="1" dirty="0" smtClean="0"/>
              <a:t>, Βενετία</a:t>
            </a:r>
            <a:endParaRPr lang="fr-FR" sz="1600" i="1" dirty="0"/>
          </a:p>
        </p:txBody>
      </p:sp>
    </p:spTree>
    <p:extLst>
      <p:ext uri="{BB962C8B-B14F-4D97-AF65-F5344CB8AC3E}">
        <p14:creationId xmlns="" xmlns:p14="http://schemas.microsoft.com/office/powerpoint/2010/main" val="40873382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107911" y="1082034"/>
            <a:ext cx="10381129" cy="3293209"/>
          </a:xfrm>
          <a:prstGeom prst="rect">
            <a:avLst/>
          </a:prstGeom>
        </p:spPr>
        <p:txBody>
          <a:bodyPr wrap="square">
            <a:spAutoFit/>
          </a:bodyPr>
          <a:lstStyle/>
          <a:p>
            <a:pPr algn="ctr">
              <a:buNone/>
            </a:pPr>
            <a:r>
              <a:rPr lang="el-GR" sz="1600" i="1" dirty="0" smtClean="0"/>
              <a:t>Η </a:t>
            </a:r>
            <a:r>
              <a:rPr lang="el-GR" sz="1600" i="1" dirty="0"/>
              <a:t>γυναίκα στο βάθος </a:t>
            </a:r>
            <a:r>
              <a:rPr lang="el-GR" sz="1600" i="1" dirty="0" smtClean="0"/>
              <a:t>στον πίνακα του Μανέ δεν έχει </a:t>
            </a:r>
            <a:r>
              <a:rPr lang="el-GR" sz="1600" i="1" dirty="0"/>
              <a:t>καν τη σωστή μύτη. </a:t>
            </a:r>
            <a:endParaRPr lang="el-GR" sz="1600" i="1" dirty="0" smtClean="0"/>
          </a:p>
          <a:p>
            <a:pPr algn="ctr">
              <a:buNone/>
            </a:pPr>
            <a:endParaRPr lang="el-GR" sz="1600" i="1" dirty="0"/>
          </a:p>
          <a:p>
            <a:pPr algn="ctr">
              <a:buNone/>
            </a:pPr>
            <a:r>
              <a:rPr lang="el-GR" sz="1600" i="1" dirty="0" smtClean="0"/>
              <a:t>Ο ζωγράφος ήθελε να αποδώσει τη μορφή στο φως της μέρας, με όσες αλλοιώσεις συμβαίνουν πραγματικά</a:t>
            </a:r>
          </a:p>
          <a:p>
            <a:pPr algn="ctr">
              <a:buNone/>
            </a:pPr>
            <a:r>
              <a:rPr lang="el-GR" sz="1600" i="1" dirty="0" smtClean="0"/>
              <a:t>. </a:t>
            </a:r>
          </a:p>
          <a:p>
            <a:pPr algn="ctr">
              <a:buNone/>
            </a:pPr>
            <a:r>
              <a:rPr lang="el-GR" sz="1600" i="1" dirty="0" smtClean="0"/>
              <a:t>Το </a:t>
            </a:r>
            <a:r>
              <a:rPr lang="el-GR" sz="1600" i="1" dirty="0"/>
              <a:t>αποτέλεσμα είναι το έργο </a:t>
            </a:r>
            <a:r>
              <a:rPr lang="el-GR" sz="1600" i="1" dirty="0" smtClean="0"/>
              <a:t>του </a:t>
            </a:r>
            <a:r>
              <a:rPr lang="el-GR" sz="1600" i="1" dirty="0"/>
              <a:t>να μοιάζει πιο πραγματικό από οποιουδήποτε παλαιού δασκάλου</a:t>
            </a:r>
            <a:r>
              <a:rPr lang="el-GR" sz="1600" i="1" dirty="0" smtClean="0"/>
              <a:t>.</a:t>
            </a:r>
          </a:p>
          <a:p>
            <a:pPr algn="ctr">
              <a:buNone/>
            </a:pPr>
            <a:endParaRPr lang="el-GR" sz="1600" i="1" dirty="0" smtClean="0"/>
          </a:p>
          <a:p>
            <a:pPr algn="ctr">
              <a:buNone/>
            </a:pPr>
            <a:r>
              <a:rPr lang="el-GR" sz="1600" i="1" dirty="0" smtClean="0"/>
              <a:t> </a:t>
            </a:r>
            <a:r>
              <a:rPr lang="el-GR" sz="1600" i="1" dirty="0"/>
              <a:t>Έχουμε </a:t>
            </a:r>
            <a:r>
              <a:rPr lang="el-GR" sz="1600" i="1" dirty="0" smtClean="0"/>
              <a:t>την </a:t>
            </a:r>
            <a:r>
              <a:rPr lang="el-GR" sz="1600" i="1" dirty="0"/>
              <a:t>ψευδαίσθηση ότι πραγματικά αντικρίζουμε αυτή την παρέα. </a:t>
            </a:r>
            <a:endParaRPr lang="el-GR" sz="1600" i="1" dirty="0" smtClean="0"/>
          </a:p>
          <a:p>
            <a:pPr algn="ctr">
              <a:buNone/>
            </a:pPr>
            <a:endParaRPr lang="el-GR" sz="1600" i="1" dirty="0" smtClean="0"/>
          </a:p>
          <a:p>
            <a:pPr algn="ctr">
              <a:buNone/>
            </a:pPr>
            <a:r>
              <a:rPr lang="el-GR" sz="1600" i="1" dirty="0" smtClean="0"/>
              <a:t>Έχουμε </a:t>
            </a:r>
            <a:r>
              <a:rPr lang="el-GR" sz="1600" i="1" dirty="0"/>
              <a:t>την </a:t>
            </a:r>
            <a:r>
              <a:rPr lang="el-GR" sz="1600" i="1" dirty="0" smtClean="0"/>
              <a:t>αίσθηση </a:t>
            </a:r>
            <a:r>
              <a:rPr lang="el-GR" sz="1600" i="1" dirty="0"/>
              <a:t>του πραγματικού βάθους και αυτό οφείλεται εν πολλοίς στο έντονο </a:t>
            </a:r>
            <a:r>
              <a:rPr lang="el-GR" sz="1600" i="1" dirty="0" smtClean="0"/>
              <a:t>χρώμα </a:t>
            </a:r>
            <a:r>
              <a:rPr lang="el-GR" sz="1600" i="1" dirty="0"/>
              <a:t>του κάγκελου</a:t>
            </a:r>
            <a:r>
              <a:rPr lang="el-GR" sz="1600" i="1" dirty="0" smtClean="0"/>
              <a:t>.</a:t>
            </a:r>
          </a:p>
          <a:p>
            <a:pPr algn="ctr">
              <a:buNone/>
            </a:pPr>
            <a:r>
              <a:rPr lang="el-GR" sz="1600" i="1" dirty="0" smtClean="0"/>
              <a:t> </a:t>
            </a:r>
          </a:p>
          <a:p>
            <a:pPr algn="ctr">
              <a:buNone/>
            </a:pPr>
            <a:r>
              <a:rPr lang="el-GR" sz="1600" i="1" dirty="0" smtClean="0"/>
              <a:t>Κόβει </a:t>
            </a:r>
            <a:r>
              <a:rPr lang="el-GR" sz="1600" i="1" dirty="0"/>
              <a:t>οριζόντια τη σύνθεση αψηφώντας </a:t>
            </a:r>
            <a:r>
              <a:rPr lang="el-GR" sz="1600" i="1" dirty="0" smtClean="0"/>
              <a:t>τους παραδοσιακούς </a:t>
            </a:r>
            <a:r>
              <a:rPr lang="el-GR" sz="1600" i="1" dirty="0"/>
              <a:t>κανόνες της χρωματικής αρμονίας. </a:t>
            </a:r>
            <a:endParaRPr lang="el-GR" sz="1600" i="1" dirty="0" smtClean="0"/>
          </a:p>
          <a:p>
            <a:pPr algn="ctr">
              <a:buNone/>
            </a:pPr>
            <a:endParaRPr lang="el-GR" sz="1600" i="1" dirty="0" smtClean="0"/>
          </a:p>
          <a:p>
            <a:pPr algn="ctr">
              <a:buNone/>
            </a:pPr>
            <a:r>
              <a:rPr lang="el-GR" sz="1600" i="1" dirty="0" smtClean="0"/>
              <a:t>Έτσι </a:t>
            </a:r>
            <a:r>
              <a:rPr lang="el-GR" sz="1600" i="1" dirty="0"/>
              <a:t>το κάγκελο προβάλλεται </a:t>
            </a:r>
            <a:r>
              <a:rPr lang="el-GR" sz="1600" i="1" dirty="0" smtClean="0"/>
              <a:t>στο </a:t>
            </a:r>
            <a:r>
              <a:rPr lang="el-GR" sz="1600" i="1" dirty="0"/>
              <a:t>πρώτο πλάνο και η εικόνα υποχωρεί στο βάθος. </a:t>
            </a:r>
          </a:p>
        </p:txBody>
      </p:sp>
    </p:spTree>
    <p:extLst>
      <p:ext uri="{BB962C8B-B14F-4D97-AF65-F5344CB8AC3E}">
        <p14:creationId xmlns="" xmlns:p14="http://schemas.microsoft.com/office/powerpoint/2010/main" val="18046669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normAutofit/>
          </a:bodyPr>
          <a:lstStyle/>
          <a:p>
            <a:pPr algn="ctr">
              <a:buNone/>
            </a:pPr>
            <a:r>
              <a:rPr lang="el-GR" sz="1800" i="1" dirty="0" smtClean="0"/>
              <a:t>Και αυτό είναι το σημείο </a:t>
            </a:r>
            <a:r>
              <a:rPr lang="el-GR" sz="1800" i="1" dirty="0" smtClean="0">
                <a:solidFill>
                  <a:srgbClr val="FFFF00"/>
                </a:solidFill>
              </a:rPr>
              <a:t>αριθμός 3</a:t>
            </a:r>
            <a:r>
              <a:rPr lang="el-GR" sz="1800" i="1" dirty="0" smtClean="0"/>
              <a:t>.</a:t>
            </a:r>
          </a:p>
          <a:p>
            <a:pPr algn="ctr">
              <a:buNone/>
            </a:pPr>
            <a:endParaRPr lang="el-GR" sz="1800" i="1" dirty="0" smtClean="0">
              <a:solidFill>
                <a:srgbClr val="FFFF00"/>
              </a:solidFill>
            </a:endParaRPr>
          </a:p>
          <a:p>
            <a:pPr algn="ctr">
              <a:buNone/>
            </a:pPr>
            <a:r>
              <a:rPr lang="el-GR" sz="1800" i="1" dirty="0" smtClean="0">
                <a:solidFill>
                  <a:srgbClr val="FFFF00"/>
                </a:solidFill>
              </a:rPr>
              <a:t>Δηλαδή ακολουθήσαμε τρεις διαφορετικές πορείες εξέλιξης των καλλιτεχνικών ρευμάτων και συγκλίναμε στο κομβικό σημείο εκκίνησης του Ιμπρεσσιονισμού, που μαζί με την Αναγέννηση είναι τα δύο επιδραστικότερα καλλιτεχνικά ρεύματα όλων των εποχών.</a:t>
            </a:r>
          </a:p>
          <a:p>
            <a:pPr algn="ctr">
              <a:buNone/>
            </a:pPr>
            <a:endParaRPr lang="el-GR" sz="1800" i="1" dirty="0">
              <a:solidFill>
                <a:srgbClr val="FFFF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upload.wikimedia.org/wikipedia/commons/thumb/2/29/Annibale_Carracci_-_River_Landscape_-_WGA4424.jpg/1280px-Annibale_Carracci_-_River_Landscape_-_WGA4424.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71429" y="641596"/>
            <a:ext cx="9464242" cy="5523273"/>
          </a:xfrm>
          <a:prstGeom prst="rect">
            <a:avLst/>
          </a:prstGeom>
          <a:noFill/>
          <a:extLst>
            <a:ext uri="{909E8E84-426E-40DD-AFC4-6F175D3DCCD1}">
              <a14:hiddenFill xmlns="" xmlns:a14="http://schemas.microsoft.com/office/drawing/2010/main">
                <a:solidFill>
                  <a:srgbClr val="FFFFFF"/>
                </a:solidFill>
              </a14:hiddenFill>
            </a:ext>
          </a:extLst>
        </p:spPr>
      </p:pic>
      <p:sp>
        <p:nvSpPr>
          <p:cNvPr id="4" name="Ορθογώνιο 3"/>
          <p:cNvSpPr/>
          <p:nvPr/>
        </p:nvSpPr>
        <p:spPr>
          <a:xfrm>
            <a:off x="9549205" y="4902362"/>
            <a:ext cx="2728856" cy="1323439"/>
          </a:xfrm>
          <a:prstGeom prst="rect">
            <a:avLst/>
          </a:prstGeom>
        </p:spPr>
        <p:txBody>
          <a:bodyPr wrap="square">
            <a:spAutoFit/>
          </a:bodyPr>
          <a:lstStyle/>
          <a:p>
            <a:pPr algn="ctr"/>
            <a:r>
              <a:rPr lang="el-GR" sz="1600" i="1" dirty="0" smtClean="0"/>
              <a:t>‘’Τοπίο σε ποτάμι’’</a:t>
            </a:r>
          </a:p>
          <a:p>
            <a:pPr algn="ctr"/>
            <a:r>
              <a:rPr lang="el-GR" sz="1600" i="1" dirty="0" smtClean="0">
                <a:solidFill>
                  <a:srgbClr val="00B050"/>
                </a:solidFill>
              </a:rPr>
              <a:t>1590</a:t>
            </a:r>
          </a:p>
          <a:p>
            <a:pPr algn="ctr"/>
            <a:r>
              <a:rPr lang="fr-FR" sz="1600" i="1" dirty="0" smtClean="0"/>
              <a:t>Annibale </a:t>
            </a:r>
            <a:r>
              <a:rPr lang="fr-FR" sz="1600" i="1" dirty="0"/>
              <a:t>Carracci </a:t>
            </a:r>
            <a:endParaRPr lang="el-GR" sz="1600" i="1" dirty="0"/>
          </a:p>
          <a:p>
            <a:pPr algn="ctr"/>
            <a:r>
              <a:rPr lang="fr-FR" sz="1600" i="1" dirty="0" smtClean="0"/>
              <a:t>National </a:t>
            </a:r>
            <a:r>
              <a:rPr lang="fr-FR" sz="1600" i="1" dirty="0"/>
              <a:t>Gallery of </a:t>
            </a:r>
            <a:r>
              <a:rPr lang="fr-FR" sz="1600" i="1" dirty="0" smtClean="0"/>
              <a:t>Art</a:t>
            </a:r>
            <a:r>
              <a:rPr lang="el-GR" sz="1600" i="1" dirty="0" smtClean="0"/>
              <a:t>,</a:t>
            </a:r>
          </a:p>
          <a:p>
            <a:pPr algn="ctr"/>
            <a:r>
              <a:rPr lang="fr-FR" sz="1600" i="1" dirty="0" smtClean="0"/>
              <a:t>Washington</a:t>
            </a:r>
            <a:r>
              <a:rPr lang="fr-FR" sz="1600" i="1" dirty="0"/>
              <a:t>, D.C</a:t>
            </a:r>
            <a:r>
              <a:rPr lang="fr-FR" sz="1600" i="1" dirty="0" smtClean="0"/>
              <a:t>.</a:t>
            </a:r>
            <a:r>
              <a:rPr lang="el-GR" sz="1600" i="1" dirty="0" smtClean="0"/>
              <a:t>, Η.Π.Α.</a:t>
            </a:r>
            <a:endParaRPr lang="fr-FR" sz="1600" i="1" dirty="0"/>
          </a:p>
        </p:txBody>
      </p:sp>
    </p:spTree>
    <p:extLst>
      <p:ext uri="{BB962C8B-B14F-4D97-AF65-F5344CB8AC3E}">
        <p14:creationId xmlns="" xmlns:p14="http://schemas.microsoft.com/office/powerpoint/2010/main" val="19067567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thumb/a/a2/Vermeer-view-of-delft.jpg/1024px-Vermeer-view-of-delft.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8253805"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Ορθογώνιο 3"/>
          <p:cNvSpPr/>
          <p:nvPr/>
        </p:nvSpPr>
        <p:spPr>
          <a:xfrm>
            <a:off x="8364085" y="5392789"/>
            <a:ext cx="2598404" cy="1077218"/>
          </a:xfrm>
          <a:prstGeom prst="rect">
            <a:avLst/>
          </a:prstGeom>
        </p:spPr>
        <p:txBody>
          <a:bodyPr wrap="none">
            <a:spAutoFit/>
          </a:bodyPr>
          <a:lstStyle/>
          <a:p>
            <a:pPr algn="ctr"/>
            <a:r>
              <a:rPr lang="el-GR" sz="1600" i="1" dirty="0" smtClean="0"/>
              <a:t>‘’Άποψη του</a:t>
            </a:r>
            <a:r>
              <a:rPr lang="el-GR" sz="1600" i="1" dirty="0"/>
              <a:t> </a:t>
            </a:r>
            <a:r>
              <a:rPr lang="fr-FR" sz="1600" i="1" dirty="0" smtClean="0"/>
              <a:t>Delft</a:t>
            </a:r>
            <a:r>
              <a:rPr lang="el-GR" sz="1600" i="1" dirty="0" smtClean="0"/>
              <a:t>’’</a:t>
            </a:r>
          </a:p>
          <a:p>
            <a:pPr algn="ctr"/>
            <a:r>
              <a:rPr lang="el-GR" sz="1600" i="1" dirty="0" smtClean="0">
                <a:solidFill>
                  <a:srgbClr val="00B050"/>
                </a:solidFill>
              </a:rPr>
              <a:t>1659/60</a:t>
            </a:r>
          </a:p>
          <a:p>
            <a:pPr algn="ctr"/>
            <a:r>
              <a:rPr lang="fr-FR" sz="1600" i="1" dirty="0" smtClean="0"/>
              <a:t> </a:t>
            </a:r>
            <a:r>
              <a:rPr lang="fr-FR" sz="1600" i="1" dirty="0"/>
              <a:t>Vermeer </a:t>
            </a:r>
            <a:endParaRPr lang="el-GR" sz="1600" i="1" dirty="0"/>
          </a:p>
          <a:p>
            <a:pPr algn="ctr"/>
            <a:r>
              <a:rPr lang="fr-FR" sz="1600" i="1" dirty="0" smtClean="0"/>
              <a:t>Mauritshuis</a:t>
            </a:r>
            <a:r>
              <a:rPr lang="el-GR" sz="1600" i="1" dirty="0" smtClean="0"/>
              <a:t>, Χάγη, Ολλανδία</a:t>
            </a:r>
            <a:endParaRPr lang="fr-FR" sz="1600" i="1" dirty="0"/>
          </a:p>
        </p:txBody>
      </p:sp>
    </p:spTree>
    <p:extLst>
      <p:ext uri="{BB962C8B-B14F-4D97-AF65-F5344CB8AC3E}">
        <p14:creationId xmlns="" xmlns:p14="http://schemas.microsoft.com/office/powerpoint/2010/main" val="25445046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upload.wikimedia.org/wikipedia/commons/thumb/9/90/Canaletto_-_The_Entrance_to_the_Grand_Canal%2C_Venice_-_Google_Art_Project.jpg/1280px-Canaletto_-_The_Entrance_to_the_Grand_Canal%2C_Venice_-_Google_Art_Project.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0055258"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Ορθογώνιο 1"/>
          <p:cNvSpPr/>
          <p:nvPr/>
        </p:nvSpPr>
        <p:spPr>
          <a:xfrm>
            <a:off x="10098800" y="4624258"/>
            <a:ext cx="1960214" cy="1815882"/>
          </a:xfrm>
          <a:prstGeom prst="rect">
            <a:avLst/>
          </a:prstGeom>
        </p:spPr>
        <p:txBody>
          <a:bodyPr wrap="square">
            <a:spAutoFit/>
          </a:bodyPr>
          <a:lstStyle/>
          <a:p>
            <a:pPr algn="ctr"/>
            <a:r>
              <a:rPr lang="el-GR" sz="1600" i="1" dirty="0" smtClean="0"/>
              <a:t>‘’</a:t>
            </a:r>
            <a:r>
              <a:rPr lang="en-US" sz="1600" i="1" dirty="0" smtClean="0"/>
              <a:t>The </a:t>
            </a:r>
            <a:r>
              <a:rPr lang="en-US" sz="1600" i="1" dirty="0"/>
              <a:t>Entrance to the Grand </a:t>
            </a:r>
            <a:r>
              <a:rPr lang="en-US" sz="1600" i="1" dirty="0" smtClean="0"/>
              <a:t>Canal</a:t>
            </a:r>
            <a:r>
              <a:rPr lang="el-GR" sz="1600" i="1" dirty="0" smtClean="0"/>
              <a:t>, </a:t>
            </a:r>
            <a:r>
              <a:rPr lang="en-US" sz="1600" i="1" dirty="0" smtClean="0"/>
              <a:t>Venice,</a:t>
            </a:r>
            <a:endParaRPr lang="el-GR" sz="1600" i="1" dirty="0" smtClean="0"/>
          </a:p>
          <a:p>
            <a:pPr algn="ctr"/>
            <a:r>
              <a:rPr lang="en-US" sz="1600" i="1" dirty="0" smtClean="0">
                <a:solidFill>
                  <a:srgbClr val="00B050"/>
                </a:solidFill>
              </a:rPr>
              <a:t>1730</a:t>
            </a:r>
            <a:endParaRPr lang="el-GR" sz="1600" i="1" dirty="0" smtClean="0">
              <a:solidFill>
                <a:srgbClr val="00B050"/>
              </a:solidFill>
            </a:endParaRPr>
          </a:p>
          <a:p>
            <a:pPr algn="ctr"/>
            <a:r>
              <a:rPr lang="en-US" sz="1600" i="1" dirty="0" smtClean="0"/>
              <a:t>Canaletto </a:t>
            </a:r>
            <a:endParaRPr lang="el-GR" sz="1600" i="1" dirty="0" smtClean="0"/>
          </a:p>
          <a:p>
            <a:pPr algn="ctr"/>
            <a:r>
              <a:rPr lang="en-US" sz="1600" i="1" dirty="0" smtClean="0"/>
              <a:t>Museum </a:t>
            </a:r>
            <a:r>
              <a:rPr lang="en-US" sz="1600" i="1" dirty="0"/>
              <a:t>of Fine Arts, </a:t>
            </a:r>
            <a:r>
              <a:rPr lang="en-US" sz="1600" i="1" dirty="0" smtClean="0"/>
              <a:t>Houston</a:t>
            </a:r>
            <a:r>
              <a:rPr lang="el-GR" sz="1600" i="1" dirty="0" smtClean="0"/>
              <a:t>, Τέξας, Η.Π.Α.</a:t>
            </a:r>
            <a:endParaRPr lang="fr-FR" sz="1600" i="1" dirty="0"/>
          </a:p>
        </p:txBody>
      </p:sp>
    </p:spTree>
    <p:extLst>
      <p:ext uri="{BB962C8B-B14F-4D97-AF65-F5344CB8AC3E}">
        <p14:creationId xmlns="" xmlns:p14="http://schemas.microsoft.com/office/powerpoint/2010/main" val="35723419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e/e8/Joseph_Vernet_-_Summer_Evening%2C_Landscape_in_Italy_-_Google_Art_Project.jpg/1280px-Joseph_Vernet_-_Summer_Evening%2C_Landscape_in_Italy_-_Google_Art_Project.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
            <a:ext cx="1036392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Ορθογώνιο 1"/>
          <p:cNvSpPr/>
          <p:nvPr/>
        </p:nvSpPr>
        <p:spPr>
          <a:xfrm>
            <a:off x="10169562" y="4681446"/>
            <a:ext cx="2022438" cy="1815882"/>
          </a:xfrm>
          <a:prstGeom prst="rect">
            <a:avLst/>
          </a:prstGeom>
        </p:spPr>
        <p:txBody>
          <a:bodyPr wrap="square">
            <a:spAutoFit/>
          </a:bodyPr>
          <a:lstStyle/>
          <a:p>
            <a:pPr algn="ctr"/>
            <a:r>
              <a:rPr lang="el-GR" sz="1600" i="1" dirty="0" smtClean="0"/>
              <a:t>‘’Καλοκαιρινό βράδυ, τοπίο στην Ιταλία’’</a:t>
            </a:r>
          </a:p>
          <a:p>
            <a:pPr algn="ctr"/>
            <a:r>
              <a:rPr lang="el-GR" sz="1600" i="1" dirty="0" smtClean="0">
                <a:solidFill>
                  <a:srgbClr val="00B050"/>
                </a:solidFill>
              </a:rPr>
              <a:t>1773</a:t>
            </a:r>
          </a:p>
          <a:p>
            <a:pPr algn="ctr"/>
            <a:r>
              <a:rPr lang="fr-FR" sz="1600" i="1" dirty="0" smtClean="0"/>
              <a:t> </a:t>
            </a:r>
            <a:r>
              <a:rPr lang="fr-FR" sz="1600" i="1" dirty="0"/>
              <a:t>Claude-Joseph Vernet </a:t>
            </a:r>
            <a:r>
              <a:rPr lang="fr-FR" sz="1600" i="1" dirty="0" smtClean="0"/>
              <a:t>Musée </a:t>
            </a:r>
            <a:r>
              <a:rPr lang="fr-FR" sz="1600" i="1" dirty="0"/>
              <a:t>national de l'art occidental, </a:t>
            </a:r>
            <a:r>
              <a:rPr lang="fr-FR" sz="1600" i="1" dirty="0" smtClean="0"/>
              <a:t>Tokyo</a:t>
            </a:r>
            <a:r>
              <a:rPr lang="el-GR" sz="1600" i="1" dirty="0" smtClean="0"/>
              <a:t>, Ιαπωνία</a:t>
            </a:r>
            <a:endParaRPr lang="fr-FR" sz="1600" i="1" dirty="0"/>
          </a:p>
        </p:txBody>
      </p:sp>
    </p:spTree>
    <p:extLst>
      <p:ext uri="{BB962C8B-B14F-4D97-AF65-F5344CB8AC3E}">
        <p14:creationId xmlns="" xmlns:p14="http://schemas.microsoft.com/office/powerpoint/2010/main" val="31497924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Θέμα του Offic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Θέμα του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512</TotalTime>
  <Words>2226</Words>
  <Application>Microsoft Office PowerPoint</Application>
  <PresentationFormat>Προσαρμογή</PresentationFormat>
  <Paragraphs>339</Paragraphs>
  <Slides>51</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51</vt:i4>
      </vt:variant>
    </vt:vector>
  </HeadingPairs>
  <TitlesOfParts>
    <vt:vector size="52" baseType="lpstr">
      <vt:lpstr>Office Theme</vt:lpstr>
      <vt:lpstr>4. Από την Τοπιογραφία στον Ιμπρεσιονισμό</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Αν ο Ρομαντισμός έδωσε χώρο σ’ αυτή την νέα έκφραση του χώρου ( μεγάλο τοπίο – μικρός άνθρωπος), υπάρχει μια ανακάλυψη που θα δώσει την μεγάλη ώθηση στην τοπιογραφία αρχικά, αλλά και στον ρόλο της ζωγραφικής.  Πρόκειται για τη Φωτογραφία, μια τέχνη που σκοπό έχει να αποτυπώσει ακριβώς αυτό που βρίσκεται μπροστά στον φωτογραφικό φακό.    Αυτό μέχρι τώρα έπρεπε να το κάνει η ζωγραφική, η γλυπτική , δηλαδή να αποδίδει την πραγματικότητα.  Τώρα που αυτό είναι έργο της Φωτογραφίας, μήπως η ζωγραφική πρέπει να ψάξει κάτι άλλο ;   Οι άνθρωποι του 19ου αι. κατάφεραν  να δουν τον κόσμο με διαφορετικά  μάτια . Σ’ αυτή την πορεία  είχαν δύο συμμάχους :  τη φωτογραφία , η οποία αντικατέστησε τις εικαστικές τέχνες. Τώρα πια οι ζωγράφοι αναγκάζονταν να διερευνήσουν χώρους που δεν ήταν δυνατόν να ακολουθήσει η φωτογραφία. Αυτή τους έδωσε την ώθηση.  τα γιαπωνέζικα έγχρωμα χαρακτικά, που τους βοήθησαν στην περιπέτειά τους να βρουν νέα θέματα και χρωματικούς συνδυασμούς.           Οι ξυλογραφίες τους είχαν τέλεια τεχνική και μετά το 1850 που ανέπτυξαν εμπορικές σχέσεις με την Ευρώπη και την Αμερική έγιναν γνωστές στον δυτικό κόσμο. Τα περιτυλίγματα που χρησιμοποιούσαν για να γεμίζουν τα κενά στα κιβώτια, ήταν αυτά που τράβηξαν την προσοχή των ιμπρεσιονιστών. Τα θαύμαζαν και άρχισαν να τα συλλέγουν. Μελέτησαν τη γνήσια παράδοσή τους, που δεν είχε παραμορφωθεί από ακαδημαϊκούς κανόνες που και οι ίδιοι προσπαθούσαν να αποβάλουν.           Οι γιαπωνέζοι χαίρονταν κάθε απροσδόκητη και πέρα από τις συμβάσεις άποψη του κόσμου. </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Ένα άλλο από τα πρώτα δείγματα είναι αυτός ο πίνακας  επίσης Βρεττανού ζωγράφου.   Γιατί η Αγγλία έχει τώρα το προβάδισμα ; Έχει παίξει ρόλο η Βιομηχανική Επανάσταση, που ξεκίνησε από την Αγγλία και θα προξενήσει βαθιές αλλαγές οικονομικές, κοινωνικές και πολιτικές σε όλο τον κόσμο, σταδιακά.   Τόσο σημαντικές αλλαγές αποτυπώνονται στις επιλογές που κάνουν οι καλλιτέχνες.</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Μένει μόνο ένα βήμα για τον Ιμπρεσιονισμό.   Να απαντηθεί το ερώτημα : Τι πραγματικά βλέπει το ανθρώπινο μάτι ;  Το κοινό είχε τόσο συνηθίσει να  βλέπει τις συνθέσεις να βασίζονται στο παιχνίδι ανάμεσα στο φως και τη σκιά,  ώστε ξεχνούσε πως στο ύπαιθρο δεν υπάρχει συνήθως τόσο ομαλή κλιμάκωση από το σκοτάδι στο φως.  Στον ήλιο υπάρχουν μόνο σκληρές αντιθέσεις.  Έξω από το εργαστήριο η αντανάκλαση του φωτός από τα γύρω αντικείμενα επηρεάζει το χρώμα των σημείων που δε φωτίζονται.  Μέχρι τώρα κρίναμε τη ζωγραφική με βάση εκείνα που ξέρουμε και όχι εκείνα που βλέπουμε.     Ο Μανέ λοιπόν και οι φίλοι του ανακάλυψαν πως αν κοιτάξουμε τη φύση στο ύπαιθρο, δε βλέπουμε χωριστά τα αντικείμενα, το καθένα  με το δικό του χρώμα, αλλά μάλλον ένα φωτεινό κράμα από αποχρώσεις που συνταιριάζονται στα μάτια μας, και ουσιαστικά στον νου μας.  Το 1863 οι ακαδημαϊκοί ζωγράφοι αρνήθηκαν να παρουσιάσουν τα έργα του Manet στο Salon και έτσι όλα τα καταδικασμένα έργα  παρουσιάστηκαν σε μια ιδιαίτερη έκθεση  : ’’ το Salon των Απορριφθέντων’’.                                                                                                                                               Το κοινό πήγαινε εκεί για να τους κοροϊδέψει και αυτή η διαμάχη κράτησε για 30 χρόνια.  Ένα έργο του Goya, ‘’Συντροφιά σε ένα μπαλκόνι’’, περ. 1810/15, έκανε τον Manet να ζωγραφίσει μια παρόμοια ομάδα σε ένα άλλο  Μπαλκόνι, για να διερευνήσει τις αντιθέσεις ανάμεσα στο φως του ήλιου και στο σκοτάδι που καταπίνει τις μορφές στο εσωτερικό.  </vt:lpstr>
      <vt:lpstr>Διαφάνεια 49</vt:lpstr>
      <vt:lpstr>Διαφάνεια 50</vt:lpstr>
      <vt:lpstr>Διαφάνεια 51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Από την Τοπιογραφία στον Ιμπρεσιονισμό</dc:title>
  <dc:creator>Grigoris</dc:creator>
  <cp:lastModifiedBy>user</cp:lastModifiedBy>
  <cp:revision>56</cp:revision>
  <dcterms:created xsi:type="dcterms:W3CDTF">2021-04-05T06:01:09Z</dcterms:created>
  <dcterms:modified xsi:type="dcterms:W3CDTF">2024-11-25T19:04:53Z</dcterms:modified>
</cp:coreProperties>
</file>