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0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302" r:id="rId11"/>
    <p:sldId id="266" r:id="rId12"/>
    <p:sldId id="272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87" r:id="rId23"/>
    <p:sldId id="286" r:id="rId24"/>
    <p:sldId id="288" r:id="rId25"/>
    <p:sldId id="275" r:id="rId26"/>
    <p:sldId id="276" r:id="rId27"/>
    <p:sldId id="277" r:id="rId28"/>
    <p:sldId id="279" r:id="rId29"/>
    <p:sldId id="281" r:id="rId30"/>
    <p:sldId id="283" r:id="rId31"/>
    <p:sldId id="280" r:id="rId32"/>
    <p:sldId id="282" r:id="rId33"/>
    <p:sldId id="284" r:id="rId34"/>
    <p:sldId id="285" r:id="rId35"/>
    <p:sldId id="291" r:id="rId36"/>
    <p:sldId id="292" r:id="rId37"/>
    <p:sldId id="293" r:id="rId38"/>
    <p:sldId id="295" r:id="rId39"/>
    <p:sldId id="294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C8478-9CD6-4293-B6C7-233B03B9F3CA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19455-D20E-423F-9718-618D26036B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A194-16A3-4E70-AA5E-6171D4EBECD4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0470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A194-16A3-4E70-AA5E-6171D4EBECD4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0470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B6F6-E854-4AE9-9C03-4B085D4EB1C7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BD01-6FC7-453F-AD88-C8A418BCD3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B6F6-E854-4AE9-9C03-4B085D4EB1C7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BD01-6FC7-453F-AD88-C8A418BCD3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B6F6-E854-4AE9-9C03-4B085D4EB1C7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BD01-6FC7-453F-AD88-C8A418BCD3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B6F6-E854-4AE9-9C03-4B085D4EB1C7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BD01-6FC7-453F-AD88-C8A418BCD3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B6F6-E854-4AE9-9C03-4B085D4EB1C7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BD01-6FC7-453F-AD88-C8A418BCD3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B6F6-E854-4AE9-9C03-4B085D4EB1C7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BD01-6FC7-453F-AD88-C8A418BCD3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B6F6-E854-4AE9-9C03-4B085D4EB1C7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BD01-6FC7-453F-AD88-C8A418BCD3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B6F6-E854-4AE9-9C03-4B085D4EB1C7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BD01-6FC7-453F-AD88-C8A418BCD3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B6F6-E854-4AE9-9C03-4B085D4EB1C7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BD01-6FC7-453F-AD88-C8A418BCD3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B6F6-E854-4AE9-9C03-4B085D4EB1C7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BD01-6FC7-453F-AD88-C8A418BCD3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B6F6-E854-4AE9-9C03-4B085D4EB1C7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BD01-6FC7-453F-AD88-C8A418BCD3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B6F6-E854-4AE9-9C03-4B085D4EB1C7}" type="datetimeFigureOut">
              <a:rPr lang="el-GR" smtClean="0"/>
              <a:pPr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BD01-6FC7-453F-AD88-C8A418BCD3E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allery.gr/artwork/evangelismos-3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2800" i="1" dirty="0" smtClean="0">
                <a:latin typeface="+mn-lt"/>
              </a:rPr>
              <a:t>Η εικονογράφηση της Γεννήσεως στη βυζαντινή τέχνη</a:t>
            </a:r>
            <a:r>
              <a:rPr lang="en-US" sz="2800" i="1" dirty="0" smtClean="0">
                <a:latin typeface="+mn-lt"/>
              </a:rPr>
              <a:t> </a:t>
            </a:r>
            <a:r>
              <a:rPr lang="el-GR" sz="2800" i="1" dirty="0" smtClean="0">
                <a:latin typeface="+mn-lt"/>
              </a:rPr>
              <a:t/>
            </a:r>
            <a:br>
              <a:rPr lang="el-GR" sz="2800" i="1" dirty="0" smtClean="0">
                <a:latin typeface="+mn-lt"/>
              </a:rPr>
            </a:br>
            <a:r>
              <a:rPr lang="el-GR" sz="2800" i="1" dirty="0" smtClean="0">
                <a:latin typeface="+mn-lt"/>
              </a:rPr>
              <a:t>-</a:t>
            </a:r>
            <a:r>
              <a:rPr lang="el-GR" sz="2800" i="1" dirty="0">
                <a:latin typeface="+mn-lt"/>
              </a:rPr>
              <a:t/>
            </a:r>
            <a:br>
              <a:rPr lang="el-GR" sz="2800" i="1" dirty="0">
                <a:latin typeface="+mn-lt"/>
              </a:rPr>
            </a:br>
            <a:r>
              <a:rPr lang="el-GR" sz="2800" i="1" dirty="0" smtClean="0">
                <a:latin typeface="+mn-lt"/>
              </a:rPr>
              <a:t> ‘’Ξεχωριστές’’ Παναγίες   - δημιουργίες Ελλήνων και ξένων καλλιτεχνών</a:t>
            </a:r>
            <a:br>
              <a:rPr lang="el-GR" sz="2800" i="1" dirty="0" smtClean="0">
                <a:latin typeface="+mn-lt"/>
              </a:rPr>
            </a:br>
            <a:r>
              <a:rPr lang="el-GR" sz="2800" i="1" dirty="0" smtClean="0">
                <a:latin typeface="+mn-lt"/>
              </a:rPr>
              <a:t/>
            </a:r>
            <a:br>
              <a:rPr lang="el-GR" sz="2800" i="1" dirty="0" smtClean="0">
                <a:latin typeface="+mn-lt"/>
              </a:rPr>
            </a:br>
            <a:r>
              <a:rPr lang="el-GR" sz="2800" i="1" dirty="0" smtClean="0">
                <a:latin typeface="+mn-lt"/>
              </a:rPr>
              <a:t/>
            </a:r>
            <a:br>
              <a:rPr lang="el-GR" sz="2800" i="1" dirty="0" smtClean="0">
                <a:latin typeface="+mn-lt"/>
              </a:rPr>
            </a:br>
            <a:r>
              <a:rPr lang="el-GR" sz="2800" i="1" dirty="0" smtClean="0">
                <a:latin typeface="+mn-lt"/>
              </a:rPr>
              <a:t>Χριστούγεννα 2024</a:t>
            </a:r>
            <a:br>
              <a:rPr lang="el-GR" sz="2800" i="1" dirty="0" smtClean="0">
                <a:latin typeface="+mn-lt"/>
              </a:rPr>
            </a:br>
            <a:endParaRPr lang="el-GR" sz="2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15370" cy="2571768"/>
          </a:xfrm>
        </p:spPr>
        <p:txBody>
          <a:bodyPr>
            <a:normAutofit/>
          </a:bodyPr>
          <a:lstStyle/>
          <a:p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Μια πολύ μοντέρνα ματιά,</a:t>
            </a:r>
            <a:b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που όμως ενσωματώνει πολλά από τα κλασικά στοιχεία της εικονογράφησης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b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Μπορείτε να τα εντοπίσετε ;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endParaRPr lang="el-GR" sz="1800" i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alkman.gr/backend/wp-content/uploads/2012/12/Scan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4777847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429256" y="5500702"/>
            <a:ext cx="3034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‘’Η </a:t>
            </a:r>
            <a:r>
              <a:rPr lang="el-GR" sz="1600" i="1" dirty="0"/>
              <a:t>Μαντόνα του Port </a:t>
            </a:r>
            <a:r>
              <a:rPr lang="el-GR" sz="1600" i="1" dirty="0" smtClean="0"/>
              <a:t>Lligat’’</a:t>
            </a:r>
          </a:p>
          <a:p>
            <a:pPr algn="ctr"/>
            <a:r>
              <a:rPr lang="el-GR" sz="1600" i="1" dirty="0" smtClean="0"/>
              <a:t> 1950</a:t>
            </a:r>
          </a:p>
          <a:p>
            <a:pPr algn="ctr"/>
            <a:r>
              <a:rPr lang="el-GR" sz="1600" i="1" dirty="0" smtClean="0"/>
              <a:t>Σαλβαδόρ Νταλί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i="1" dirty="0" smtClean="0"/>
              <a:t>Fukuoka Art Museum, </a:t>
            </a:r>
            <a:r>
              <a:rPr lang="el-GR" sz="1600" i="1" dirty="0" smtClean="0"/>
              <a:t>Ιαπωνία</a:t>
            </a:r>
          </a:p>
          <a:p>
            <a:pPr algn="ctr"/>
            <a:endParaRPr lang="el-GR" sz="1600" i="1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5643570" y="642918"/>
            <a:ext cx="32861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i="1" dirty="0" smtClean="0">
                <a:solidFill>
                  <a:prstClr val="white"/>
                </a:solidFill>
              </a:rPr>
              <a:t>Επηρεασμένος από τον Pie</a:t>
            </a:r>
            <a:r>
              <a:rPr lang="en-US" i="1" dirty="0" smtClean="0">
                <a:solidFill>
                  <a:prstClr val="white"/>
                </a:solidFill>
              </a:rPr>
              <a:t>r</a:t>
            </a:r>
            <a:r>
              <a:rPr lang="el-GR" i="1" dirty="0" smtClean="0">
                <a:solidFill>
                  <a:prstClr val="white"/>
                </a:solidFill>
              </a:rPr>
              <a:t>ro della Francesca </a:t>
            </a:r>
          </a:p>
          <a:p>
            <a:pPr lvl="0" algn="ctr"/>
            <a:r>
              <a:rPr lang="el-GR" i="1" dirty="0" smtClean="0">
                <a:solidFill>
                  <a:prstClr val="white"/>
                </a:solidFill>
              </a:rPr>
              <a:t>και με το μόνιμο μοντέλο του</a:t>
            </a:r>
            <a:r>
              <a:rPr lang="en-US" i="1" dirty="0" smtClean="0">
                <a:solidFill>
                  <a:prstClr val="white"/>
                </a:solidFill>
              </a:rPr>
              <a:t>, </a:t>
            </a:r>
          </a:p>
          <a:p>
            <a:pPr lvl="0" algn="ctr"/>
            <a:r>
              <a:rPr lang="el-GR" i="1" dirty="0" smtClean="0">
                <a:solidFill>
                  <a:prstClr val="white"/>
                </a:solidFill>
              </a:rPr>
              <a:t>ο ζωγράφος αντιμετωπίζει το θέμα του</a:t>
            </a:r>
          </a:p>
          <a:p>
            <a:pPr lvl="0" algn="ctr"/>
            <a:r>
              <a:rPr lang="el-GR" i="1" dirty="0" smtClean="0">
                <a:solidFill>
                  <a:prstClr val="white"/>
                </a:solidFill>
              </a:rPr>
              <a:t> με απρόσμενο τρόπο.</a:t>
            </a:r>
            <a:endParaRPr lang="en-US" i="1" dirty="0" smtClean="0">
              <a:solidFill>
                <a:prstClr val="white"/>
              </a:solidFill>
            </a:endParaRPr>
          </a:p>
          <a:p>
            <a:pPr lvl="0" algn="ctr"/>
            <a:endParaRPr lang="en-US" i="1" dirty="0" smtClean="0">
              <a:solidFill>
                <a:prstClr val="white"/>
              </a:solidFill>
            </a:endParaRPr>
          </a:p>
          <a:p>
            <a:pPr lvl="0" algn="ctr"/>
            <a:r>
              <a:rPr lang="el-GR" i="1" dirty="0" smtClean="0">
                <a:solidFill>
                  <a:prstClr val="white"/>
                </a:solidFill>
              </a:rPr>
              <a:t> Η σύγχρονη ζωγραφική τέχνη αποφεύγει θρησκευτικά θέματα, ο Ισπανός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σουρεαλιστής</a:t>
            </a:r>
            <a:r>
              <a:rPr lang="el-GR" i="1" dirty="0" smtClean="0">
                <a:solidFill>
                  <a:prstClr val="white"/>
                </a:solidFill>
              </a:rPr>
              <a:t>, όμως, ανήκει στις εξαιρέσεις.</a:t>
            </a:r>
            <a:endParaRPr lang="el-GR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7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15370" cy="2214578"/>
          </a:xfrm>
        </p:spPr>
        <p:txBody>
          <a:bodyPr>
            <a:normAutofit/>
          </a:bodyPr>
          <a:lstStyle/>
          <a:p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Η δυτική ζωγραφική απομακρύνθηκε από τον πνευματικό, υπερβατικό χαρακτήρα της βυζαντινής </a:t>
            </a:r>
            <a:b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και </a:t>
            </a:r>
            <a:b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επέλεξε να τονίσει ιδιαίτερα το ανθρώπινο στοιχείο των θείων μορφών, κυρίως από την Αναγέννηση και μετά.</a:t>
            </a:r>
            <a:endParaRPr lang="el-GR" sz="2000" i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786050" y="5786454"/>
            <a:ext cx="39444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‘’Η Αγία Οικογένεια με έναν βοσκό’’</a:t>
            </a:r>
            <a:r>
              <a:rPr lang="it-IT" sz="1600" i="1" dirty="0" smtClean="0"/>
              <a:t> </a:t>
            </a:r>
            <a:endParaRPr lang="el-GR" sz="1600" i="1" dirty="0" smtClean="0"/>
          </a:p>
          <a:p>
            <a:pPr algn="ctr"/>
            <a:r>
              <a:rPr lang="el-GR" sz="1600" i="1" dirty="0" smtClean="0"/>
              <a:t> </a:t>
            </a:r>
            <a:r>
              <a:rPr lang="it-IT" sz="1600" i="1" dirty="0" smtClean="0"/>
              <a:t>1510</a:t>
            </a:r>
            <a:endParaRPr lang="el-GR" sz="1600" i="1" dirty="0" smtClean="0"/>
          </a:p>
          <a:p>
            <a:pPr algn="ctr"/>
            <a:r>
              <a:rPr lang="el-GR" sz="1600" b="1" i="1" dirty="0" smtClean="0"/>
              <a:t> </a:t>
            </a:r>
            <a:r>
              <a:rPr lang="it-IT" sz="1600" i="1" dirty="0" smtClean="0"/>
              <a:t>T</a:t>
            </a:r>
            <a:r>
              <a:rPr lang="en-US" sz="1600" i="1" dirty="0" smtClean="0"/>
              <a:t>iziano</a:t>
            </a:r>
            <a:r>
              <a:rPr lang="it-IT" sz="1600" i="1" dirty="0" smtClean="0"/>
              <a:t> </a:t>
            </a:r>
            <a:endParaRPr lang="el-GR" sz="1600" i="1" dirty="0" smtClean="0"/>
          </a:p>
          <a:p>
            <a:pPr algn="ctr"/>
            <a:r>
              <a:rPr lang="el-GR" sz="1600" i="1" dirty="0" smtClean="0"/>
              <a:t>   </a:t>
            </a:r>
            <a:r>
              <a:rPr lang="it-IT" sz="1600" i="1" dirty="0" smtClean="0"/>
              <a:t> National Gallery</a:t>
            </a:r>
            <a:r>
              <a:rPr lang="el-GR" sz="1600" i="1" dirty="0" smtClean="0"/>
              <a:t>, Λονδίνο</a:t>
            </a:r>
            <a:r>
              <a:rPr lang="it-IT" sz="1600" i="1" dirty="0" smtClean="0"/>
              <a:t> </a:t>
            </a:r>
            <a:endParaRPr lang="el-GR" sz="1600" i="1" dirty="0" smtClean="0"/>
          </a:p>
          <a:p>
            <a:r>
              <a:rPr lang="el-GR" b="1" dirty="0" smtClean="0"/>
              <a:t> </a:t>
            </a:r>
            <a:endParaRPr lang="el-GR" dirty="0"/>
          </a:p>
        </p:txBody>
      </p:sp>
      <p:pic>
        <p:nvPicPr>
          <p:cNvPr id="67586" name="Picture 2" descr="Sacra Famiglia con un past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945091" cy="5165412"/>
          </a:xfrm>
          <a:prstGeom prst="rect">
            <a:avLst/>
          </a:prstGeom>
          <a:noFill/>
        </p:spPr>
      </p:pic>
      <p:sp>
        <p:nvSpPr>
          <p:cNvPr id="4" name="Ορθογώνιο 3"/>
          <p:cNvSpPr/>
          <p:nvPr/>
        </p:nvSpPr>
        <p:spPr>
          <a:xfrm>
            <a:off x="857224" y="214290"/>
            <a:ext cx="7611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/>
              <a:t>Ο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Ιωσήφ </a:t>
            </a:r>
            <a:r>
              <a:rPr lang="el-GR" i="1" dirty="0" smtClean="0"/>
              <a:t>εικονίζεται να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συμμετέχει</a:t>
            </a:r>
            <a:r>
              <a:rPr lang="el-GR" i="1" dirty="0" smtClean="0"/>
              <a:t> στην καθημερινότητα του Θείου Βρέφους</a:t>
            </a:r>
            <a:r>
              <a:rPr lang="el-GR" sz="1600" i="1" dirty="0" smtClean="0"/>
              <a:t>. </a:t>
            </a:r>
            <a:endParaRPr lang="fr-FR" sz="1600" i="1" dirty="0"/>
          </a:p>
        </p:txBody>
      </p:sp>
    </p:spTree>
    <p:extLst>
      <p:ext uri="{BB962C8B-B14F-4D97-AF65-F5344CB8AC3E}">
        <p14:creationId xmlns="" xmlns:p14="http://schemas.microsoft.com/office/powerpoint/2010/main" val="6966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en.protothema.gr/wp-content/uploads/2014/11/e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576"/>
            <a:ext cx="5628790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628790" y="5661248"/>
            <a:ext cx="19157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i="1" dirty="0" smtClean="0"/>
              <a:t>‘’Η Αγία Οικογένεια’’</a:t>
            </a:r>
          </a:p>
          <a:p>
            <a:pPr algn="ctr"/>
            <a:r>
              <a:rPr lang="el-GR" sz="1600" i="1" dirty="0" smtClean="0"/>
              <a:t>1595 – 1604</a:t>
            </a:r>
            <a:endParaRPr lang="el-GR" sz="1600" i="1" dirty="0"/>
          </a:p>
          <a:p>
            <a:pPr algn="ctr"/>
            <a:r>
              <a:rPr lang="en-US" sz="1600" i="1" dirty="0" smtClean="0"/>
              <a:t>El Greco</a:t>
            </a:r>
            <a:endParaRPr lang="el-GR" sz="1600" i="1" dirty="0" smtClean="0"/>
          </a:p>
          <a:p>
            <a:pPr algn="ctr"/>
            <a:r>
              <a:rPr lang="el-GR" sz="1600" i="1" dirty="0" smtClean="0"/>
              <a:t>Τολέδο</a:t>
            </a:r>
            <a:r>
              <a:rPr lang="fr-FR" sz="1600" i="1" dirty="0" smtClean="0"/>
              <a:t> </a:t>
            </a:r>
            <a:endParaRPr lang="el-GR" sz="1600" i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786446" y="785794"/>
            <a:ext cx="3143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Ο Θεοτοκόπουλος ανήκει σε εκείνους τους σπάνιους ζωγράφους που συνδυάζουν όλα τα στοιχεία της παράδοσης και της ζωής τους σε διαφορετικούς πολιτισμικούς σταθμούς. </a:t>
            </a:r>
            <a:endParaRPr lang="el-G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5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786050" y="2285992"/>
            <a:ext cx="4083366" cy="1143000"/>
          </a:xfrm>
        </p:spPr>
        <p:txBody>
          <a:bodyPr>
            <a:normAutofit/>
          </a:bodyPr>
          <a:lstStyle/>
          <a:p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Και μια ‘’μυστική’’ Γέννηση</a:t>
            </a:r>
            <a:endParaRPr lang="fr-FR" sz="2000" i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17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5357818" y="5643578"/>
            <a:ext cx="28078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                ‘’</a:t>
            </a:r>
            <a:r>
              <a:rPr lang="el-GR" sz="1600" i="1" dirty="0" smtClean="0"/>
              <a:t>Μυστική Γέννηση’</a:t>
            </a:r>
            <a:r>
              <a:rPr lang="it-IT" sz="1600" i="1" dirty="0" smtClean="0"/>
              <a:t>’</a:t>
            </a:r>
            <a:endParaRPr lang="el-GR" sz="1600" i="1" dirty="0" smtClean="0"/>
          </a:p>
          <a:p>
            <a:r>
              <a:rPr lang="it-IT" sz="1600" i="1" dirty="0" smtClean="0"/>
              <a:t>                              1501</a:t>
            </a:r>
            <a:r>
              <a:rPr lang="en-US" sz="1600" i="1" dirty="0" smtClean="0"/>
              <a:t> </a:t>
            </a:r>
          </a:p>
          <a:p>
            <a:r>
              <a:rPr lang="en-US" sz="1600" i="1" dirty="0" smtClean="0"/>
              <a:t>                  Sandro </a:t>
            </a:r>
            <a:r>
              <a:rPr lang="en-US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Botticelli </a:t>
            </a:r>
            <a:r>
              <a:rPr lang="en-US" sz="1600" i="1" dirty="0" smtClean="0"/>
              <a:t>  </a:t>
            </a:r>
            <a:endParaRPr lang="el-GR" sz="1600" i="1" dirty="0" smtClean="0"/>
          </a:p>
          <a:p>
            <a:r>
              <a:rPr lang="it-IT" sz="1600" i="1" dirty="0" smtClean="0"/>
              <a:t>           National Gallery, </a:t>
            </a:r>
            <a:r>
              <a:rPr lang="el-GR" sz="1600" i="1" dirty="0" smtClean="0"/>
              <a:t>Λονδίνο</a:t>
            </a:r>
            <a:endParaRPr lang="el-GR" sz="1600" i="1" dirty="0"/>
          </a:p>
        </p:txBody>
      </p:sp>
      <p:pic>
        <p:nvPicPr>
          <p:cNvPr id="5122" name="Picture 2" descr="Mystic Nativity, Sandro Bottice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0"/>
            <a:ext cx="473373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357818" y="357166"/>
            <a:ext cx="35718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/>
              <a:t> Η επιγραφή στα ελληνικά αναφέρει πως ο Αλεσάντρο</a:t>
            </a:r>
            <a:r>
              <a:rPr lang="el-GR" i="1" dirty="0"/>
              <a:t> </a:t>
            </a:r>
            <a:r>
              <a:rPr lang="el-GR" i="1" dirty="0" smtClean="0"/>
              <a:t>ζωγράφισε τον πίνακα</a:t>
            </a:r>
            <a:r>
              <a:rPr lang="el-GR" i="1" dirty="0"/>
              <a:t> </a:t>
            </a:r>
            <a:r>
              <a:rPr lang="el-GR" i="1" dirty="0" smtClean="0"/>
              <a:t>στην Ιταλία, στο τέλος του έτους 1500, σύμφωνα με το 11</a:t>
            </a:r>
            <a:r>
              <a:rPr lang="el-GR" i="1" baseline="30000" dirty="0" smtClean="0"/>
              <a:t>ο</a:t>
            </a:r>
            <a:r>
              <a:rPr lang="el-GR" i="1" dirty="0" smtClean="0"/>
              <a:t> κεφάλαιο της Αποκάλυψης </a:t>
            </a:r>
          </a:p>
          <a:p>
            <a:pPr algn="ctr"/>
            <a:r>
              <a:rPr lang="el-GR" i="1" dirty="0" smtClean="0"/>
              <a:t>του Αγίου Ιωάννη, </a:t>
            </a:r>
          </a:p>
          <a:p>
            <a:pPr algn="ctr"/>
            <a:r>
              <a:rPr lang="el-GR" i="1" dirty="0" smtClean="0"/>
              <a:t>όταν σύμφωνα με την αφήγηση, </a:t>
            </a:r>
          </a:p>
          <a:p>
            <a:pPr algn="ctr"/>
            <a:r>
              <a:rPr lang="el-GR" i="1" dirty="0" smtClean="0"/>
              <a:t>είχε ελευθερωθεί για τρία χρόνια ο Διάβολος. </a:t>
            </a:r>
          </a:p>
          <a:p>
            <a:pPr algn="ctr"/>
            <a:r>
              <a:rPr lang="el-GR" i="1" dirty="0" smtClean="0"/>
              <a:t>Στο 12</a:t>
            </a:r>
            <a:r>
              <a:rPr lang="el-GR" i="1" baseline="30000" dirty="0" smtClean="0"/>
              <a:t>ο</a:t>
            </a:r>
            <a:r>
              <a:rPr lang="el-GR" i="1" dirty="0" smtClean="0"/>
              <a:t>  κεφάλαιο θα φυλακιστεί και θα θαφτεί, </a:t>
            </a:r>
          </a:p>
          <a:p>
            <a:pPr algn="ctr"/>
            <a:r>
              <a:rPr lang="el-GR" i="1" dirty="0" smtClean="0"/>
              <a:t>γεγονός που θα φέρει χαρά, </a:t>
            </a:r>
          </a:p>
          <a:p>
            <a:pPr algn="ctr"/>
            <a:r>
              <a:rPr lang="el-GR" i="1" dirty="0" smtClean="0"/>
              <a:t>όπως αποτυπώνεται στον πίνακα</a:t>
            </a:r>
            <a:r>
              <a:rPr lang="el-G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ystic Nativity, Sandro Botticell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200" r="-1147"/>
          <a:stretch/>
        </p:blipFill>
        <p:spPr bwMode="auto">
          <a:xfrm>
            <a:off x="-2299" y="404664"/>
            <a:ext cx="9255197" cy="6071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82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ystic Nativity, Sandro Botticell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3" b="53150"/>
          <a:stretch/>
        </p:blipFill>
        <p:spPr bwMode="auto">
          <a:xfrm>
            <a:off x="23529" y="260647"/>
            <a:ext cx="9128658" cy="6194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48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rmAutofit/>
          </a:bodyPr>
          <a:lstStyle/>
          <a:p>
            <a: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‘’Ξεχωριστές’’ απεικονίσεις της Παναγίας στην τέχνη</a:t>
            </a:r>
            <a:br>
              <a:rPr lang="el-GR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endParaRPr lang="el-GR" sz="2000" i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501090" cy="2857520"/>
          </a:xfrm>
        </p:spPr>
        <p:txBody>
          <a:bodyPr>
            <a:normAutofit/>
          </a:bodyPr>
          <a:lstStyle/>
          <a:p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Υπήρχε αναπαράσταση γέννησης προγενέστερη της χριστιανικής ;</a:t>
            </a:r>
            <a:b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Χρησίμευσε ως πρότυπο για την εικονογράφηση της Γέννησης του Χριστού ;</a:t>
            </a:r>
            <a:endParaRPr lang="el-GR" sz="1800" i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ger.googleusercontent.com/img/b/R29vZ2xl/AVvXsEirmvFcKsLfdiikPr_NvVYN5EgeKTXqGkOYg7uFJEnHp_MQW64BNhKep0qQy7qvua4oPuL2MHMcPCjnQ33pm7dv0NUDl4o4vECasvP8fTbWgZ1mCYdaG3S0gVPtd-FuW6fvieYN3xp2Xkg/s1600/%25CE%25A0%25CE%25B1%25CF%2581%25CE%25B8%25CE%25AD%25CE%25BD%25CE%25B7%25CF%2582+%25CE%2595%25CF%2585%25CE%25B1%25CE%25B3%25CE%25B3%25CE%25B5%25CE%25BB%25CE%25B9%25CF%2583%25CE%25BC%25CF%258C%25CF%2582.+1907-1908+%25CE%2595%25CE%25B8%25CE%25BD%25CE%25B9%25CE%25BA%25CE%25AE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00668" cy="68580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6929454" y="5534561"/>
            <a:ext cx="2000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‘’Ευαγγελισμός’’</a:t>
            </a:r>
            <a:endParaRPr lang="el-GR" sz="1600" i="1" dirty="0"/>
          </a:p>
          <a:p>
            <a:pPr algn="ctr"/>
            <a:r>
              <a:rPr lang="el-GR" sz="1600" i="1" dirty="0" smtClean="0"/>
              <a:t>1907 – 1910</a:t>
            </a:r>
          </a:p>
          <a:p>
            <a:pPr algn="ctr"/>
            <a:r>
              <a:rPr lang="el-G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Κων/νος Παρθένης</a:t>
            </a:r>
          </a:p>
          <a:p>
            <a:pPr algn="ctr"/>
            <a:r>
              <a:rPr lang="el-GR" sz="1600" i="1" dirty="0" smtClean="0"/>
              <a:t>Εθνική Πινακοθήκη, Αθήνα</a:t>
            </a:r>
            <a:r>
              <a:rPr lang="el-GR" sz="1600" i="1" dirty="0"/>
              <a:t> 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7000876" y="0"/>
            <a:ext cx="2286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Η </a:t>
            </a:r>
            <a:r>
              <a:rPr lang="el-GR" sz="1600" i="1" dirty="0"/>
              <a:t>σκηνή </a:t>
            </a:r>
            <a:r>
              <a:rPr lang="el-GR" sz="1600" i="1" dirty="0" smtClean="0"/>
              <a:t>τοποθετείται στην </a:t>
            </a:r>
            <a:r>
              <a:rPr lang="el-GR" sz="1600" i="1" dirty="0"/>
              <a:t>αυλή ενός νησιώτικου </a:t>
            </a:r>
            <a:r>
              <a:rPr lang="el-GR" sz="1600" i="1" dirty="0" smtClean="0"/>
              <a:t>σπιτιού, </a:t>
            </a:r>
          </a:p>
          <a:p>
            <a:pPr algn="ctr"/>
            <a:r>
              <a:rPr lang="el-GR" sz="1600" i="1" dirty="0" smtClean="0"/>
              <a:t>ίσως στη μονή </a:t>
            </a:r>
            <a:r>
              <a:rPr lang="el-GR" sz="1600" i="1" dirty="0"/>
              <a:t>της Ζωοδόχου Πηγής του </a:t>
            </a:r>
            <a:r>
              <a:rPr lang="el-GR" sz="1600" i="1" dirty="0" smtClean="0"/>
              <a:t>Πόρου. </a:t>
            </a:r>
          </a:p>
          <a:p>
            <a:pPr algn="ctr"/>
            <a:r>
              <a:rPr lang="el-GR" sz="1600" i="1" dirty="0" smtClean="0"/>
              <a:t>Η </a:t>
            </a:r>
            <a:r>
              <a:rPr lang="el-GR" sz="1600" i="1" dirty="0"/>
              <a:t>Παναγία υποκλίνεται </a:t>
            </a:r>
            <a:r>
              <a:rPr lang="el-GR" sz="1600" i="1" dirty="0" smtClean="0"/>
              <a:t>με </a:t>
            </a:r>
            <a:r>
              <a:rPr lang="el-GR" sz="1600" i="1" dirty="0"/>
              <a:t>σεβασμό στον Άγγελο και δέχεται ταπεινά την καλή είδηση. Δίπλα της διακρίνουμε ένα βάζο </a:t>
            </a:r>
            <a:endParaRPr lang="el-GR" sz="1600" i="1" dirty="0" smtClean="0"/>
          </a:p>
          <a:p>
            <a:pPr algn="ctr"/>
            <a:r>
              <a:rPr lang="el-GR" sz="1600" i="1" dirty="0" smtClean="0"/>
              <a:t>με </a:t>
            </a:r>
            <a:r>
              <a:rPr lang="el-GR" sz="1600" i="1" dirty="0"/>
              <a:t>κρίνο και μία </a:t>
            </a:r>
            <a:endParaRPr lang="el-GR" sz="1600" i="1" dirty="0" smtClean="0"/>
          </a:p>
          <a:p>
            <a:pPr algn="ctr"/>
            <a:r>
              <a:rPr lang="el-GR" sz="1600" i="1" dirty="0" smtClean="0"/>
              <a:t>γλάστρα </a:t>
            </a:r>
            <a:r>
              <a:rPr lang="el-GR" sz="1600" i="1" dirty="0"/>
              <a:t>με βασιλικό. </a:t>
            </a:r>
            <a:endParaRPr lang="el-GR" sz="1600" i="1" dirty="0" smtClean="0"/>
          </a:p>
          <a:p>
            <a:pPr algn="ctr"/>
            <a:r>
              <a:rPr lang="el-GR" sz="1600" i="1" dirty="0" smtClean="0"/>
              <a:t>Η </a:t>
            </a:r>
            <a:r>
              <a:rPr lang="el-GR" sz="1600" i="1" dirty="0"/>
              <a:t>ατμόσφαιρα είναι </a:t>
            </a:r>
            <a:r>
              <a:rPr lang="el-GR" sz="1600" i="1" dirty="0" smtClean="0"/>
              <a:t>ονειρική, </a:t>
            </a:r>
            <a:r>
              <a:rPr lang="el-GR" sz="1600" i="1" dirty="0"/>
              <a:t>ο χώρος </a:t>
            </a:r>
            <a:r>
              <a:rPr lang="el-GR" sz="1600" i="1" dirty="0" smtClean="0"/>
              <a:t>εξωπραγματικός</a:t>
            </a:r>
            <a:r>
              <a:rPr lang="el-GR" sz="1600" i="1" dirty="0"/>
              <a:t>. </a:t>
            </a:r>
            <a:endParaRPr lang="el-GR" sz="1600" i="1" dirty="0" smtClean="0"/>
          </a:p>
          <a:p>
            <a:pPr algn="ctr"/>
            <a:r>
              <a:rPr lang="el-GR" sz="1600" i="1" dirty="0" smtClean="0"/>
              <a:t>Οι γαλάζιες και ροζ αποχρώσεις δημιουργούν </a:t>
            </a:r>
            <a:r>
              <a:rPr lang="el-GR" sz="1600" i="1" dirty="0"/>
              <a:t>αίσθηση </a:t>
            </a:r>
            <a:r>
              <a:rPr lang="el-G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πνευματικότητας</a:t>
            </a:r>
            <a:r>
              <a:rPr lang="el-GR" sz="1600" i="1" dirty="0"/>
              <a:t> και </a:t>
            </a:r>
            <a:r>
              <a:rPr lang="el-G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υπερβατικότητας</a:t>
            </a:r>
            <a:r>
              <a:rPr lang="el-GR" sz="1600" i="1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blogger.googleusercontent.com/img/b/R29vZ2xl/AVvXsEiCLeKUuUUihBsUKE4HDXVagFVMgAxlNz6Mr4fb0cn-Rw0BH-3B8VtvbxIY90tTn1FTwZOi6Hiud2CcNveHkWBDSgGIFo4gEwRkE076DxfpNS_1OvIFO-2Br9s3bBgHrW7wgQL6G7HFi0Q/s400/parthenis+1910-11+Natio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03695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6572264" y="5572140"/>
            <a:ext cx="22860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’</a:t>
            </a:r>
            <a:r>
              <a:rPr lang="el-GR" sz="1600" i="1" dirty="0" smtClean="0"/>
              <a:t>’Ο Ευαγγελισμός’’</a:t>
            </a:r>
          </a:p>
          <a:p>
            <a:pPr algn="ctr"/>
            <a:r>
              <a:rPr lang="el-GR" sz="1600" i="1" dirty="0"/>
              <a:t> </a:t>
            </a:r>
            <a:r>
              <a:rPr lang="el-GR" sz="1600" i="1" dirty="0" smtClean="0"/>
              <a:t>1910-1911</a:t>
            </a:r>
          </a:p>
          <a:p>
            <a:pPr algn="ctr"/>
            <a:r>
              <a:rPr lang="el-GR" sz="1600" i="1" dirty="0" smtClean="0"/>
              <a:t>Κ. Παρθένης</a:t>
            </a:r>
          </a:p>
          <a:p>
            <a:pPr algn="ctr"/>
            <a:r>
              <a:rPr lang="el-GR" sz="1600" i="1" dirty="0" smtClean="0"/>
              <a:t>Εθνική Πινακοθήκη </a:t>
            </a:r>
            <a:endParaRPr lang="el-GR" sz="1600" i="1" dirty="0"/>
          </a:p>
        </p:txBody>
      </p:sp>
      <p:sp>
        <p:nvSpPr>
          <p:cNvPr id="4" name="3 - Ορθογώνιο"/>
          <p:cNvSpPr/>
          <p:nvPr/>
        </p:nvSpPr>
        <p:spPr>
          <a:xfrm>
            <a:off x="6715140" y="642918"/>
            <a:ext cx="228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i="1" dirty="0">
                <a:solidFill>
                  <a:prstClr val="white"/>
                </a:solidFill>
              </a:rPr>
              <a:t>Μία παραλλαγή της ίδιας </a:t>
            </a:r>
            <a:r>
              <a:rPr lang="el-GR" i="1" dirty="0" smtClean="0">
                <a:solidFill>
                  <a:prstClr val="white"/>
                </a:solidFill>
              </a:rPr>
              <a:t>σκηνής, στην οποία μάλλον επαυξάνονται τα προηγούμενα στοιχεία.</a:t>
            </a:r>
            <a:r>
              <a:rPr lang="el-GR" dirty="0" smtClean="0"/>
              <a:t> </a:t>
            </a:r>
          </a:p>
          <a:p>
            <a:pPr algn="ctr"/>
            <a:endParaRPr lang="el-GR" dirty="0"/>
          </a:p>
          <a:p>
            <a:pPr algn="ctr"/>
            <a:r>
              <a:rPr lang="el-GR" i="1" dirty="0" smtClean="0"/>
              <a:t>Λάδι και στοιχεία φύλλου χρυσού σε</a:t>
            </a:r>
          </a:p>
          <a:p>
            <a:pPr algn="ctr"/>
            <a:r>
              <a:rPr lang="el-GR" i="1" dirty="0" smtClean="0"/>
              <a:t>καμβά επικολλημένο σε ξύλο, η ιδιόχειρη αφιέρωση με μελάνι.</a:t>
            </a:r>
            <a:r>
              <a:rPr lang="el-GR" dirty="0" smtClean="0"/>
              <a:t> 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3.bp.blogspot.com/-ONRSZmnHFUQ/WQmf5WBlRZI/AAAAAAABAcw/O7NOLJpDwJMqrP8fe10p1Kpu73c5fmpUQCEw/s1600/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7804268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7858148" y="4786322"/>
            <a:ext cx="1285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‘’Η Γέννηση’’</a:t>
            </a:r>
          </a:p>
          <a:p>
            <a:pPr algn="ctr"/>
            <a:r>
              <a:rPr lang="el-GR" sz="1600" i="1" dirty="0" smtClean="0"/>
              <a:t>1917/32</a:t>
            </a:r>
          </a:p>
          <a:p>
            <a:pPr algn="ctr"/>
            <a:r>
              <a:rPr lang="el-G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Σπύρος Παπαλουκάς</a:t>
            </a:r>
          </a:p>
          <a:p>
            <a:pPr algn="ctr"/>
            <a:r>
              <a:rPr lang="el-GR" sz="1600" i="1" dirty="0" smtClean="0"/>
              <a:t>Μητροπολι-</a:t>
            </a:r>
          </a:p>
          <a:p>
            <a:pPr algn="ctr"/>
            <a:r>
              <a:rPr lang="el-GR" sz="1600" i="1" dirty="0" smtClean="0"/>
              <a:t>τικός Ναός Άμφισσας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[IMG_0002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3160"/>
            <a:ext cx="3643338" cy="6472523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214810" y="5286388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‘’λεπτομέρεια’’</a:t>
            </a:r>
          </a:p>
          <a:p>
            <a:pPr algn="ctr"/>
            <a:r>
              <a:rPr lang="el-GR" sz="1600" i="1" dirty="0" smtClean="0"/>
              <a:t>1917/32</a:t>
            </a:r>
          </a:p>
          <a:p>
            <a:pPr algn="ctr"/>
            <a:r>
              <a:rPr lang="el-GR" sz="1600" i="1" dirty="0" smtClean="0"/>
              <a:t>Σπύρος Παπαλουκάς</a:t>
            </a:r>
          </a:p>
          <a:p>
            <a:pPr algn="ctr"/>
            <a:r>
              <a:rPr lang="el-GR" sz="1600" i="1" dirty="0" smtClean="0"/>
              <a:t>Μητροπολιτικός Ναός Άμφισσας</a:t>
            </a:r>
            <a:endParaRPr lang="el-GR" sz="1600" i="1" dirty="0"/>
          </a:p>
        </p:txBody>
      </p:sp>
      <p:sp>
        <p:nvSpPr>
          <p:cNvPr id="4" name="3 - Ορθογώνιο"/>
          <p:cNvSpPr/>
          <p:nvPr/>
        </p:nvSpPr>
        <p:spPr>
          <a:xfrm>
            <a:off x="4857752" y="785794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Ο ζωγράφος είναι σαφώς επηρεασμένος από τον μετα-ιμπρεσσιονισμό και αποτολμά την πρωτότυπη εφαρμογή του στη νεότερη εκκλησιαστική τέχνη.</a:t>
            </a:r>
            <a:endParaRPr lang="el-G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2.bp.blogspot.com/-HFDVGNuaWsc/WQmf8XNbO_I/AAAAAAABAcw/W1Qe68N1C3Ed69ZAjCVprd3OiBch0e4vACEw/s1600/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96431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643306" y="5715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b="1" i="1" dirty="0" smtClean="0"/>
              <a:t>         </a:t>
            </a:r>
            <a:r>
              <a:rPr lang="el-GR" sz="1600" i="1" dirty="0" smtClean="0"/>
              <a:t>‘’Η Παρθένος και το Βρέφος’’</a:t>
            </a:r>
          </a:p>
          <a:p>
            <a:pPr algn="ctr"/>
            <a:r>
              <a:rPr lang="el-GR" sz="1600" i="1" dirty="0" smtClean="0"/>
              <a:t>Σπύρος Παπαλουκάς</a:t>
            </a:r>
          </a:p>
          <a:p>
            <a:pPr algn="ctr"/>
            <a:r>
              <a:rPr lang="el-GR" sz="1600" i="1" dirty="0" smtClean="0"/>
              <a:t>Ξυλομπογιές, μολύβι και νεροχρώματα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blogger.googleusercontent.com/img/b/R29vZ2xl/AVvXsEhgZ7XCqa3_ikS-t3RBh9eWLmouwrnLpCURJ0f7kHZfAJKvRO6aRtFkZZz9BzOy4r49mSLUQm-05-LhjHMY_wJ3Azk5F4gjf-UWD5dA3TTTtLGBffi-6gY1WULyP8TqRPkKsF8SkaeH0Nc/s1600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60818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286380" y="5500702"/>
            <a:ext cx="24929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i="1" dirty="0" smtClean="0"/>
              <a:t>‘’Η Παναγία Οδηγήτρια’’</a:t>
            </a:r>
          </a:p>
          <a:p>
            <a:pPr algn="ctr"/>
            <a:r>
              <a:rPr lang="el-GR" sz="1600" i="1" dirty="0" smtClean="0"/>
              <a:t>1951</a:t>
            </a:r>
          </a:p>
          <a:p>
            <a:pPr algn="ctr"/>
            <a:r>
              <a:rPr lang="el-G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Νίκος</a:t>
            </a:r>
            <a:r>
              <a:rPr lang="el-G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l-G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Εγγονόπουλος</a:t>
            </a:r>
          </a:p>
          <a:p>
            <a:pPr algn="ctr"/>
            <a:r>
              <a:rPr lang="el-GR" sz="1600" i="1" dirty="0" smtClean="0"/>
              <a:t>Συλλογή Γεωργίου Κούμπα</a:t>
            </a:r>
            <a:endParaRPr lang="el-GR" sz="1600" i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643570" y="571480"/>
            <a:ext cx="2998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i="1" dirty="0" smtClean="0">
                <a:solidFill>
                  <a:prstClr val="white"/>
                </a:solidFill>
              </a:rPr>
              <a:t>Ο Εγγονόπουλος εκτός από την ποίηση ασχολήθηκε και με τη ζωγραφική.</a:t>
            </a:r>
          </a:p>
          <a:p>
            <a:pPr lvl="0" algn="ctr"/>
            <a:endParaRPr lang="el-GR" i="1" dirty="0" smtClean="0">
              <a:solidFill>
                <a:prstClr val="white"/>
              </a:solidFill>
            </a:endParaRPr>
          </a:p>
          <a:p>
            <a:pPr lvl="0" algn="ctr"/>
            <a:r>
              <a:rPr lang="el-GR" i="1" dirty="0" smtClean="0">
                <a:solidFill>
                  <a:prstClr val="white"/>
                </a:solidFill>
              </a:rPr>
              <a:t>Οι αγιογραφίες του δεν είναι από τα γνωστότερα  έργα του, αλλά οι γραμμές του, ιδιαίτερα στα πρόσωπα των μορφών είναι χαρακτηριστικές.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blogger.googleusercontent.com/img/b/R29vZ2xl/AVvXsEgnO0-idl2m1X7vAZ_HFyh0Mo3ppPuY_k-BlBDOakVJQ9dbkUHrWWkB6sxuQ2yyaxBi6LiqWZ0QSPc_b0UMj-UvXI4smUnWImijCflD6bANb0AMVMMTSiCLCkm61-juCb99CrA4D2Ui_6w/s1600/%CE%A7%CE%A1%CE%9F%CE%9D%CE%99%CE%91+%CE%A0%CE%9F%CE%9B%CE%9B%CE%91-2013.jpg"/>
          <p:cNvPicPr>
            <a:picLocks noChangeAspect="1" noChangeArrowheads="1"/>
          </p:cNvPicPr>
          <p:nvPr/>
        </p:nvPicPr>
        <p:blipFill>
          <a:blip r:embed="rId2"/>
          <a:srcRect l="16667" t="-31"/>
          <a:stretch>
            <a:fillRect/>
          </a:stretch>
        </p:blipFill>
        <p:spPr bwMode="auto">
          <a:xfrm>
            <a:off x="-1" y="0"/>
            <a:ext cx="5940549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6000760" y="4857760"/>
            <a:ext cx="3143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‘’Η Γέννηση’’</a:t>
            </a:r>
          </a:p>
          <a:p>
            <a:pPr algn="ctr"/>
            <a:r>
              <a:rPr lang="el-GR" sz="1600" i="1" dirty="0" smtClean="0"/>
              <a:t>1955/57</a:t>
            </a:r>
          </a:p>
          <a:p>
            <a:pPr algn="ctr"/>
            <a:r>
              <a:rPr lang="el-GR" sz="1600" i="1" dirty="0" smtClean="0"/>
              <a:t>Προσχέδιο για την εικονογράφηση του ναού της Αγίας Τριάδας στον Πειραιά</a:t>
            </a:r>
          </a:p>
          <a:p>
            <a:pPr algn="ctr"/>
            <a:r>
              <a:rPr lang="el-G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Στέφανος Αλμαλιώτης</a:t>
            </a:r>
          </a:p>
          <a:p>
            <a:pPr algn="ctr"/>
            <a:r>
              <a:rPr lang="el-GR" sz="1600" i="1" dirty="0" smtClean="0"/>
              <a:t>Ιδιωτική συλλογή, Αθήνα</a:t>
            </a:r>
            <a:endParaRPr lang="el-GR" sz="1600" i="1" dirty="0"/>
          </a:p>
        </p:txBody>
      </p:sp>
      <p:sp>
        <p:nvSpPr>
          <p:cNvPr id="4" name="3 - Ορθογώνιο"/>
          <p:cNvSpPr/>
          <p:nvPr/>
        </p:nvSpPr>
        <p:spPr>
          <a:xfrm>
            <a:off x="6000760" y="500042"/>
            <a:ext cx="3143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i="1" dirty="0" smtClean="0">
                <a:solidFill>
                  <a:prstClr val="white"/>
                </a:solidFill>
              </a:rPr>
              <a:t>Ο ζωγράφος δεν απομακρύνεται από τη βυζαντινή και νεοβυζαντινή παράδοση, αλλά διακρίνεται για μια έντονα καλλιγραφική διάθεση.</a:t>
            </a:r>
          </a:p>
          <a:p>
            <a:pPr lvl="0" algn="ctr"/>
            <a:r>
              <a:rPr lang="el-GR" i="1" dirty="0" smtClean="0">
                <a:solidFill>
                  <a:prstClr val="white"/>
                </a:solidFill>
              </a:rPr>
              <a:t>Πρότυπά του είναι τα έργα της παλαιολόγειας περιόδου της βυζαντινής τέχνης.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Αλμαλιώτης Στέφανος – Stefanos Almaliotis [1903-1987] | paletaart2 – Χρώμα  &amp; Φώ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5597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428728" y="5143512"/>
            <a:ext cx="65008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‘’Η Παναγία δεόμενη με Αγγέλους’’</a:t>
            </a:r>
          </a:p>
          <a:p>
            <a:pPr algn="ctr"/>
            <a:r>
              <a:rPr lang="el-GR" sz="1600" i="1" dirty="0" smtClean="0"/>
              <a:t>1955/57</a:t>
            </a:r>
          </a:p>
          <a:p>
            <a:pPr algn="ctr"/>
            <a:r>
              <a:rPr lang="el-GR" sz="1600" i="1" dirty="0" smtClean="0"/>
              <a:t>Προσχέδιο για την εικονογράφηση του ναού της Αγίας Τριάδας στον Πειραιά</a:t>
            </a:r>
          </a:p>
          <a:p>
            <a:pPr algn="ctr"/>
            <a:r>
              <a:rPr lang="el-GR" sz="1600" i="1" dirty="0" smtClean="0"/>
              <a:t>Στέφανος Αλμαλιώτης</a:t>
            </a:r>
          </a:p>
          <a:p>
            <a:pPr algn="ctr"/>
            <a:r>
              <a:rPr lang="el-GR" sz="1600" i="1" dirty="0" smtClean="0"/>
              <a:t>Ιδιωτική συλλογή, Αθήνα</a:t>
            </a:r>
          </a:p>
          <a:p>
            <a:pPr algn="ctr"/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nikias.gr/products_img/paint_1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1400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857752" y="5572140"/>
            <a:ext cx="24295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i="1" dirty="0" smtClean="0"/>
              <a:t>‘’Μήτηρ θεού και Άγγελοι’’</a:t>
            </a:r>
          </a:p>
          <a:p>
            <a:pPr algn="ctr"/>
            <a:r>
              <a:rPr lang="el-GR" sz="1600" i="1" dirty="0" smtClean="0"/>
              <a:t>1953/54</a:t>
            </a:r>
          </a:p>
          <a:p>
            <a:pPr algn="ctr"/>
            <a:r>
              <a:rPr lang="el-G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Γιάννης Τσαρούχης</a:t>
            </a:r>
            <a:r>
              <a:rPr lang="el-GR" sz="1600" i="1" dirty="0"/>
              <a:t> </a:t>
            </a:r>
            <a:endParaRPr lang="el-GR" sz="1600" i="1" dirty="0" smtClean="0"/>
          </a:p>
          <a:p>
            <a:pPr algn="ctr"/>
            <a:r>
              <a:rPr lang="el-GR" sz="1600" i="1" dirty="0" smtClean="0"/>
              <a:t>υδατογραφία</a:t>
            </a:r>
            <a:endParaRPr lang="el-GR" sz="1600" i="1" dirty="0"/>
          </a:p>
        </p:txBody>
      </p:sp>
      <p:sp>
        <p:nvSpPr>
          <p:cNvPr id="4" name="3 - Ορθογώνιο"/>
          <p:cNvSpPr/>
          <p:nvPr/>
        </p:nvSpPr>
        <p:spPr>
          <a:xfrm>
            <a:off x="4876485" y="285728"/>
            <a:ext cx="4267515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i="1" dirty="0" smtClean="0"/>
              <a:t>Παραδοσιακή εικονογραφία με </a:t>
            </a:r>
          </a:p>
          <a:p>
            <a:pPr algn="ctr"/>
            <a:r>
              <a:rPr lang="el-GR" sz="1600" i="1" dirty="0" smtClean="0"/>
              <a:t>σύγχρονη απόδοση : </a:t>
            </a:r>
          </a:p>
          <a:p>
            <a:pPr algn="ctr"/>
            <a:r>
              <a:rPr lang="el-GR" sz="1600" i="1" dirty="0" smtClean="0"/>
              <a:t>το χρυσό φόντο γίνεται ώχρα</a:t>
            </a:r>
          </a:p>
          <a:p>
            <a:pPr algn="ctr"/>
            <a:r>
              <a:rPr lang="el-GR" sz="1600" i="1" dirty="0" smtClean="0"/>
              <a:t>ο θρόνος της Θεοτόκου -&gt; ψάθινη πολυθρόνα</a:t>
            </a:r>
          </a:p>
          <a:p>
            <a:pPr algn="ctr"/>
            <a:r>
              <a:rPr lang="el-GR" sz="1600" i="1" dirty="0" smtClean="0"/>
              <a:t>η Μαρία -&gt; μια νεαρή μαυροφορεμένη γυναίκα</a:t>
            </a:r>
          </a:p>
          <a:p>
            <a:pPr algn="ctr"/>
            <a:r>
              <a:rPr lang="el-GR" sz="1600" i="1" dirty="0" smtClean="0"/>
              <a:t>με κοντό φόρεμα, μαύρες κάλτσες </a:t>
            </a:r>
          </a:p>
          <a:p>
            <a:pPr algn="ctr"/>
            <a:r>
              <a:rPr lang="el-GR" sz="1600" i="1" dirty="0" smtClean="0"/>
              <a:t>και παπούτσια με τακούνι.</a:t>
            </a:r>
          </a:p>
          <a:p>
            <a:pPr algn="ctr"/>
            <a:r>
              <a:rPr lang="el-GR" sz="1600" i="1" dirty="0" smtClean="0"/>
              <a:t>Οι Άγγελοι -&gt; σεμνά γυμνοί</a:t>
            </a:r>
          </a:p>
          <a:p>
            <a:pPr algn="ctr"/>
            <a:r>
              <a:rPr lang="el-GR" sz="1600" i="1" dirty="0" smtClean="0"/>
              <a:t>Ο νεαρός Χριστός -&gt; συνοδεύεται από την </a:t>
            </a:r>
          </a:p>
          <a:p>
            <a:pPr algn="ctr"/>
            <a:r>
              <a:rPr lang="el-GR" sz="1600" i="1" dirty="0" smtClean="0"/>
              <a:t>επιγραφή ‘’Ο ΩΝ’’, του βιβλίου της Εξόδου(Γ’, 24)</a:t>
            </a:r>
          </a:p>
          <a:p>
            <a:pPr algn="ctr"/>
            <a:r>
              <a:rPr lang="el-GR" sz="1600" i="1" dirty="0" smtClean="0"/>
              <a:t>Η σύνθεση τοποθετείται στον Ουρανό </a:t>
            </a:r>
          </a:p>
          <a:p>
            <a:pPr algn="ctr"/>
            <a:r>
              <a:rPr lang="el-GR" sz="1600" i="1" dirty="0" smtClean="0"/>
              <a:t>(όπως στη αναγεννησιακή τέχνη)</a:t>
            </a:r>
          </a:p>
          <a:p>
            <a:pPr algn="ctr"/>
            <a:endParaRPr lang="el-GR" sz="1600" i="1" dirty="0" smtClean="0"/>
          </a:p>
          <a:p>
            <a:pPr algn="ctr"/>
            <a:r>
              <a:rPr lang="el-GR" sz="1600" i="1" dirty="0" smtClean="0"/>
              <a:t>Στοιχεία βυζαντινά, αναγεννησιακά και μπαρόκ</a:t>
            </a:r>
          </a:p>
          <a:p>
            <a:pPr algn="ctr"/>
            <a:r>
              <a:rPr lang="el-GR" sz="1600" i="1" dirty="0" smtClean="0"/>
              <a:t>συμφιλιώνονται και παράγουν </a:t>
            </a:r>
          </a:p>
          <a:p>
            <a:pPr algn="ctr"/>
            <a:r>
              <a:rPr lang="el-GR" sz="1600" i="1" dirty="0" smtClean="0"/>
              <a:t>μια εικόνα σύγχρονη και ελληνική 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143932" cy="613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214414" y="6357958"/>
            <a:ext cx="6618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i="1" dirty="0" smtClean="0"/>
              <a:t>Ελληνικός Ορθόδοξος Ναός Αποστόλου Παύλου στο </a:t>
            </a:r>
            <a:r>
              <a:rPr lang="en-US" sz="1600" i="1" dirty="0" smtClean="0"/>
              <a:t>Chambésy,</a:t>
            </a:r>
            <a:r>
              <a:rPr lang="el-GR" sz="1600" i="1" dirty="0" smtClean="0"/>
              <a:t> </a:t>
            </a:r>
            <a:r>
              <a:rPr lang="el-GR" sz="1600" i="1" dirty="0" smtClean="0"/>
              <a:t>στη Γενεύη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ristougen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3665" cy="5786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857356" y="5857892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‘’Η γέννηση του Διονύσου’’</a:t>
            </a:r>
          </a:p>
          <a:p>
            <a:pPr algn="ctr"/>
            <a:r>
              <a:rPr lang="el-GR" sz="1600" i="1" dirty="0" smtClean="0"/>
              <a:t>Ψηφιδωτό </a:t>
            </a:r>
            <a:r>
              <a:rPr lang="el-G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ύστερης ρωμαϊκής περιόδου</a:t>
            </a:r>
            <a:r>
              <a:rPr lang="el-GR" sz="1600" i="1" dirty="0"/>
              <a:t>. </a:t>
            </a:r>
            <a:endParaRPr lang="el-GR" sz="1600" i="1" dirty="0" smtClean="0"/>
          </a:p>
          <a:p>
            <a:pPr algn="ctr"/>
            <a:r>
              <a:rPr lang="el-GR" sz="1600" i="1" dirty="0" smtClean="0"/>
              <a:t>Διακρίνεται </a:t>
            </a:r>
            <a:r>
              <a:rPr lang="el-GR" sz="1600" i="1" dirty="0"/>
              <a:t>το </a:t>
            </a:r>
            <a:r>
              <a:rPr lang="el-GR" sz="1600" i="1" dirty="0" smtClean="0"/>
              <a:t>λουτρό του νεογέννητου θεού από τις </a:t>
            </a:r>
            <a:r>
              <a:rPr lang="el-GR" sz="1600" i="1" dirty="0"/>
              <a:t>Νύμφες.</a:t>
            </a:r>
            <a:endParaRPr lang="fr-FR" sz="1600" i="1" dirty="0"/>
          </a:p>
        </p:txBody>
      </p:sp>
    </p:spTree>
    <p:extLst>
      <p:ext uri="{BB962C8B-B14F-4D97-AF65-F5344CB8AC3E}">
        <p14:creationId xmlns="" xmlns:p14="http://schemas.microsoft.com/office/powerpoint/2010/main" val="20156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vangelisch-reformierte Kirche Schweiz - Chambé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1480"/>
            <a:ext cx="9144000" cy="514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Ράλλης Κοψίδης: Ο αθώος «Άγιος» καλλιτέχνης της Γλυφάδας - ΝΟΤΙΑ ΠΡΟΑΣΤΙΑ -  www.noupou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439150" cy="5619751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57158" y="0"/>
            <a:ext cx="8457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i="1" dirty="0" smtClean="0"/>
              <a:t>Ο ζωγράφος Ράλλης Κοψίδης κλήθηκε να εικονογραφήσει αυτόν τον μοντέρνας αρχιτεκτονικής ναό</a:t>
            </a:r>
          </a:p>
          <a:p>
            <a:pPr algn="ctr"/>
            <a:r>
              <a:rPr lang="el-GR" sz="1600" i="1" dirty="0" smtClean="0"/>
              <a:t>Και επέλεξε να αποδώσει κλασική θεματολογία με σύγχρονο καλλιτεχνικό τρόπο</a:t>
            </a:r>
            <a:endParaRPr lang="el-GR" sz="1600" i="1" dirty="0"/>
          </a:p>
        </p:txBody>
      </p:sp>
      <p:sp>
        <p:nvSpPr>
          <p:cNvPr id="4" name="3 - Ορθογώνιο"/>
          <p:cNvSpPr/>
          <p:nvPr/>
        </p:nvSpPr>
        <p:spPr>
          <a:xfrm>
            <a:off x="1785918" y="6273225"/>
            <a:ext cx="5389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i="1" dirty="0" smtClean="0"/>
              <a:t>‘’Ανάληψη’’, 1975</a:t>
            </a:r>
          </a:p>
          <a:p>
            <a:pPr algn="ctr"/>
            <a:r>
              <a:rPr lang="el-G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Ράλλης Κοψίδης</a:t>
            </a:r>
            <a:r>
              <a:rPr lang="el-GR" sz="1600" i="1" dirty="0" smtClean="0"/>
              <a:t>, Ναός Αποστόλου Παύλου, </a:t>
            </a:r>
            <a:r>
              <a:rPr lang="en-US" sz="1600" i="1" dirty="0" smtClean="0"/>
              <a:t>Chambésy</a:t>
            </a:r>
            <a:r>
              <a:rPr lang="el-GR" sz="1600" i="1" dirty="0" smtClean="0"/>
              <a:t>, Γενεύη</a:t>
            </a:r>
            <a:endParaRPr lang="el-GR" sz="1600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Église grecque-orthodoxe Saint-Paul - Université de Lucer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"/>
            <a:ext cx="4572000" cy="684276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143504" y="785794"/>
            <a:ext cx="3429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/>
              <a:t>Είναι σαφής η προσπάθεια ανανέωσης της νεότερης εκκλησιαστικής τέχνης. Εδώ ήταν βασικό ότι θα ακολουθούσε μια αρχιτεκτονική μοντέρνα.</a:t>
            </a:r>
          </a:p>
          <a:p>
            <a:pPr algn="ctr"/>
            <a:endParaRPr lang="el-GR" i="1" dirty="0" smtClean="0"/>
          </a:p>
          <a:p>
            <a:pPr algn="ctr"/>
            <a:r>
              <a:rPr lang="el-GR" i="1" dirty="0" smtClean="0"/>
              <a:t>Αυτό ακριβώς του ζήτησε το Διορθόδοξο Κέντρο, που του ανέθεσε το έργο : δηλαδή να μην αγνοηθεί εντελώς η παράδοση, αλλά να γίνει ένας συγκερασμός με τα δεδομένα της εποχής. </a:t>
            </a:r>
            <a:endParaRPr lang="el-GR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Μαρία - Εθνική Πινακοθήκ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0299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714876" y="4786322"/>
            <a:ext cx="276466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i="1" dirty="0" smtClean="0"/>
              <a:t>‘’Μαρία’’</a:t>
            </a:r>
          </a:p>
          <a:p>
            <a:pPr algn="ctr"/>
            <a:r>
              <a:rPr lang="el-GR" sz="1600" i="1" dirty="0" smtClean="0"/>
              <a:t>1952</a:t>
            </a:r>
          </a:p>
          <a:p>
            <a:pPr algn="ctr"/>
            <a:r>
              <a:rPr lang="el-GR" sz="1600" i="1" dirty="0" smtClean="0"/>
              <a:t>Ξυλογραφία </a:t>
            </a:r>
          </a:p>
          <a:p>
            <a:pPr algn="ctr"/>
            <a:r>
              <a:rPr lang="el-G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Τάσσος</a:t>
            </a:r>
            <a:r>
              <a:rPr lang="el-G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endParaRPr lang="el-GR" sz="16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l-GR" sz="1600" i="1" dirty="0" smtClean="0"/>
              <a:t>(Αναστάσιος Αλεβίζος)</a:t>
            </a:r>
          </a:p>
          <a:p>
            <a:pPr algn="ctr"/>
            <a:r>
              <a:rPr lang="el-GR" sz="1600" i="1" dirty="0" smtClean="0"/>
              <a:t>Εθνική Πινακοθήκη – </a:t>
            </a:r>
          </a:p>
          <a:p>
            <a:pPr algn="ctr"/>
            <a:r>
              <a:rPr lang="el-GR" sz="1600" i="1" dirty="0" smtClean="0"/>
              <a:t>Μουσείο Αλεξάνδρου Σούτσου</a:t>
            </a:r>
            <a:endParaRPr lang="el-GR" sz="1600" i="1" dirty="0"/>
          </a:p>
        </p:txBody>
      </p:sp>
      <p:sp>
        <p:nvSpPr>
          <p:cNvPr id="4" name="3 - Ορθογώνιο"/>
          <p:cNvSpPr/>
          <p:nvPr/>
        </p:nvSpPr>
        <p:spPr>
          <a:xfrm>
            <a:off x="4786314" y="571480"/>
            <a:ext cx="400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i="1" dirty="0" smtClean="0">
                <a:solidFill>
                  <a:prstClr val="white"/>
                </a:solidFill>
              </a:rPr>
              <a:t>Δεν είναι συχνές οι απεικονίσεις της Παναγίας σε έργα χαρακτικής, η οποία μέχρι τις αρχές του 20</a:t>
            </a:r>
            <a:r>
              <a:rPr lang="el-GR" i="1" baseline="30000" dirty="0" smtClean="0">
                <a:solidFill>
                  <a:prstClr val="white"/>
                </a:solidFill>
              </a:rPr>
              <a:t>ου</a:t>
            </a:r>
            <a:r>
              <a:rPr lang="el-GR" i="1" dirty="0" smtClean="0">
                <a:solidFill>
                  <a:prstClr val="white"/>
                </a:solidFill>
              </a:rPr>
              <a:t> αι. ήταν απλά εικαστικό συμπλήρωμα της τυπογραφίας. Η τέχνη αυτή δεν είχε ακολουθήσει στην Ελλάδα τις ευρωπαϊκές εξελίξεις . Οι χαράκτες θα κινηθούν με πιο αργούς ρυθμούς.</a:t>
            </a:r>
          </a:p>
          <a:p>
            <a:pPr lvl="0" algn="ctr"/>
            <a:endParaRPr lang="el-GR" i="1" dirty="0" smtClean="0">
              <a:solidFill>
                <a:prstClr val="white"/>
              </a:solidFill>
            </a:endParaRPr>
          </a:p>
          <a:p>
            <a:pPr lvl="0" algn="ctr"/>
            <a:r>
              <a:rPr lang="el-GR" i="1" dirty="0" smtClean="0">
                <a:solidFill>
                  <a:prstClr val="white"/>
                </a:solidFill>
              </a:rPr>
              <a:t>Εδώ η επιλογή του μαύρου χρώματος κάνει τη μορφή πιο αυστηρή.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Ευαγγελισμός - Εθνική Πινακοθήκ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23969" cy="68580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4357686" y="5357826"/>
            <a:ext cx="413151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i="1" dirty="0" smtClean="0"/>
              <a:t>‘’Ευαγγελισμός’’</a:t>
            </a:r>
          </a:p>
          <a:p>
            <a:pPr algn="ctr"/>
            <a:r>
              <a:rPr lang="el-GR" sz="1600" i="1" dirty="0" smtClean="0"/>
              <a:t>1970</a:t>
            </a:r>
          </a:p>
          <a:p>
            <a:pPr algn="ctr"/>
            <a:r>
              <a:rPr lang="el-G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Γιώργος Σικελιώτης </a:t>
            </a:r>
          </a:p>
          <a:p>
            <a:pPr algn="ctr"/>
            <a:r>
              <a:rPr lang="el-GR" sz="1600" i="1" dirty="0" smtClean="0"/>
              <a:t>Δωρεά του καλλιτέχνη στην Εθνική Πινακοθήκη</a:t>
            </a:r>
            <a:endParaRPr lang="el-GR" sz="1600" i="1" dirty="0" smtClean="0">
              <a:hlinkClick r:id="rId3"/>
            </a:endParaRPr>
          </a:p>
          <a:p>
            <a:endParaRPr lang="el-GR" u="sng" dirty="0">
              <a:hlinkClick r:id="rId3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429124" y="1071546"/>
            <a:ext cx="4714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i="1" dirty="0" smtClean="0">
                <a:solidFill>
                  <a:prstClr val="white"/>
                </a:solidFill>
              </a:rPr>
              <a:t>Οι χαράκτες πλέον μπορούν να χρησιμοποιήσουν πιο συνθέτες τεχνικές και να αναδείξουν  όλο και πιο δύσκολα σύμβολα, συνδυάζοντας ετερόκλητες εικαστικές πηγές και σύμβολα.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rmAutofit/>
          </a:bodyPr>
          <a:lstStyle/>
          <a:p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Θα ήθελα να κλείσουμε με μια διάσημη Κυρία,</a:t>
            </a:r>
            <a:b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που αν και λαβώθηκε σοβαρά, </a:t>
            </a:r>
            <a:b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υπέρλαμπρη μας επιτρέπει πλέον να την επισκεφθούμε πάλι …</a:t>
            </a:r>
            <a:endParaRPr lang="el-GR" sz="1800" i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071538" y="1428736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Ο καθεδρικός ναός της </a:t>
            </a:r>
            <a:r>
              <a:rPr lang="en-US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Notre-Dame de Paris</a:t>
            </a:r>
            <a:r>
              <a:rPr lang="el-GR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κάηκε τον Απρίλιο του 2019, </a:t>
            </a:r>
          </a:p>
          <a:p>
            <a:pPr algn="ctr"/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υπέστη σοβαρότατες ζημιές, </a:t>
            </a:r>
          </a:p>
          <a:p>
            <a:pPr algn="ctr"/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δέχθηκε εκ βάθρων εργασίες αποκατάστασης,</a:t>
            </a:r>
          </a:p>
          <a:p>
            <a:pPr algn="ctr"/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αποκάλυψε αρχαιολογικά ευρήματα άγνωστα μέχρι τώρα στην έρευνα  και</a:t>
            </a:r>
          </a:p>
          <a:p>
            <a:pPr algn="ctr"/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πριν λίγες μέρες έγιναν τα θυρανοίξια με μεγάλη επισημότητα.</a:t>
            </a:r>
            <a:endParaRPr lang="el-G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ναγία των Παρισίων: Μυστήριο με τη φωτιά - Οι εργασίες είχαν ολοκληρωθεί  1,5 ώρα νωρίτερα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135671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4214810" y="592933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2019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Παναγία των Παρισίων: Στη διάρκεια εργασιών συντήρησης ξεκίνησε η μεγάλη  καταστροφ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135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Παναγία των Παρισίων: Η φωτιά αποκάλυψε κάτι το συνταρακτικό που προκάλεσε  έκπληξη σε μηχανικούς και αρχιτέκτονες | Έθνο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449" y="0"/>
            <a:ext cx="9207449" cy="6215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214282" y="107154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/>
              <a:t>Στο ψηφιδωτό αυτό διαπιστώνουμε </a:t>
            </a:r>
            <a:r>
              <a:rPr lang="el-GR" i="1" u="sng" dirty="0" smtClean="0"/>
              <a:t>πώς</a:t>
            </a:r>
            <a:r>
              <a:rPr lang="el-GR" i="1" dirty="0" smtClean="0"/>
              <a:t> επηρέασε το θέμα της γέννησης </a:t>
            </a:r>
          </a:p>
          <a:p>
            <a:pPr algn="ctr"/>
            <a:r>
              <a:rPr lang="el-GR" i="1" dirty="0" smtClean="0"/>
              <a:t>του Διονύσου</a:t>
            </a:r>
            <a:r>
              <a:rPr lang="en-US" i="1" dirty="0" smtClean="0"/>
              <a:t>,</a:t>
            </a:r>
            <a:r>
              <a:rPr lang="el-GR" i="1" dirty="0" smtClean="0"/>
              <a:t> από την αρχαιοελληνική εικονογραφία, τη διαμόρφωση του εικονογραφικού τύπου της γέννησης του Χριστού.</a:t>
            </a:r>
          </a:p>
          <a:p>
            <a:pPr algn="ctr"/>
            <a:endParaRPr lang="el-GR" i="1" dirty="0" smtClean="0"/>
          </a:p>
          <a:p>
            <a:pPr algn="ctr"/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Η </a:t>
            </a:r>
            <a:r>
              <a:rPr lang="el-G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εορτή των Χριστουγέννων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διαχωρίστηκε </a:t>
            </a:r>
            <a:r>
              <a:rPr lang="el-G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από τα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Θεοφάνια πρώτα </a:t>
            </a:r>
            <a:r>
              <a:rPr lang="el-G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στη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Δύση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ήδη από </a:t>
            </a:r>
            <a:r>
              <a:rPr lang="el-G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το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335 μ.Χ. </a:t>
            </a:r>
          </a:p>
          <a:p>
            <a:pPr algn="ctr"/>
            <a:endParaRPr lang="el-GR" i="1" dirty="0" smtClean="0"/>
          </a:p>
          <a:p>
            <a:pPr algn="ctr"/>
            <a:r>
              <a:rPr lang="el-GR" i="1" dirty="0" smtClean="0"/>
              <a:t>Τότε </a:t>
            </a:r>
            <a:r>
              <a:rPr lang="el-GR" i="1" dirty="0"/>
              <a:t>προστέθηκαν οι 9 μήνες κύησης στην εορτή του Ευαγγελισμού, </a:t>
            </a:r>
            <a:endParaRPr lang="el-GR" i="1" dirty="0" smtClean="0"/>
          </a:p>
          <a:p>
            <a:pPr algn="ctr"/>
            <a:r>
              <a:rPr lang="el-GR" i="1" dirty="0" smtClean="0"/>
              <a:t>η </a:t>
            </a:r>
            <a:r>
              <a:rPr lang="el-GR" i="1" dirty="0"/>
              <a:t>οποία είχε θεσπιστεί συμβατικά στην </a:t>
            </a:r>
            <a:r>
              <a:rPr lang="el-GR" i="1" dirty="0" smtClean="0"/>
              <a:t>ισημερία </a:t>
            </a:r>
            <a:r>
              <a:rPr lang="el-GR" i="1" dirty="0"/>
              <a:t>της 25ης Μαρτίου. </a:t>
            </a:r>
            <a:endParaRPr lang="el-GR" i="1" dirty="0" smtClean="0"/>
          </a:p>
          <a:p>
            <a:pPr algn="ctr"/>
            <a:endParaRPr lang="el-GR" i="1" dirty="0" smtClean="0"/>
          </a:p>
          <a:p>
            <a:pPr algn="ctr"/>
            <a:r>
              <a:rPr lang="el-GR" i="1" dirty="0" smtClean="0"/>
              <a:t>Έτσι </a:t>
            </a:r>
            <a:r>
              <a:rPr lang="el-G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τα Χριστούγεννα κατέληξαν στις 25 Δεκεμβρίου</a:t>
            </a:r>
            <a:r>
              <a:rPr lang="el-GR" i="1" dirty="0"/>
              <a:t>, όπου τιμώνταν, </a:t>
            </a:r>
            <a:r>
              <a:rPr lang="el-GR" i="1" dirty="0" smtClean="0"/>
              <a:t>από παλιά, </a:t>
            </a:r>
            <a:r>
              <a:rPr lang="el-GR" i="1" dirty="0"/>
              <a:t>πολλά γενέσια </a:t>
            </a:r>
            <a:r>
              <a:rPr lang="el-GR" i="1" dirty="0" smtClean="0"/>
              <a:t>θεοτήτων</a:t>
            </a:r>
            <a:r>
              <a:rPr lang="en-US" i="1" dirty="0" smtClean="0"/>
              <a:t>, </a:t>
            </a:r>
            <a:r>
              <a:rPr lang="el-GR" i="1" dirty="0" smtClean="0"/>
              <a:t>λόγω </a:t>
            </a:r>
            <a:r>
              <a:rPr lang="el-GR" i="1" dirty="0"/>
              <a:t>του χειμερινού </a:t>
            </a:r>
            <a:r>
              <a:rPr lang="el-GR" i="1" dirty="0" smtClean="0"/>
              <a:t>ηλιοστασίου</a:t>
            </a:r>
            <a:r>
              <a:rPr lang="en-US" i="1" dirty="0" smtClean="0"/>
              <a:t>.</a:t>
            </a:r>
          </a:p>
          <a:p>
            <a:pPr algn="ctr"/>
            <a:endParaRPr lang="en-US" i="1" dirty="0"/>
          </a:p>
          <a:p>
            <a:pPr algn="ctr"/>
            <a:r>
              <a:rPr lang="el-GR" i="1" dirty="0" smtClean="0"/>
              <a:t>Στην </a:t>
            </a:r>
            <a:r>
              <a:rPr lang="el-GR" i="1" dirty="0"/>
              <a:t>περίπτωση του </a:t>
            </a:r>
            <a:r>
              <a:rPr lang="el-GR" i="1" dirty="0" smtClean="0"/>
              <a:t>Διονύσου απεικονίζεται το </a:t>
            </a:r>
            <a:r>
              <a:rPr lang="el-GR" i="1" dirty="0"/>
              <a:t>λουτρό </a:t>
            </a:r>
            <a:r>
              <a:rPr lang="el-GR" i="1" dirty="0" smtClean="0"/>
              <a:t>του από τις Νύμφες, σκηνή που θα υιοθετηθεί και στην αγιογραφία, για το Θείο Βρέφος.</a:t>
            </a:r>
          </a:p>
        </p:txBody>
      </p:sp>
    </p:spTree>
    <p:extLst>
      <p:ext uri="{BB962C8B-B14F-4D97-AF65-F5344CB8AC3E}">
        <p14:creationId xmlns="" xmlns:p14="http://schemas.microsoft.com/office/powerpoint/2010/main" val="20156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Παναγία των Παρισίων: Αυτός είναι ο λόγος που εξαπλώθηκε τόσο γρήγορα η  φωτιά - Newsbo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Τα θυρανοίξια της Παναγίας των Παρισίων – Υψηλοί προσκεκλημένοι και η ΠτΔ  στην ιστορική τελετή - No Fake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8372" name="Picture 4" descr="Παναγία των Παρισίων: Παρουσία Τραμπ τα θυρανοίξια – Το πρόγραμμα με τους  40 καλεσμένους ηγέτες (vids) | Ειδήσεις για την Οικονομία | newmo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331"/>
            <a:ext cx="9144000" cy="6098242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4214810" y="64886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2024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i0.wp.com/e-thessalia.gr/wp-content/uploads/2024/12/kk.jpg?fit=840%2C476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28604"/>
            <a:ext cx="9202895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Live τα θυρανοίξια της Παναγίας των Παρισίων - Υψηλοί προσκεκλημένοι και η  ΠτΔ στην ιστορική τελετή - ertnews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57166"/>
            <a:ext cx="9108343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Παναγία των Παρισίων: Απόψε τα θυρανοίξι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5732"/>
            <a:ext cx="9144000" cy="610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3687" y="571480"/>
            <a:ext cx="8606190" cy="4597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i="1" dirty="0" smtClean="0"/>
              <a:t>Η απεικόνιση της Γέννησης του Χριστού ξεκινά ήδη από τα Παλαιοχριστιανικά χρόνια.</a:t>
            </a:r>
          </a:p>
          <a:p>
            <a:pPr marL="0" indent="0" algn="ctr">
              <a:buNone/>
            </a:pP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Από </a:t>
            </a: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τον 4ο αι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μ.Χ</a:t>
            </a:r>
            <a:r>
              <a:rPr lang="el-GR" sz="1800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l-GR" sz="1800" i="1" dirty="0" smtClean="0"/>
              <a:t>ο Ιησούς </a:t>
            </a:r>
            <a:r>
              <a:rPr lang="el-GR" sz="1800" i="1" dirty="0"/>
              <a:t>και η </a:t>
            </a:r>
            <a:r>
              <a:rPr lang="el-GR" sz="1800" i="1" dirty="0" smtClean="0"/>
              <a:t>Γέννησή του  </a:t>
            </a:r>
            <a:r>
              <a:rPr lang="el-GR" sz="1800" i="1" dirty="0"/>
              <a:t>γίνονται από τα πιο αντιπροσωπευτικά θέματα στη ζωγραφική</a:t>
            </a:r>
            <a:r>
              <a:rPr lang="el-GR" sz="1800" i="1" dirty="0" smtClean="0"/>
              <a:t>.</a:t>
            </a:r>
          </a:p>
          <a:p>
            <a:pPr marL="0" indent="0" algn="ctr">
              <a:buNone/>
            </a:pPr>
            <a:endParaRPr lang="el-GR" sz="1800" i="1" dirty="0"/>
          </a:p>
          <a:p>
            <a:pPr marL="0" indent="0" algn="ctr">
              <a:buNone/>
            </a:pPr>
            <a:r>
              <a:rPr lang="el-GR" sz="1800" i="1" dirty="0" smtClean="0"/>
              <a:t>Τα </a:t>
            </a:r>
            <a:r>
              <a:rPr lang="el-GR" sz="1800" i="1" dirty="0"/>
              <a:t>‘’Ευαγγέλια της παιδικής ηλικίας του Ιησού’’ </a:t>
            </a:r>
            <a:r>
              <a:rPr lang="el-GR" sz="1800" i="1" dirty="0" smtClean="0"/>
              <a:t>κατά  </a:t>
            </a:r>
            <a:r>
              <a:rPr lang="el-GR" sz="1800" i="1" dirty="0"/>
              <a:t>Λουκά και </a:t>
            </a:r>
            <a:r>
              <a:rPr lang="el-GR" sz="1800" i="1" dirty="0" smtClean="0"/>
              <a:t>κατά  Ματθαίο</a:t>
            </a:r>
            <a:r>
              <a:rPr lang="el-GR" sz="1800" i="1" dirty="0"/>
              <a:t>ν</a:t>
            </a:r>
            <a:r>
              <a:rPr lang="el-GR" sz="1800" i="1" dirty="0" smtClean="0"/>
              <a:t> </a:t>
            </a:r>
          </a:p>
          <a:p>
            <a:pPr marL="0" indent="0" algn="ctr">
              <a:buNone/>
            </a:pPr>
            <a:r>
              <a:rPr lang="el-GR" sz="1800" i="1" dirty="0" smtClean="0"/>
              <a:t>γίνονται πηγή </a:t>
            </a:r>
            <a:r>
              <a:rPr lang="el-GR" sz="1800" i="1" dirty="0"/>
              <a:t>έμπνευσης για τα θέματα τα σχετικά με τη Γέννηση</a:t>
            </a:r>
            <a:r>
              <a:rPr lang="el-GR" sz="1800" i="1" dirty="0" smtClean="0"/>
              <a:t>.</a:t>
            </a:r>
          </a:p>
          <a:p>
            <a:pPr marL="0" indent="0" algn="ctr">
              <a:buNone/>
            </a:pPr>
            <a:endParaRPr lang="el-GR" sz="1800" i="1" dirty="0"/>
          </a:p>
          <a:p>
            <a:pPr marL="0" indent="0" algn="ctr">
              <a:buNone/>
            </a:pPr>
            <a:r>
              <a:rPr lang="el-GR" sz="1800" i="1" dirty="0" smtClean="0"/>
              <a:t>Τα </a:t>
            </a: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κύρια επεισόδια </a:t>
            </a:r>
            <a:r>
              <a:rPr lang="el-GR" sz="1800" i="1" dirty="0"/>
              <a:t>που αναπαριστώνται </a:t>
            </a:r>
            <a:r>
              <a:rPr lang="el-GR" sz="1800" i="1" dirty="0" smtClean="0"/>
              <a:t>είναι :</a:t>
            </a:r>
          </a:p>
          <a:p>
            <a:pPr marL="0" indent="0" algn="ctr">
              <a:buNone/>
            </a:pPr>
            <a:r>
              <a:rPr lang="el-GR" sz="1800" i="1" dirty="0" smtClean="0"/>
              <a:t> </a:t>
            </a:r>
            <a:r>
              <a:rPr lang="el-GR" sz="18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η φτωχική του </a:t>
            </a:r>
            <a:r>
              <a:rPr lang="el-GR" sz="18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Γέννηση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η </a:t>
            </a:r>
            <a:r>
              <a:rPr lang="el-GR" sz="18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Προσκύνηση των Βοσκών</a:t>
            </a: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r>
              <a:rPr lang="el-GR" sz="1800" i="1" dirty="0"/>
              <a:t> που αντιπροσωπεύει τον </a:t>
            </a: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λαό του Ισραήλ </a:t>
            </a:r>
            <a:r>
              <a:rPr lang="el-GR" sz="1800" i="1" dirty="0"/>
              <a:t>και </a:t>
            </a:r>
            <a:endParaRPr lang="el-GR" sz="1800" i="1" dirty="0" smtClean="0"/>
          </a:p>
          <a:p>
            <a:pPr marL="0" indent="0" algn="ctr">
              <a:buNone/>
            </a:pP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η </a:t>
            </a:r>
            <a:r>
              <a:rPr lang="el-GR" sz="18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Προσκύνηση των Μάγων</a:t>
            </a:r>
            <a:r>
              <a:rPr lang="el-GR" sz="1800" i="1" dirty="0"/>
              <a:t>, που ήρθαν από την Ανατολή, </a:t>
            </a: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σύμβολο του παγανισμού </a:t>
            </a:r>
            <a:r>
              <a:rPr lang="el-GR" sz="1800" i="1" dirty="0"/>
              <a:t>και διακηρύσσουν την πίστη τους στο Θείο Βρέφος.</a:t>
            </a:r>
          </a:p>
          <a:p>
            <a:pPr marL="0" indent="0" algn="ctr">
              <a:buNone/>
            </a:pPr>
            <a:endParaRPr lang="el-GR" sz="1800" i="1" dirty="0" smtClean="0"/>
          </a:p>
          <a:p>
            <a:pPr marL="0" indent="0" algn="ctr">
              <a:buNone/>
            </a:pPr>
            <a:r>
              <a:rPr lang="el-GR" sz="1800" i="1" dirty="0" smtClean="0"/>
              <a:t>Η σκηνή έχει </a:t>
            </a:r>
            <a:r>
              <a:rPr lang="el-GR" sz="1800" i="1" dirty="0"/>
              <a:t>έντονο αφηγηματικό χαρακτήρα</a:t>
            </a:r>
            <a:r>
              <a:rPr lang="el-GR" sz="1800" i="1" dirty="0" smtClean="0"/>
              <a:t>.</a:t>
            </a:r>
          </a:p>
          <a:p>
            <a:pPr marL="0" indent="0" algn="ctr">
              <a:buNone/>
            </a:pPr>
            <a:endParaRPr lang="el-GR" sz="1800" i="1" dirty="0"/>
          </a:p>
          <a:p>
            <a:pPr marL="0" indent="0" algn="ctr">
              <a:buNone/>
            </a:pP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ρόσωπα και άλλα στοιχεία </a:t>
            </a:r>
            <a:r>
              <a:rPr lang="el-GR" sz="1800" i="1" dirty="0" smtClean="0"/>
              <a:t>που εικονίζονται εκτός από το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Θείο Βρέφος </a:t>
            </a:r>
            <a:r>
              <a:rPr lang="el-GR" sz="1800" i="1" dirty="0" smtClean="0"/>
              <a:t>είναι </a:t>
            </a:r>
          </a:p>
          <a:p>
            <a:pPr marL="0" indent="0" algn="ctr">
              <a:buNone/>
            </a:pPr>
            <a:r>
              <a:rPr lang="el-GR" sz="1800" i="1" dirty="0" smtClean="0"/>
              <a:t>η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Θεοτόκος</a:t>
            </a:r>
            <a:r>
              <a:rPr lang="el-GR" sz="1800" i="1" dirty="0" smtClean="0"/>
              <a:t>, ο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Ιωσήφ</a:t>
            </a:r>
            <a:r>
              <a:rPr lang="el-GR" sz="1800" i="1" dirty="0" smtClean="0"/>
              <a:t>,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άγγελοι</a:t>
            </a:r>
            <a:r>
              <a:rPr lang="el-GR" sz="1800" i="1" dirty="0" smtClean="0"/>
              <a:t> και οι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γυναίκες που βοηθούν στο λουτρό του </a:t>
            </a: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Βρέφους</a:t>
            </a:r>
            <a:r>
              <a:rPr lang="el-GR" sz="1800" i="1" dirty="0" smtClean="0"/>
              <a:t>. </a:t>
            </a:r>
          </a:p>
          <a:p>
            <a:pPr marL="0" indent="0" algn="ctr">
              <a:buNone/>
            </a:pPr>
            <a:r>
              <a:rPr lang="el-GR" sz="1800" i="1" dirty="0" smtClean="0"/>
              <a:t>Επίσης οι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μάγο</a:t>
            </a:r>
            <a:r>
              <a:rPr lang="el-GR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ι</a:t>
            </a:r>
            <a:r>
              <a:rPr lang="el-GR" sz="1800" i="1" dirty="0" smtClean="0"/>
              <a:t> και οι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ποιμένες</a:t>
            </a:r>
            <a:r>
              <a:rPr lang="el-GR" sz="1800" i="1" dirty="0" smtClean="0"/>
              <a:t>, τα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ζώα</a:t>
            </a:r>
            <a:r>
              <a:rPr lang="el-GR" sz="1800" i="1" dirty="0" smtClean="0"/>
              <a:t> της φάτνης. Τέλος το </a:t>
            </a: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άστρο</a:t>
            </a:r>
            <a:r>
              <a:rPr lang="el-GR" sz="1800" i="1" dirty="0" smtClean="0"/>
              <a:t>.</a:t>
            </a:r>
          </a:p>
          <a:p>
            <a:pPr marL="0" indent="0" algn="ctr">
              <a:buNone/>
            </a:pPr>
            <a:endParaRPr lang="el-GR" sz="1600" i="1" dirty="0"/>
          </a:p>
        </p:txBody>
      </p:sp>
    </p:spTree>
    <p:extLst>
      <p:ext uri="{BB962C8B-B14F-4D97-AF65-F5344CB8AC3E}">
        <p14:creationId xmlns="" xmlns:p14="http://schemas.microsoft.com/office/powerpoint/2010/main" val="41185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2844" y="642918"/>
            <a:ext cx="8715436" cy="4572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l-GR" sz="1600" i="1" dirty="0"/>
          </a:p>
          <a:p>
            <a:pPr marL="0" indent="0" algn="ctr">
              <a:buNone/>
            </a:pPr>
            <a:r>
              <a:rPr lang="el-GR" sz="1800" i="1" u="sng" dirty="0" smtClean="0"/>
              <a:t>Το </a:t>
            </a:r>
            <a:r>
              <a:rPr lang="el-GR" sz="1800" i="1" u="sng" dirty="0"/>
              <a:t>κοντάκιο </a:t>
            </a:r>
            <a:r>
              <a:rPr lang="el-GR" sz="1800" i="1" u="sng" dirty="0" smtClean="0"/>
              <a:t>των Χριστουγέννων</a:t>
            </a:r>
          </a:p>
          <a:p>
            <a:pPr marL="0" indent="0" algn="ctr">
              <a:buNone/>
            </a:pPr>
            <a:endParaRPr lang="el-GR" sz="1800" i="1" u="sng" dirty="0"/>
          </a:p>
          <a:p>
            <a:pPr marL="0" indent="0" algn="ctr">
              <a:buNone/>
            </a:pPr>
            <a:r>
              <a:rPr lang="el-GR" sz="1800" i="1" dirty="0" smtClean="0"/>
              <a:t> ’’Η </a:t>
            </a: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Παρθένος</a:t>
            </a:r>
            <a:r>
              <a:rPr lang="el-GR" sz="1800" i="1" dirty="0"/>
              <a:t> σήμερον, τὸν </a:t>
            </a: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ὑπερούσιον</a:t>
            </a:r>
            <a:r>
              <a:rPr lang="el-GR" sz="1800" i="1" dirty="0"/>
              <a:t> τίκτει,</a:t>
            </a:r>
          </a:p>
          <a:p>
            <a:pPr marL="0" indent="0" algn="ctr">
              <a:buNone/>
            </a:pPr>
            <a:r>
              <a:rPr lang="el-GR" sz="1800" i="1" dirty="0"/>
              <a:t>καὶ ἡ γῆ τὸ </a:t>
            </a: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Σπήλαιον</a:t>
            </a:r>
            <a:r>
              <a:rPr lang="el-GR" sz="1800" i="1" dirty="0"/>
              <a:t>, τῷ ἀπροσίτῳ προσάγει.</a:t>
            </a:r>
          </a:p>
          <a:p>
            <a:pPr marL="0" indent="0" algn="ctr">
              <a:buNone/>
            </a:pP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Ἄγγελοι</a:t>
            </a:r>
            <a:r>
              <a:rPr lang="el-GR" sz="1800" i="1" dirty="0"/>
              <a:t> μετὰ </a:t>
            </a: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Ποιμένων</a:t>
            </a:r>
            <a:r>
              <a:rPr lang="el-GR" sz="1800" i="1" dirty="0"/>
              <a:t> δοξολογοῦσι.</a:t>
            </a:r>
          </a:p>
          <a:p>
            <a:pPr marL="0" indent="0" algn="ctr">
              <a:buNone/>
            </a:pP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Μάγοι</a:t>
            </a:r>
            <a:r>
              <a:rPr lang="el-GR" sz="1800" i="1" dirty="0"/>
              <a:t> δὲ μετὰ </a:t>
            </a: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ἀστέρος</a:t>
            </a:r>
            <a:r>
              <a:rPr lang="el-GR" sz="1800" i="1" dirty="0"/>
              <a:t> ὁδοιποροῦσι.</a:t>
            </a:r>
          </a:p>
          <a:p>
            <a:pPr marL="0" indent="0" algn="ctr">
              <a:buNone/>
            </a:pPr>
            <a:r>
              <a:rPr lang="el-GR" sz="1800" i="1" dirty="0"/>
              <a:t>Δι᾿ ἡμᾶς γὰρ ἐγεννήθη, </a:t>
            </a:r>
            <a:r>
              <a:rPr lang="el-GR" sz="1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Παιδίον νέον</a:t>
            </a:r>
            <a:r>
              <a:rPr lang="el-GR" sz="1800" i="1" dirty="0"/>
              <a:t>,</a:t>
            </a:r>
          </a:p>
          <a:p>
            <a:pPr marL="0" indent="0" algn="ctr">
              <a:buNone/>
            </a:pPr>
            <a:r>
              <a:rPr lang="el-GR" sz="1800" i="1" dirty="0"/>
              <a:t>ὁ πρὸ αἰώνων </a:t>
            </a:r>
            <a:r>
              <a:rPr lang="el-GR" sz="1800" i="1" dirty="0" smtClean="0"/>
              <a:t>Θεός’’.</a:t>
            </a:r>
          </a:p>
          <a:p>
            <a:pPr marL="0" indent="0" algn="ctr">
              <a:buNone/>
            </a:pPr>
            <a:endParaRPr lang="el-GR" sz="1800" i="1" dirty="0"/>
          </a:p>
          <a:p>
            <a:pPr marL="0" indent="0" algn="ctr">
              <a:buNone/>
            </a:pPr>
            <a:r>
              <a:rPr lang="el-GR" sz="1800" i="1" dirty="0" smtClean="0"/>
              <a:t>Όλα όσα αναφέρονται στο κοντάκιο, είναι η βάση της εικονογράφησης, που πρέπει να αναδείξει τη </a:t>
            </a:r>
            <a:r>
              <a:rPr lang="el-GR" sz="1800" i="1" u="sng" dirty="0" smtClean="0"/>
              <a:t>θεανθρώπινη</a:t>
            </a:r>
            <a:r>
              <a:rPr lang="el-GR" sz="1800" i="1" dirty="0" smtClean="0"/>
              <a:t> φύση του Χριστού. </a:t>
            </a:r>
          </a:p>
          <a:p>
            <a:pPr marL="0" indent="0" algn="ctr">
              <a:buNone/>
            </a:pPr>
            <a:endParaRPr lang="el-GR" sz="1800" i="1" dirty="0" smtClean="0"/>
          </a:p>
          <a:p>
            <a:pPr marL="0" indent="0" algn="ctr">
              <a:buNone/>
            </a:pPr>
            <a:r>
              <a:rPr lang="el-GR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Η Γέννηση γίνεται έξω από τον χρόνο, αλλά ταυτόχρονα είναι ιστορικό γεγονός.</a:t>
            </a:r>
          </a:p>
        </p:txBody>
      </p:sp>
    </p:spTree>
    <p:extLst>
      <p:ext uri="{BB962C8B-B14F-4D97-AF65-F5344CB8AC3E}">
        <p14:creationId xmlns="" xmlns:p14="http://schemas.microsoft.com/office/powerpoint/2010/main" val="41185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ristoygenn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786710" cy="5277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42844" y="5357826"/>
            <a:ext cx="7715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‘’Γέννηση του Χριστού’’</a:t>
            </a:r>
          </a:p>
          <a:p>
            <a:pPr algn="ctr"/>
            <a:r>
              <a:rPr lang="el-GR" sz="1600" i="1" dirty="0"/>
              <a:t> </a:t>
            </a:r>
            <a:r>
              <a:rPr lang="el-GR" sz="1600" i="1" dirty="0" smtClean="0"/>
              <a:t>              </a:t>
            </a:r>
            <a:r>
              <a:rPr lang="el-GR" sz="1600" i="1" dirty="0"/>
              <a:t>Χειρόγραφο Μηνολόγιο του Βασιλείου του Β΄. </a:t>
            </a:r>
            <a:r>
              <a:rPr lang="el-GR" sz="1600" i="1" dirty="0" smtClean="0"/>
              <a:t> Περ. 1000 μ.Χ.                                                                           Ο </a:t>
            </a:r>
            <a:r>
              <a:rPr lang="el-GR" sz="1600" i="1" dirty="0"/>
              <a:t>Χριστός εικονίζεται σε τάφο παρόμοιο με πλίνθινο ιουδαϊκό. </a:t>
            </a:r>
            <a:r>
              <a:rPr lang="el-GR" sz="1600" i="1" dirty="0" smtClean="0"/>
              <a:t>                                                                                    Από </a:t>
            </a:r>
            <a:r>
              <a:rPr lang="el-GR" sz="1600" i="1" dirty="0"/>
              <a:t>τις πιο σπάνιες περιπτώσεις που έχουμε μόνο μια μαία στο λουτρό.</a:t>
            </a:r>
            <a:endParaRPr lang="fr-FR" sz="1600" i="1" dirty="0"/>
          </a:p>
        </p:txBody>
      </p:sp>
      <p:sp>
        <p:nvSpPr>
          <p:cNvPr id="5" name="Ορθογώνιο 4"/>
          <p:cNvSpPr/>
          <p:nvPr/>
        </p:nvSpPr>
        <p:spPr>
          <a:xfrm>
            <a:off x="7715272" y="0"/>
            <a:ext cx="142872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i="1" dirty="0"/>
              <a:t> Τ</a:t>
            </a:r>
            <a:r>
              <a:rPr lang="el-GR" sz="1400" i="1" dirty="0" smtClean="0"/>
              <a:t>ο </a:t>
            </a:r>
            <a:r>
              <a:rPr lang="el-GR" sz="1400" i="1" dirty="0"/>
              <a:t>σπήλαιο </a:t>
            </a:r>
            <a:r>
              <a:rPr lang="el-GR" sz="1400" i="1" dirty="0" smtClean="0"/>
              <a:t>εικονίζεται ως </a:t>
            </a:r>
            <a:r>
              <a:rPr lang="el-GR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χώρος </a:t>
            </a:r>
            <a:r>
              <a:rPr lang="el-GR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Άδου</a:t>
            </a:r>
            <a:r>
              <a:rPr lang="el-GR" sz="1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1400" i="1" dirty="0" smtClean="0"/>
              <a:t>και το Θείο Βρέφος </a:t>
            </a:r>
            <a:r>
              <a:rPr lang="el-GR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σαβανωμένο </a:t>
            </a:r>
            <a:r>
              <a:rPr lang="el-GR" sz="1400" i="1" dirty="0"/>
              <a:t>αντί σπαργανωμένο, </a:t>
            </a:r>
            <a:r>
              <a:rPr lang="el-GR" sz="1400" i="1" dirty="0" smtClean="0"/>
              <a:t>τοποθετημένο σαν σε νεκρική σαρκοφάγο.  </a:t>
            </a:r>
          </a:p>
          <a:p>
            <a:pPr algn="ctr"/>
            <a:endParaRPr lang="el-GR" sz="1400" i="1" dirty="0"/>
          </a:p>
          <a:p>
            <a:pPr algn="ctr"/>
            <a:r>
              <a:rPr lang="el-GR" sz="1400" i="1" dirty="0" smtClean="0"/>
              <a:t>Έτσι τονίζεται η </a:t>
            </a:r>
            <a:r>
              <a:rPr lang="el-GR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ενσάρκωση </a:t>
            </a:r>
          </a:p>
          <a:p>
            <a:pPr algn="ctr"/>
            <a:r>
              <a:rPr lang="el-GR" sz="1400" i="1" dirty="0" smtClean="0"/>
              <a:t>και η </a:t>
            </a:r>
            <a:r>
              <a:rPr lang="el-GR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πορεία</a:t>
            </a:r>
            <a:r>
              <a:rPr lang="el-GR" sz="1400" i="1" dirty="0" smtClean="0"/>
              <a:t> του Χριστού </a:t>
            </a:r>
          </a:p>
          <a:p>
            <a:pPr algn="ctr"/>
            <a:r>
              <a:rPr lang="el-GR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προς τη σταύρωση </a:t>
            </a:r>
          </a:p>
          <a:p>
            <a:pPr algn="ctr"/>
            <a:r>
              <a:rPr lang="el-GR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και τον ενταφιασμό </a:t>
            </a:r>
            <a:r>
              <a:rPr lang="el-GR" sz="1400" i="1" dirty="0" smtClean="0"/>
              <a:t>του.</a:t>
            </a:r>
          </a:p>
          <a:p>
            <a:pPr algn="ctr"/>
            <a:endParaRPr lang="el-GR" sz="1400" i="1" dirty="0" smtClean="0"/>
          </a:p>
          <a:p>
            <a:pPr algn="ctr"/>
            <a:r>
              <a:rPr lang="el-GR" sz="1400" i="1" dirty="0" smtClean="0"/>
              <a:t>Η Θεοτόκος εδώ εικονίζεται </a:t>
            </a:r>
            <a:r>
              <a:rPr lang="el-GR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καθισμένη,</a:t>
            </a:r>
            <a:r>
              <a:rPr lang="el-GR" sz="1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1400" i="1" dirty="0" smtClean="0"/>
              <a:t>στάση που υιοθετείται από τον 11</a:t>
            </a:r>
            <a:r>
              <a:rPr lang="el-GR" sz="1400" i="1" baseline="30000" dirty="0" smtClean="0"/>
              <a:t>ο</a:t>
            </a:r>
            <a:r>
              <a:rPr lang="el-GR" sz="1400" i="1" dirty="0" smtClean="0"/>
              <a:t> αι. </a:t>
            </a:r>
          </a:p>
          <a:p>
            <a:pPr algn="ctr"/>
            <a:r>
              <a:rPr lang="el-GR" sz="1400" i="1" dirty="0" smtClean="0"/>
              <a:t>και δείχνει τον τοκετό χωρίς κόπο, άρα και τη </a:t>
            </a:r>
            <a:r>
              <a:rPr lang="el-GR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θεϊκή φύση </a:t>
            </a:r>
            <a:r>
              <a:rPr lang="el-GR" sz="1400" i="1" dirty="0" smtClean="0"/>
              <a:t>του Χριστού.</a:t>
            </a:r>
            <a:endParaRPr lang="fr-FR" sz="1400" i="1" dirty="0"/>
          </a:p>
        </p:txBody>
      </p:sp>
    </p:spTree>
    <p:extLst>
      <p:ext uri="{BB962C8B-B14F-4D97-AF65-F5344CB8AC3E}">
        <p14:creationId xmlns="" xmlns:p14="http://schemas.microsoft.com/office/powerpoint/2010/main" val="42159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ristoygenn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6" r="1266" b="4405"/>
          <a:stretch>
            <a:fillRect/>
          </a:stretch>
        </p:blipFill>
        <p:spPr bwMode="auto">
          <a:xfrm>
            <a:off x="214281" y="0"/>
            <a:ext cx="5645483" cy="5572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0" y="5534561"/>
            <a:ext cx="6072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‘’Η Γέννηση του Χριστού’’</a:t>
            </a:r>
          </a:p>
          <a:p>
            <a:pPr algn="ctr"/>
            <a:r>
              <a:rPr lang="el-GR" sz="1600" i="1" dirty="0" smtClean="0"/>
              <a:t>Φορητή εικόνα, 1400 – 1425</a:t>
            </a:r>
          </a:p>
          <a:p>
            <a:pPr algn="ctr"/>
            <a:r>
              <a:rPr lang="el-GR" sz="1600" i="1" dirty="0" smtClean="0"/>
              <a:t>Μουσείο </a:t>
            </a:r>
            <a:r>
              <a:rPr lang="el-GR" sz="1600" i="1" dirty="0"/>
              <a:t>Μπενάκη </a:t>
            </a:r>
            <a:endParaRPr lang="el-GR" sz="1600" i="1" dirty="0" smtClean="0"/>
          </a:p>
          <a:p>
            <a:pPr algn="ctr"/>
            <a:r>
              <a:rPr lang="el-GR" sz="1600" i="1" dirty="0" smtClean="0"/>
              <a:t>Διακρίνεται </a:t>
            </a:r>
            <a:r>
              <a:rPr lang="el-GR" sz="1600" i="1" dirty="0"/>
              <a:t>το φως του </a:t>
            </a:r>
            <a:r>
              <a:rPr lang="el-GR" sz="1600" i="1" dirty="0" smtClean="0"/>
              <a:t>αστέρος, που μοιάζει σαν λόγχη, </a:t>
            </a:r>
          </a:p>
          <a:p>
            <a:pPr algn="ctr"/>
            <a:r>
              <a:rPr lang="el-GR" sz="1600" i="1" dirty="0" smtClean="0"/>
              <a:t>όπως μπαίνει να φωτίσει τη σπηλιά.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929322" y="1428736"/>
            <a:ext cx="305792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Αντίθετα εδώ η Θεοτόκος εικονίζεται </a:t>
            </a:r>
          </a:p>
          <a:p>
            <a:pPr algn="ctr"/>
            <a:r>
              <a:rPr lang="el-G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ξ</a:t>
            </a:r>
            <a:r>
              <a:rPr lang="el-G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απλωμένη</a:t>
            </a:r>
            <a:r>
              <a:rPr lang="el-GR" sz="1600" i="1" dirty="0" smtClean="0"/>
              <a:t>, για να τονιστεί ο κόπος και </a:t>
            </a:r>
          </a:p>
          <a:p>
            <a:pPr algn="ctr"/>
            <a:r>
              <a:rPr lang="el-GR" sz="1600" i="1" dirty="0" smtClean="0"/>
              <a:t>η κούρασή της από τον τοκετό, άρα και η </a:t>
            </a:r>
            <a:r>
              <a:rPr lang="el-G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ανθρώπινη φύση</a:t>
            </a:r>
            <a:r>
              <a:rPr lang="el-GR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1600" i="1" dirty="0" smtClean="0"/>
              <a:t>του Χριστού.</a:t>
            </a:r>
          </a:p>
          <a:p>
            <a:pPr algn="ctr"/>
            <a:endParaRPr lang="el-GR" sz="1600" i="1" dirty="0" smtClean="0"/>
          </a:p>
          <a:p>
            <a:pPr algn="ctr"/>
            <a:r>
              <a:rPr lang="el-GR" sz="1600" i="1" dirty="0"/>
              <a:t>Το θείο βρέφος, τέλειος Θεός και τέλειος άνθρωπος, </a:t>
            </a:r>
            <a:r>
              <a:rPr lang="el-GR" sz="1600" i="1" dirty="0" smtClean="0"/>
              <a:t>έρχεται να αποκαταστήσει την διαταραγμένη ισορροπία του κόσμου.</a:t>
            </a:r>
          </a:p>
          <a:p>
            <a:pPr algn="ctr"/>
            <a:endParaRPr lang="el-GR" sz="1400" i="1" dirty="0"/>
          </a:p>
        </p:txBody>
      </p:sp>
    </p:spTree>
    <p:extLst>
      <p:ext uri="{BB962C8B-B14F-4D97-AF65-F5344CB8AC3E}">
        <p14:creationId xmlns="" xmlns:p14="http://schemas.microsoft.com/office/powerpoint/2010/main" val="20687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ristoygenna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9" r="11620" b="7589"/>
          <a:stretch/>
        </p:blipFill>
        <p:spPr bwMode="auto">
          <a:xfrm>
            <a:off x="-1" y="0"/>
            <a:ext cx="49915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000628" y="5572140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‘’</a:t>
            </a:r>
            <a:r>
              <a:rPr lang="it-IT" sz="1600" i="1" dirty="0" smtClean="0"/>
              <a:t>Γέννηση Χριστού</a:t>
            </a:r>
            <a:r>
              <a:rPr lang="el-GR" sz="1600" i="1" dirty="0" smtClean="0"/>
              <a:t>’’</a:t>
            </a:r>
          </a:p>
          <a:p>
            <a:pPr algn="ctr"/>
            <a:r>
              <a:rPr lang="el-GR" sz="1600" i="1" dirty="0" smtClean="0"/>
              <a:t>1143 - 1151</a:t>
            </a:r>
          </a:p>
          <a:p>
            <a:pPr algn="ctr"/>
            <a:r>
              <a:rPr lang="it-IT" sz="1600" i="1" dirty="0" smtClean="0"/>
              <a:t>ψηφιδωτό </a:t>
            </a:r>
            <a:r>
              <a:rPr lang="el-GR" sz="1600" i="1" dirty="0" smtClean="0"/>
              <a:t>από την </a:t>
            </a:r>
            <a:r>
              <a:rPr lang="it-IT" sz="1600" i="1" dirty="0" smtClean="0"/>
              <a:t>S</a:t>
            </a:r>
            <a:r>
              <a:rPr lang="it-IT" sz="1600" i="1" dirty="0"/>
              <a:t>. Maria dell </a:t>
            </a:r>
            <a:r>
              <a:rPr lang="it-IT" sz="1600" i="1" dirty="0" smtClean="0"/>
              <a:t>Ammiraglio</a:t>
            </a:r>
            <a:endParaRPr lang="el-GR" sz="1600" i="1" dirty="0" smtClean="0"/>
          </a:p>
          <a:p>
            <a:pPr algn="ctr"/>
            <a:r>
              <a:rPr lang="it-IT" sz="1600" i="1" dirty="0" smtClean="0"/>
              <a:t> Martorana </a:t>
            </a:r>
            <a:r>
              <a:rPr lang="it-IT" sz="1600" i="1" dirty="0"/>
              <a:t>di </a:t>
            </a:r>
            <a:r>
              <a:rPr lang="it-IT" sz="1600" i="1" dirty="0" smtClean="0"/>
              <a:t>Palermo</a:t>
            </a:r>
            <a:r>
              <a:rPr lang="el-GR" sz="1600" i="1" dirty="0" smtClean="0"/>
              <a:t>, Σικελία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061793" y="980728"/>
            <a:ext cx="40244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/>
              <a:t>Στη βυζαντινή ζωγραφική </a:t>
            </a:r>
          </a:p>
          <a:p>
            <a:pPr algn="ctr"/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ο Ιωσήφ </a:t>
            </a:r>
            <a:r>
              <a:rPr lang="el-GR" i="1" dirty="0" smtClean="0"/>
              <a:t>σχεδόν πάντα εικονίζεται να κάθεται </a:t>
            </a:r>
          </a:p>
          <a:p>
            <a:pPr algn="ctr"/>
            <a:r>
              <a:rPr lang="el-GR" i="1" dirty="0" smtClean="0"/>
              <a:t>έξω από τη φάτνη, </a:t>
            </a:r>
          </a:p>
          <a:p>
            <a:pPr algn="ctr"/>
            <a:r>
              <a:rPr lang="el-GR" i="1" dirty="0" smtClean="0"/>
              <a:t>αφού η σύλληψη έγινε χωρίς σαρκική επαφή, </a:t>
            </a:r>
          </a:p>
          <a:p>
            <a:pPr algn="ctr"/>
            <a:r>
              <a:rPr lang="el-GR" i="1" dirty="0" smtClean="0"/>
              <a:t>με θεϊκή παρέμβαση.</a:t>
            </a:r>
          </a:p>
          <a:p>
            <a:pPr algn="ctr"/>
            <a:endParaRPr lang="el-GR" i="1" dirty="0" smtClean="0"/>
          </a:p>
          <a:p>
            <a:pPr algn="ctr"/>
            <a:r>
              <a:rPr lang="el-GR" i="1" dirty="0"/>
              <a:t>Το </a:t>
            </a:r>
            <a:r>
              <a:rPr lang="el-G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λουτρό</a:t>
            </a:r>
            <a:r>
              <a:rPr lang="el-GR" i="1" dirty="0"/>
              <a:t> στην </a:t>
            </a:r>
            <a:r>
              <a:rPr lang="el-GR" i="1" dirty="0" smtClean="0"/>
              <a:t>εικόνα τονίζει </a:t>
            </a:r>
          </a:p>
          <a:p>
            <a:pPr algn="ctr"/>
            <a:r>
              <a:rPr lang="el-GR" i="1" dirty="0" smtClean="0"/>
              <a:t>την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ανθρώπινη φύση </a:t>
            </a:r>
            <a:r>
              <a:rPr lang="el-GR" i="1" dirty="0" smtClean="0"/>
              <a:t>του Ιησού.</a:t>
            </a:r>
            <a:endParaRPr lang="fr-FR" i="1" dirty="0"/>
          </a:p>
        </p:txBody>
      </p:sp>
    </p:spTree>
    <p:extLst>
      <p:ext uri="{BB962C8B-B14F-4D97-AF65-F5344CB8AC3E}">
        <p14:creationId xmlns="" xmlns:p14="http://schemas.microsoft.com/office/powerpoint/2010/main" val="22563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1516</Words>
  <Application>Microsoft Office PowerPoint</Application>
  <PresentationFormat>Προβολή στην οθόνη (4:3)</PresentationFormat>
  <Paragraphs>218</Paragraphs>
  <Slides>44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Θέμα του Office</vt:lpstr>
      <vt:lpstr>Η εικονογράφηση της Γεννήσεως στη βυζαντινή τέχνη  -  ‘’Ξεχωριστές’’ Παναγίες   - δημιουργίες Ελλήνων και ξένων καλλιτεχνών   Χριστούγεννα 2024 </vt:lpstr>
      <vt:lpstr>Υπήρχε αναπαράσταση γέννησης προγενέστερη της χριστιανικής ;    Χρησίμευσε ως πρότυπο για την εικονογράφηση της Γέννησης του Χριστού ;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Μια πολύ μοντέρνα ματιά, που όμως ενσωματώνει πολλά από τα κλασικά στοιχεία της εικονογράφησης.   Μπορείτε να τα εντοπίσετε ;  </vt:lpstr>
      <vt:lpstr>Διαφάνεια 11</vt:lpstr>
      <vt:lpstr>Η δυτική ζωγραφική απομακρύνθηκε από τον πνευματικό, υπερβατικό χαρακτήρα της βυζαντινής  και  επέλεξε να τονίσει ιδιαίτερα το ανθρώπινο στοιχείο των θείων μορφών, κυρίως από την Αναγέννηση και μετά.</vt:lpstr>
      <vt:lpstr>Διαφάνεια 13</vt:lpstr>
      <vt:lpstr>Διαφάνεια 14</vt:lpstr>
      <vt:lpstr>Και μια ‘’μυστική’’ Γέννηση</vt:lpstr>
      <vt:lpstr>Διαφάνεια 16</vt:lpstr>
      <vt:lpstr>Διαφάνεια 17</vt:lpstr>
      <vt:lpstr>Διαφάνεια 18</vt:lpstr>
      <vt:lpstr>‘’Ξεχωριστές’’ απεικονίσεις της Παναγίας στην τέχνη 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Θα ήθελα να κλείσουμε με μια διάσημη Κυρία, που αν και λαβώθηκε σοβαρά,  υπέρλαμπρη μας επιτρέπει πλέον να την επισκεφθούμε πάλι …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εικονογράφηση της παράστασης της Γεννήσεως</dc:title>
  <dc:creator>user</dc:creator>
  <cp:lastModifiedBy>user</cp:lastModifiedBy>
  <cp:revision>25</cp:revision>
  <dcterms:created xsi:type="dcterms:W3CDTF">2024-12-15T17:41:21Z</dcterms:created>
  <dcterms:modified xsi:type="dcterms:W3CDTF">2024-12-18T18:10:16Z</dcterms:modified>
</cp:coreProperties>
</file>