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0" r:id="rId3"/>
    <p:sldId id="334" r:id="rId4"/>
    <p:sldId id="335" r:id="rId5"/>
    <p:sldId id="336" r:id="rId6"/>
    <p:sldId id="338" r:id="rId7"/>
    <p:sldId id="339" r:id="rId8"/>
    <p:sldId id="341" r:id="rId9"/>
    <p:sldId id="286" r:id="rId10"/>
    <p:sldId id="342" r:id="rId11"/>
    <p:sldId id="344" r:id="rId12"/>
    <p:sldId id="343" r:id="rId13"/>
    <p:sldId id="292" r:id="rId14"/>
    <p:sldId id="322" r:id="rId15"/>
    <p:sldId id="330" r:id="rId16"/>
    <p:sldId id="323" r:id="rId17"/>
    <p:sldId id="324" r:id="rId18"/>
    <p:sldId id="325" r:id="rId19"/>
    <p:sldId id="285" r:id="rId20"/>
    <p:sldId id="321" r:id="rId21"/>
    <p:sldId id="345" r:id="rId22"/>
    <p:sldId id="287" r:id="rId23"/>
    <p:sldId id="288" r:id="rId24"/>
    <p:sldId id="347" r:id="rId25"/>
    <p:sldId id="346" r:id="rId26"/>
    <p:sldId id="319" r:id="rId27"/>
    <p:sldId id="289" r:id="rId28"/>
    <p:sldId id="332" r:id="rId29"/>
    <p:sldId id="320" r:id="rId30"/>
    <p:sldId id="290" r:id="rId31"/>
    <p:sldId id="291" r:id="rId32"/>
    <p:sldId id="257" r:id="rId33"/>
    <p:sldId id="329" r:id="rId34"/>
    <p:sldId id="309" r:id="rId35"/>
    <p:sldId id="294" r:id="rId36"/>
    <p:sldId id="366" r:id="rId37"/>
    <p:sldId id="373" r:id="rId38"/>
    <p:sldId id="293" r:id="rId39"/>
    <p:sldId id="353" r:id="rId40"/>
    <p:sldId id="358" r:id="rId41"/>
    <p:sldId id="359" r:id="rId42"/>
    <p:sldId id="360" r:id="rId43"/>
    <p:sldId id="361" r:id="rId44"/>
    <p:sldId id="365" r:id="rId45"/>
    <p:sldId id="362" r:id="rId46"/>
    <p:sldId id="363" r:id="rId47"/>
    <p:sldId id="364" r:id="rId48"/>
    <p:sldId id="354" r:id="rId49"/>
    <p:sldId id="326" r:id="rId50"/>
    <p:sldId id="261" r:id="rId51"/>
    <p:sldId id="295" r:id="rId52"/>
    <p:sldId id="352" r:id="rId53"/>
    <p:sldId id="318" r:id="rId54"/>
    <p:sldId id="351" r:id="rId55"/>
    <p:sldId id="272" r:id="rId56"/>
    <p:sldId id="367" r:id="rId57"/>
    <p:sldId id="350" r:id="rId58"/>
    <p:sldId id="349" r:id="rId59"/>
    <p:sldId id="333" r:id="rId60"/>
    <p:sldId id="271" r:id="rId61"/>
    <p:sldId id="310" r:id="rId62"/>
    <p:sldId id="311" r:id="rId63"/>
    <p:sldId id="372" r:id="rId64"/>
    <p:sldId id="270" r:id="rId65"/>
    <p:sldId id="308" r:id="rId66"/>
    <p:sldId id="284" r:id="rId67"/>
    <p:sldId id="313" r:id="rId68"/>
    <p:sldId id="299" r:id="rId69"/>
    <p:sldId id="327" r:id="rId70"/>
    <p:sldId id="369" r:id="rId71"/>
    <p:sldId id="300" r:id="rId72"/>
    <p:sldId id="314" r:id="rId73"/>
    <p:sldId id="355" r:id="rId74"/>
    <p:sldId id="356" r:id="rId75"/>
    <p:sldId id="315" r:id="rId76"/>
    <p:sldId id="371" r:id="rId77"/>
    <p:sldId id="370" r:id="rId78"/>
    <p:sldId id="306" r:id="rId79"/>
    <p:sldId id="305" r:id="rId80"/>
    <p:sldId id="304" r:id="rId81"/>
    <p:sldId id="303" r:id="rId82"/>
    <p:sldId id="328" r:id="rId83"/>
    <p:sldId id="296" r:id="rId84"/>
    <p:sldId id="357" r:id="rId85"/>
    <p:sldId id="368" r:id="rId86"/>
    <p:sldId id="297" r:id="rId87"/>
    <p:sldId id="266" r:id="rId88"/>
    <p:sldId id="283" r:id="rId89"/>
    <p:sldId id="298" r:id="rId90"/>
    <p:sldId id="278" r:id="rId91"/>
    <p:sldId id="277" r:id="rId9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18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6C5054B-901E-47AF-A734-715F36C5E5A6}" type="datetimeFigureOut">
              <a:rPr lang="el-GR" smtClean="0"/>
              <a:pPr/>
              <a:t>29/1/2025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E01E544-D49F-441A-9CC7-1BB5FFEC379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5054B-901E-47AF-A734-715F36C5E5A6}" type="datetimeFigureOut">
              <a:rPr lang="el-GR" smtClean="0"/>
              <a:pPr/>
              <a:t>29/1/2025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1E544-D49F-441A-9CC7-1BB5FFEC3798}"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71472" y="3643314"/>
            <a:ext cx="7772400" cy="1470025"/>
          </a:xfrm>
        </p:spPr>
        <p:txBody>
          <a:bodyPr>
            <a:noAutofit/>
          </a:bodyPr>
          <a:lstStyle/>
          <a:p>
            <a:r>
              <a:rPr lang="el-GR" sz="2800" i="1" dirty="0" smtClean="0">
                <a:latin typeface="+mn-lt"/>
              </a:rPr>
              <a:t>Édouard Manet</a:t>
            </a:r>
            <a:br>
              <a:rPr lang="el-GR" sz="2800" i="1" dirty="0" smtClean="0">
                <a:latin typeface="+mn-lt"/>
              </a:rPr>
            </a:br>
            <a:r>
              <a:rPr lang="el-GR" sz="2800" dirty="0" smtClean="0">
                <a:latin typeface="+mn-lt"/>
              </a:rPr>
              <a:t> </a:t>
            </a:r>
            <a:r>
              <a:rPr lang="el-GR" sz="2800" i="1" dirty="0" smtClean="0">
                <a:latin typeface="+mn-lt"/>
              </a:rPr>
              <a:t>1832 – 1883</a:t>
            </a:r>
            <a:br>
              <a:rPr lang="el-GR" sz="2800" i="1" dirty="0" smtClean="0">
                <a:latin typeface="+mn-lt"/>
              </a:rPr>
            </a:br>
            <a:r>
              <a:rPr lang="el-GR" sz="2800" i="1" dirty="0" smtClean="0">
                <a:latin typeface="+mn-lt"/>
              </a:rPr>
              <a:t>-----------------------</a:t>
            </a:r>
            <a:br>
              <a:rPr lang="el-GR" sz="2800" i="1" dirty="0" smtClean="0">
                <a:latin typeface="+mn-lt"/>
              </a:rPr>
            </a:br>
            <a:r>
              <a:rPr lang="en-US" sz="2800" i="1" dirty="0" smtClean="0">
                <a:latin typeface="+mn-lt"/>
              </a:rPr>
              <a:t>  Claude Oscar Monet</a:t>
            </a:r>
            <a:r>
              <a:rPr lang="el-GR" sz="2800" dirty="0">
                <a:latin typeface="+mn-lt"/>
              </a:rPr>
              <a:t>  </a:t>
            </a:r>
            <a:br>
              <a:rPr lang="el-GR" sz="2800" dirty="0">
                <a:latin typeface="+mn-lt"/>
              </a:rPr>
            </a:br>
            <a:r>
              <a:rPr lang="el-GR" sz="2800" dirty="0" smtClean="0">
                <a:latin typeface="+mn-lt"/>
              </a:rPr>
              <a:t> </a:t>
            </a:r>
            <a:r>
              <a:rPr lang="el-GR" sz="2800" i="1" dirty="0" smtClean="0">
                <a:latin typeface="+mn-lt"/>
              </a:rPr>
              <a:t>1840</a:t>
            </a:r>
            <a:r>
              <a:rPr lang="el-GR" sz="2800" i="1" dirty="0">
                <a:latin typeface="+mn-lt"/>
              </a:rPr>
              <a:t> </a:t>
            </a:r>
            <a:r>
              <a:rPr lang="el-GR" sz="2800" i="1" dirty="0" smtClean="0">
                <a:latin typeface="+mn-lt"/>
              </a:rPr>
              <a:t>-</a:t>
            </a:r>
            <a:r>
              <a:rPr lang="el-GR" sz="2800" i="1" dirty="0">
                <a:latin typeface="+mn-lt"/>
              </a:rPr>
              <a:t> </a:t>
            </a:r>
            <a:r>
              <a:rPr lang="el-GR" sz="2800" i="1" dirty="0" smtClean="0">
                <a:latin typeface="+mn-lt"/>
              </a:rPr>
              <a:t>1926</a:t>
            </a:r>
            <a:r>
              <a:rPr lang="el-GR" sz="2800" i="1" dirty="0">
                <a:latin typeface="+mn-lt"/>
              </a:rPr>
              <a:t> </a:t>
            </a:r>
          </a:p>
        </p:txBody>
      </p:sp>
      <p:sp>
        <p:nvSpPr>
          <p:cNvPr id="3" name="2 - Υπότιτλος"/>
          <p:cNvSpPr>
            <a:spLocks noGrp="1"/>
          </p:cNvSpPr>
          <p:nvPr>
            <p:ph type="subTitle" idx="1"/>
          </p:nvPr>
        </p:nvSpPr>
        <p:spPr>
          <a:xfrm>
            <a:off x="1214414" y="857232"/>
            <a:ext cx="6400800" cy="1752600"/>
          </a:xfrm>
        </p:spPr>
        <p:txBody>
          <a:bodyPr/>
          <a:lstStyle/>
          <a:p>
            <a:r>
              <a:rPr lang="el-GR" i="1" dirty="0" smtClean="0">
                <a:solidFill>
                  <a:srgbClr val="92D050"/>
                </a:solidFill>
              </a:rPr>
              <a:t>Ιμπρεσιονισμός </a:t>
            </a:r>
          </a:p>
          <a:p>
            <a:r>
              <a:rPr lang="el-GR" i="1" dirty="0" smtClean="0">
                <a:solidFill>
                  <a:srgbClr val="92D050"/>
                </a:solidFill>
              </a:rPr>
              <a:t>– </a:t>
            </a:r>
          </a:p>
          <a:p>
            <a:r>
              <a:rPr lang="el-GR" i="1" dirty="0" smtClean="0">
                <a:solidFill>
                  <a:srgbClr val="92D050"/>
                </a:solidFill>
              </a:rPr>
              <a:t>οι απαρχές</a:t>
            </a:r>
            <a:endParaRPr lang="el-GR" i="1" dirty="0">
              <a:solidFill>
                <a:srgbClr val="92D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85720" y="642918"/>
            <a:ext cx="8572560" cy="8125301"/>
          </a:xfrm>
          <a:prstGeom prst="rect">
            <a:avLst/>
          </a:prstGeom>
        </p:spPr>
        <p:txBody>
          <a:bodyPr wrap="square">
            <a:spAutoFit/>
          </a:bodyPr>
          <a:lstStyle/>
          <a:p>
            <a:pPr>
              <a:buFont typeface="Wingdings" pitchFamily="2" charset="2"/>
              <a:buChar char="ü"/>
            </a:pPr>
            <a:r>
              <a:rPr lang="el-GR" dirty="0" smtClean="0"/>
              <a:t>  </a:t>
            </a:r>
            <a:r>
              <a:rPr lang="el-GR" i="1" dirty="0" smtClean="0"/>
              <a:t>Το 1871 εγκαταστάθηκε με την οικογένειά του στο Αρζεντέιγ. </a:t>
            </a:r>
          </a:p>
          <a:p>
            <a:pPr>
              <a:buFont typeface="Wingdings" pitchFamily="2" charset="2"/>
              <a:buChar char="ü"/>
            </a:pPr>
            <a:endParaRPr lang="el-GR" i="1" dirty="0" smtClean="0"/>
          </a:p>
          <a:p>
            <a:pPr>
              <a:buFont typeface="Wingdings" pitchFamily="2" charset="2"/>
              <a:buChar char="ü"/>
            </a:pPr>
            <a:r>
              <a:rPr lang="el-GR" i="1" dirty="0" smtClean="0">
                <a:solidFill>
                  <a:srgbClr val="92D050"/>
                </a:solidFill>
              </a:rPr>
              <a:t>  Ο Μονέ ήθελε ν’ αφήσει τις συμβάσεις και να ζωγραφίσει ακριβώς ό,τι έβλεπε και όχι </a:t>
            </a:r>
          </a:p>
          <a:p>
            <a:r>
              <a:rPr lang="el-GR" i="1" dirty="0" smtClean="0">
                <a:solidFill>
                  <a:srgbClr val="92D050"/>
                </a:solidFill>
              </a:rPr>
              <a:t>      ό,τι “ήξερε” πως υπήρχε...</a:t>
            </a:r>
          </a:p>
          <a:p>
            <a:endParaRPr lang="el-GR" i="1" dirty="0" smtClean="0">
              <a:solidFill>
                <a:srgbClr val="92D050"/>
              </a:solidFill>
            </a:endParaRPr>
          </a:p>
          <a:p>
            <a:pPr>
              <a:buFont typeface="Wingdings" pitchFamily="2" charset="2"/>
              <a:buChar char="ü"/>
            </a:pPr>
            <a:r>
              <a:rPr lang="el-GR" i="1" dirty="0" smtClean="0">
                <a:solidFill>
                  <a:srgbClr val="92D050"/>
                </a:solidFill>
              </a:rPr>
              <a:t>   Θα αναστρέψει αυτό : </a:t>
            </a:r>
            <a:r>
              <a:rPr lang="el-GR" i="1" dirty="0" smtClean="0">
                <a:solidFill>
                  <a:srgbClr val="FFC000"/>
                </a:solidFill>
              </a:rPr>
              <a:t>Οι ακαδημαϊκοί ζωγράφοι διδάσκονταν ν’ αποδίδουν τα </a:t>
            </a:r>
          </a:p>
          <a:p>
            <a:r>
              <a:rPr lang="el-GR" i="1" dirty="0" smtClean="0">
                <a:solidFill>
                  <a:srgbClr val="FFC000"/>
                </a:solidFill>
              </a:rPr>
              <a:t>      φυσικά χρώματα των αντικειμένων κι όχι την επιρροή του φωτός, η οποία αλλάζει τα </a:t>
            </a:r>
          </a:p>
          <a:p>
            <a:r>
              <a:rPr lang="el-GR" i="1" dirty="0" smtClean="0">
                <a:solidFill>
                  <a:srgbClr val="FFC000"/>
                </a:solidFill>
              </a:rPr>
              <a:t>      χρώματα που αντιλαμβάνεται το μάτι....</a:t>
            </a:r>
            <a:r>
              <a:rPr lang="el-GR" dirty="0" smtClean="0"/>
              <a:t> </a:t>
            </a:r>
          </a:p>
          <a:p>
            <a:endParaRPr lang="el-GR" dirty="0" smtClean="0"/>
          </a:p>
          <a:p>
            <a:pPr>
              <a:buFont typeface="Wingdings" pitchFamily="2" charset="2"/>
              <a:buChar char="ü"/>
            </a:pPr>
            <a:r>
              <a:rPr lang="el-GR" dirty="0" smtClean="0">
                <a:solidFill>
                  <a:srgbClr val="FFFF00"/>
                </a:solidFill>
              </a:rPr>
              <a:t> </a:t>
            </a:r>
            <a:r>
              <a:rPr lang="el-GR" dirty="0" smtClean="0"/>
              <a:t>  </a:t>
            </a:r>
            <a:r>
              <a:rPr lang="el-GR" i="1" dirty="0" smtClean="0">
                <a:solidFill>
                  <a:srgbClr val="FFFF00"/>
                </a:solidFill>
              </a:rPr>
              <a:t>“Προσπαθήστε να ξεχάσετε τι αντικείμενα έχετε μπροστά σας, ένα δέντρο ένα σπίτι,</a:t>
            </a:r>
          </a:p>
          <a:p>
            <a:r>
              <a:rPr lang="el-GR" i="1" dirty="0" smtClean="0">
                <a:solidFill>
                  <a:srgbClr val="FFFF00"/>
                </a:solidFill>
              </a:rPr>
              <a:t>       ένα λιβάδι”, </a:t>
            </a:r>
            <a:r>
              <a:rPr lang="el-GR" i="1" dirty="0" smtClean="0"/>
              <a:t>συμβούλευε</a:t>
            </a:r>
            <a:r>
              <a:rPr lang="el-GR" i="1" dirty="0" smtClean="0">
                <a:solidFill>
                  <a:srgbClr val="FFFF00"/>
                </a:solidFill>
              </a:rPr>
              <a:t>. “Σκεφτείτε μόνο, ένα μπλε τετραγωνάκι, ένα μακρόστενο </a:t>
            </a:r>
          </a:p>
          <a:p>
            <a:r>
              <a:rPr lang="el-GR" i="1" dirty="0" smtClean="0">
                <a:solidFill>
                  <a:srgbClr val="FFFF00"/>
                </a:solidFill>
              </a:rPr>
              <a:t>       ροζ, μια λωρίδα κίτρινο και ζωγραφίστε το όπως το βλέπετε’’.</a:t>
            </a:r>
            <a:r>
              <a:rPr lang="el-GR" dirty="0" smtClean="0"/>
              <a:t> </a:t>
            </a:r>
          </a:p>
          <a:p>
            <a:endParaRPr lang="el-GR" dirty="0" smtClean="0"/>
          </a:p>
          <a:p>
            <a:pPr>
              <a:buFont typeface="Wingdings" pitchFamily="2" charset="2"/>
              <a:buChar char="ü"/>
            </a:pPr>
            <a:r>
              <a:rPr lang="el-GR" dirty="0" smtClean="0">
                <a:solidFill>
                  <a:srgbClr val="92D050"/>
                </a:solidFill>
              </a:rPr>
              <a:t> </a:t>
            </a:r>
            <a:r>
              <a:rPr lang="el-GR" dirty="0" smtClean="0"/>
              <a:t>  </a:t>
            </a:r>
            <a:r>
              <a:rPr lang="el-GR" i="1" dirty="0" smtClean="0">
                <a:solidFill>
                  <a:srgbClr val="92D050"/>
                </a:solidFill>
              </a:rPr>
              <a:t>Προσπάθησε επίσης ν’ αποδώσει την αίσθηση μιας σκηνής σε μια δεδομένη χρονική </a:t>
            </a:r>
          </a:p>
          <a:p>
            <a:r>
              <a:rPr lang="el-GR" i="1" dirty="0" smtClean="0">
                <a:solidFill>
                  <a:srgbClr val="92D050"/>
                </a:solidFill>
              </a:rPr>
              <a:t>       στιγμή...</a:t>
            </a:r>
          </a:p>
          <a:p>
            <a:endParaRPr lang="el-GR" i="1" dirty="0" smtClean="0">
              <a:solidFill>
                <a:srgbClr val="92D050"/>
              </a:solidFill>
            </a:endParaRPr>
          </a:p>
          <a:p>
            <a:pPr>
              <a:buFont typeface="Wingdings" pitchFamily="2" charset="2"/>
              <a:buChar char="ü"/>
            </a:pPr>
            <a:r>
              <a:rPr lang="el-GR" i="1" dirty="0" smtClean="0"/>
              <a:t> </a:t>
            </a:r>
            <a:r>
              <a:rPr lang="el-GR" i="1" dirty="0" smtClean="0">
                <a:solidFill>
                  <a:srgbClr val="92D050"/>
                </a:solidFill>
              </a:rPr>
              <a:t>  </a:t>
            </a:r>
            <a:r>
              <a:rPr lang="el-GR" i="1" dirty="0" smtClean="0"/>
              <a:t>Το φθινόπωρο του 1890 θα ζωγραφίσει 25 φορές το ίδιο τοπίο με θημωνιές στα</a:t>
            </a:r>
          </a:p>
          <a:p>
            <a:r>
              <a:rPr lang="el-GR" i="1" dirty="0" smtClean="0"/>
              <a:t>       λιβάδια για να αποδώσει το φως και την ατμόσφαιρα. Όταν θα εκθέσει τους πίνακες   </a:t>
            </a:r>
          </a:p>
          <a:p>
            <a:r>
              <a:rPr lang="el-GR" i="1" dirty="0" smtClean="0"/>
              <a:t>       το 1893, το κοινό θα καταλάβει τι ήθελε να κάνει.</a:t>
            </a:r>
          </a:p>
          <a:p>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endParaRPr lang="el-GR" i="1" dirty="0" smtClean="0">
              <a:solidFill>
                <a:srgbClr val="FFC000"/>
              </a:solidFill>
            </a:endParaRPr>
          </a:p>
          <a:p>
            <a:r>
              <a:rPr lang="el-GR" dirty="0" smtClean="0"/>
              <a:t/>
            </a:r>
            <a:br>
              <a:rPr lang="el-GR" dirty="0" smtClean="0"/>
            </a:br>
            <a:r>
              <a:rPr lang="el-GR" dirty="0" smtClean="0"/>
              <a:t/>
            </a:r>
            <a:br>
              <a:rPr lang="el-GR" dirty="0" smtClean="0"/>
            </a:b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wo paintings from a series of grainstacks, 1890–91: Grainstacks in the Sunlight, Morning Effect"/>
          <p:cNvPicPr>
            <a:picLocks noChangeAspect="1" noChangeArrowheads="1"/>
          </p:cNvPicPr>
          <p:nvPr/>
        </p:nvPicPr>
        <p:blipFill>
          <a:blip r:embed="rId2"/>
          <a:srcRect/>
          <a:stretch>
            <a:fillRect/>
          </a:stretch>
        </p:blipFill>
        <p:spPr bwMode="auto">
          <a:xfrm>
            <a:off x="0" y="1"/>
            <a:ext cx="5072066" cy="3330658"/>
          </a:xfrm>
          <a:prstGeom prst="rect">
            <a:avLst/>
          </a:prstGeom>
          <a:noFill/>
        </p:spPr>
      </p:pic>
      <p:sp>
        <p:nvSpPr>
          <p:cNvPr id="3" name="2 - Ορθογώνιο"/>
          <p:cNvSpPr/>
          <p:nvPr/>
        </p:nvSpPr>
        <p:spPr>
          <a:xfrm>
            <a:off x="5143504" y="2285992"/>
            <a:ext cx="2632772" cy="830997"/>
          </a:xfrm>
          <a:prstGeom prst="rect">
            <a:avLst/>
          </a:prstGeom>
        </p:spPr>
        <p:txBody>
          <a:bodyPr wrap="none">
            <a:spAutoFit/>
          </a:bodyPr>
          <a:lstStyle/>
          <a:p>
            <a:pPr lvl="0" algn="ctr"/>
            <a:r>
              <a:rPr lang="el-GR" sz="1600" i="1" dirty="0" smtClean="0">
                <a:solidFill>
                  <a:prstClr val="white"/>
                </a:solidFill>
              </a:rPr>
              <a:t>‘’Θημωνιές, καλοκαίρι, πρωί’’</a:t>
            </a:r>
          </a:p>
          <a:p>
            <a:pPr algn="ctr"/>
            <a:r>
              <a:rPr lang="el-GR" sz="1600" i="1" dirty="0" smtClean="0"/>
              <a:t>1890/91</a:t>
            </a:r>
          </a:p>
          <a:p>
            <a:pPr algn="ctr"/>
            <a:r>
              <a:rPr lang="el-GR" sz="1600" i="1" dirty="0" smtClean="0"/>
              <a:t>Ιδιωτική συλλογή</a:t>
            </a:r>
            <a:endParaRPr lang="el-GR" sz="1600" i="1" dirty="0"/>
          </a:p>
        </p:txBody>
      </p:sp>
      <p:pic>
        <p:nvPicPr>
          <p:cNvPr id="79876" name="Picture 4" descr="Grainstacks, end of day, Autumn, 1890–1891, Art Institute of Chicago"/>
          <p:cNvPicPr>
            <a:picLocks noChangeAspect="1" noChangeArrowheads="1"/>
          </p:cNvPicPr>
          <p:nvPr/>
        </p:nvPicPr>
        <p:blipFill>
          <a:blip r:embed="rId3"/>
          <a:srcRect/>
          <a:stretch>
            <a:fillRect/>
          </a:stretch>
        </p:blipFill>
        <p:spPr bwMode="auto">
          <a:xfrm>
            <a:off x="4013040" y="3500438"/>
            <a:ext cx="5130959" cy="3357562"/>
          </a:xfrm>
          <a:prstGeom prst="rect">
            <a:avLst/>
          </a:prstGeom>
          <a:noFill/>
        </p:spPr>
      </p:pic>
      <p:sp>
        <p:nvSpPr>
          <p:cNvPr id="5" name="4 - Ορθογώνιο"/>
          <p:cNvSpPr/>
          <p:nvPr/>
        </p:nvSpPr>
        <p:spPr>
          <a:xfrm>
            <a:off x="500034" y="5786454"/>
            <a:ext cx="3556102" cy="830997"/>
          </a:xfrm>
          <a:prstGeom prst="rect">
            <a:avLst/>
          </a:prstGeom>
        </p:spPr>
        <p:txBody>
          <a:bodyPr wrap="none">
            <a:spAutoFit/>
          </a:bodyPr>
          <a:lstStyle/>
          <a:p>
            <a:pPr lvl="0" algn="ctr"/>
            <a:r>
              <a:rPr lang="el-GR" sz="1600" i="1" dirty="0" smtClean="0">
                <a:solidFill>
                  <a:prstClr val="white"/>
                </a:solidFill>
              </a:rPr>
              <a:t>‘’Θημωνιές, ηλιοβασίλεμα, φθινόπωρο’’</a:t>
            </a:r>
          </a:p>
          <a:p>
            <a:pPr algn="ctr"/>
            <a:r>
              <a:rPr lang="el-GR" sz="1600" i="1" dirty="0" smtClean="0"/>
              <a:t>1890/91</a:t>
            </a:r>
            <a:r>
              <a:rPr lang="en-US" sz="1600" dirty="0" smtClean="0"/>
              <a:t> </a:t>
            </a:r>
            <a:endParaRPr lang="el-GR" sz="1600" dirty="0" smtClean="0"/>
          </a:p>
          <a:p>
            <a:pPr algn="ctr"/>
            <a:r>
              <a:rPr lang="en-US" sz="1600" i="1" dirty="0" smtClean="0"/>
              <a:t>Art Institute of Chicago</a:t>
            </a:r>
            <a:endParaRPr lang="el-GR" sz="16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42852"/>
            <a:ext cx="8715436" cy="8125301"/>
          </a:xfrm>
          <a:prstGeom prst="rect">
            <a:avLst/>
          </a:prstGeom>
        </p:spPr>
        <p:txBody>
          <a:bodyPr wrap="square">
            <a:spAutoFit/>
          </a:bodyPr>
          <a:lstStyle/>
          <a:p>
            <a:pPr>
              <a:buFont typeface="Wingdings" pitchFamily="2" charset="2"/>
              <a:buChar char="ü"/>
            </a:pPr>
            <a:r>
              <a:rPr lang="el-GR" dirty="0" smtClean="0"/>
              <a:t>   </a:t>
            </a:r>
            <a:r>
              <a:rPr lang="el-GR" i="1" dirty="0" smtClean="0"/>
              <a:t>Αργότερα θα παντρευτεί την Αλίς, αφού πεθάνει η Καμίλ. </a:t>
            </a:r>
            <a:endParaRPr lang="el-GR" dirty="0" smtClean="0"/>
          </a:p>
          <a:p>
            <a:pPr>
              <a:buFont typeface="Wingdings" pitchFamily="2" charset="2"/>
              <a:buChar char="ü"/>
            </a:pPr>
            <a:endParaRPr lang="el-GR" i="1" dirty="0" smtClean="0"/>
          </a:p>
          <a:p>
            <a:pPr>
              <a:buFont typeface="Wingdings" pitchFamily="2" charset="2"/>
              <a:buChar char="ü"/>
            </a:pPr>
            <a:r>
              <a:rPr lang="el-GR" i="1" dirty="0" smtClean="0"/>
              <a:t>   Το 1883 μετακομίζει στο Ζιβερνύ, όπου θα ζήσει έκτοτε. Δεν θα αφήσει ούτε τον Α’ </a:t>
            </a:r>
          </a:p>
          <a:p>
            <a:r>
              <a:rPr lang="el-GR" i="1" dirty="0" smtClean="0"/>
              <a:t>       Παγκόσμιο Πόλεμο να χαλάσει τη ρουτίνα του, αν κι η πρώτη γραμμή των Γερμανών </a:t>
            </a:r>
          </a:p>
          <a:p>
            <a:pPr fontAlgn="t"/>
            <a:r>
              <a:rPr lang="el-GR" i="1" dirty="0" smtClean="0"/>
              <a:t>       δεν απείχε ούτε 65 χιλιόμετρα από το Ζιβερνύ.</a:t>
            </a:r>
            <a:r>
              <a:rPr lang="en-US" dirty="0" smtClean="0"/>
              <a:t> </a:t>
            </a:r>
            <a:endParaRPr lang="el-GR" dirty="0" smtClean="0"/>
          </a:p>
          <a:p>
            <a:pPr fontAlgn="t"/>
            <a:endParaRPr lang="el-GR" dirty="0" smtClean="0"/>
          </a:p>
          <a:p>
            <a:pPr fontAlgn="t">
              <a:buFont typeface="Wingdings" pitchFamily="2" charset="2"/>
              <a:buChar char="ü"/>
            </a:pPr>
            <a:r>
              <a:rPr lang="el-GR" dirty="0" smtClean="0">
                <a:solidFill>
                  <a:srgbClr val="92D050"/>
                </a:solidFill>
              </a:rPr>
              <a:t>  </a:t>
            </a:r>
            <a:r>
              <a:rPr lang="el-GR" dirty="0" smtClean="0"/>
              <a:t>  </a:t>
            </a:r>
            <a:r>
              <a:rPr lang="en-US" dirty="0" smtClean="0">
                <a:solidFill>
                  <a:srgbClr val="92D050"/>
                </a:solidFill>
              </a:rPr>
              <a:t>Claude Monet - Filmed Painting Outdoors (1915)</a:t>
            </a:r>
            <a:r>
              <a:rPr lang="el-GR" dirty="0" smtClean="0"/>
              <a:t> </a:t>
            </a:r>
          </a:p>
          <a:p>
            <a:pPr fontAlgn="t"/>
            <a:endParaRPr lang="el-GR" dirty="0" smtClean="0"/>
          </a:p>
          <a:p>
            <a:pPr fontAlgn="t">
              <a:buFont typeface="Wingdings" pitchFamily="2" charset="2"/>
              <a:buChar char="ü"/>
            </a:pPr>
            <a:r>
              <a:rPr lang="el-GR" dirty="0" smtClean="0"/>
              <a:t>   </a:t>
            </a:r>
            <a:r>
              <a:rPr lang="el-GR" i="1" dirty="0" smtClean="0"/>
              <a:t>Κατά τη διάρκεια του Α’ Παγκοσμίου Πολέμου, άρχισε τα πλέον φιλόδοξα έργα του: </a:t>
            </a:r>
          </a:p>
          <a:p>
            <a:pPr fontAlgn="t"/>
            <a:r>
              <a:rPr lang="el-GR" i="1" dirty="0" smtClean="0"/>
              <a:t>      τεράστιους κοίλους μουσαμάδες, σχεδόν 2 μ. σε ύψος και πάνω από 4 μ. σε πλάτος.    </a:t>
            </a:r>
          </a:p>
          <a:p>
            <a:pPr fontAlgn="t"/>
            <a:r>
              <a:rPr lang="el-GR" i="1" dirty="0" smtClean="0"/>
              <a:t>      Μετά τον πόλεμο, με πρωτοβουλία του πρωθυπουργού Ζωρζ Κλεμανσώ, ο οποίος ήταν  </a:t>
            </a:r>
          </a:p>
          <a:p>
            <a:pPr fontAlgn="t"/>
            <a:r>
              <a:rPr lang="el-GR" i="1" dirty="0" smtClean="0"/>
              <a:t>      στενός φίλος του Μονέ, κατασκευάστηκαν δύο ελλειψοειδείς αίθουσες στο μουσείο </a:t>
            </a:r>
          </a:p>
          <a:p>
            <a:pPr fontAlgn="t"/>
            <a:r>
              <a:rPr lang="el-GR" i="1" dirty="0" smtClean="0"/>
              <a:t>      Ορανζερί στο Παρίσι ειδικά γι’ αυτά τα έργα</a:t>
            </a:r>
            <a:r>
              <a:rPr lang="el-GR" dirty="0" smtClean="0"/>
              <a:t>. </a:t>
            </a:r>
            <a:r>
              <a:rPr lang="el-GR" i="1" dirty="0" smtClean="0">
                <a:solidFill>
                  <a:srgbClr val="92D050"/>
                </a:solidFill>
              </a:rPr>
              <a:t>Όταν τοποθετήθηκαν τα έργα με τα </a:t>
            </a:r>
          </a:p>
          <a:p>
            <a:pPr fontAlgn="t"/>
            <a:r>
              <a:rPr lang="el-GR" i="1" dirty="0" smtClean="0">
                <a:solidFill>
                  <a:srgbClr val="92D050"/>
                </a:solidFill>
              </a:rPr>
              <a:t>      νούφαρα το 1927 ήταν αναχρονισμός: οι σύγχρονοι καλλιτέχνες τα απέρριπταν ως </a:t>
            </a:r>
          </a:p>
          <a:p>
            <a:pPr fontAlgn="t"/>
            <a:r>
              <a:rPr lang="el-GR" i="1" dirty="0" smtClean="0">
                <a:solidFill>
                  <a:srgbClr val="92D050"/>
                </a:solidFill>
              </a:rPr>
              <a:t>      συμβατικά !</a:t>
            </a:r>
          </a:p>
          <a:p>
            <a:pPr fontAlgn="t">
              <a:buFont typeface="Wingdings" pitchFamily="2" charset="2"/>
              <a:buChar char="ü"/>
            </a:pPr>
            <a:r>
              <a:rPr lang="el-GR" i="1" dirty="0" smtClean="0"/>
              <a:t>  </a:t>
            </a:r>
            <a:r>
              <a:rPr lang="el-GR" i="1" dirty="0" smtClean="0">
                <a:solidFill>
                  <a:srgbClr val="92D050"/>
                </a:solidFill>
              </a:rPr>
              <a:t> </a:t>
            </a:r>
            <a:r>
              <a:rPr lang="el-GR" i="1" dirty="0" smtClean="0"/>
              <a:t>Ο Μονέ πέθανε στο Ζιβερνύ τον Δεκέμβριο του 1927 στα 86 του χρόνια, αγνοώντας το </a:t>
            </a:r>
          </a:p>
          <a:p>
            <a:pPr fontAlgn="t"/>
            <a:r>
              <a:rPr lang="el-GR" i="1" dirty="0" smtClean="0"/>
              <a:t>       πόσο είχε αλλάξει η τέχνη.</a:t>
            </a:r>
          </a:p>
          <a:p>
            <a:pPr fontAlgn="t"/>
            <a:endParaRPr lang="el-GR" i="1" dirty="0" smtClean="0"/>
          </a:p>
          <a:p>
            <a:pPr fontAlgn="t">
              <a:buFont typeface="Wingdings" pitchFamily="2" charset="2"/>
              <a:buChar char="ü"/>
            </a:pPr>
            <a:r>
              <a:rPr lang="el-GR" i="1" dirty="0" smtClean="0"/>
              <a:t>   </a:t>
            </a:r>
            <a:r>
              <a:rPr lang="el-GR" i="1" dirty="0" smtClean="0">
                <a:solidFill>
                  <a:srgbClr val="FFC000"/>
                </a:solidFill>
              </a:rPr>
              <a:t>Θα γίνει ο ‘’νονός’’ του κινήματος του Ιμπρεσιονισμού.</a:t>
            </a:r>
            <a:r>
              <a:rPr lang="el-GR" i="1" dirty="0" smtClean="0"/>
              <a:t/>
            </a:r>
            <a:br>
              <a:rPr lang="el-GR" i="1" dirty="0" smtClean="0"/>
            </a:br>
            <a:r>
              <a:rPr lang="el-GR" dirty="0" smtClean="0"/>
              <a:t/>
            </a:r>
            <a:br>
              <a:rPr lang="el-GR" dirty="0" smtClean="0"/>
            </a:br>
            <a:r>
              <a:rPr lang="el-GR" dirty="0" smtClean="0"/>
              <a:t/>
            </a:r>
            <a:br>
              <a:rPr lang="el-GR" dirty="0" smtClean="0"/>
            </a:br>
            <a:endParaRPr lang="el-GR" dirty="0" smtClean="0">
              <a:solidFill>
                <a:srgbClr val="92D050"/>
              </a:solidFill>
            </a:endParaRPr>
          </a:p>
          <a:p>
            <a:pPr fontAlgn="t"/>
            <a:r>
              <a:rPr lang="el-GR" dirty="0" smtClean="0"/>
              <a:t>        </a:t>
            </a:r>
          </a:p>
          <a:p>
            <a:pPr fontAlgn="t">
              <a:buFont typeface="Wingdings" pitchFamily="2" charset="2"/>
              <a:buChar char="ü"/>
            </a:pPr>
            <a:endParaRPr lang="en-US" dirty="0" smtClean="0"/>
          </a:p>
          <a:p>
            <a:r>
              <a:rPr lang="en-US" dirty="0" smtClean="0"/>
              <a:t/>
            </a:r>
            <a:br>
              <a:rPr lang="en-US" dirty="0" smtClean="0"/>
            </a:br>
            <a:endParaRPr lang="el-GR" i="1" dirty="0" smtClean="0"/>
          </a:p>
          <a:p>
            <a:r>
              <a:rPr lang="el-GR" dirty="0" smtClean="0"/>
              <a:t/>
            </a:r>
            <a:br>
              <a:rPr lang="el-GR" dirty="0" smtClean="0"/>
            </a:br>
            <a:r>
              <a:rPr lang="el-GR" dirty="0" smtClean="0"/>
              <a:t/>
            </a:r>
            <a:br>
              <a:rPr lang="el-GR" dirty="0" smtClean="0"/>
            </a:br>
            <a:endParaRPr lang="el-GR"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42852"/>
            <a:ext cx="8786842" cy="2031325"/>
          </a:xfrm>
          <a:prstGeom prst="rect">
            <a:avLst/>
          </a:prstGeom>
        </p:spPr>
        <p:txBody>
          <a:bodyPr wrap="square">
            <a:spAutoFit/>
          </a:bodyPr>
          <a:lstStyle/>
          <a:p>
            <a:pPr algn="ctr"/>
            <a:r>
              <a:rPr lang="el-GR" i="1" dirty="0" smtClean="0"/>
              <a:t>‘’Για μένα ένα τοπίο δεν υπάρχει από μόνο του, αφού η όψη του αλλάζει κάθε στιγμή.  </a:t>
            </a:r>
          </a:p>
          <a:p>
            <a:pPr algn="ctr"/>
            <a:r>
              <a:rPr lang="el-GR" i="1" dirty="0" smtClean="0"/>
              <a:t>Είναι η ατμόσφαιρα που το περιβάλλει που του δίνει ζωή – το φως και </a:t>
            </a:r>
          </a:p>
          <a:p>
            <a:pPr algn="ctr"/>
            <a:r>
              <a:rPr lang="el-GR" i="1" dirty="0" smtClean="0"/>
              <a:t>ο αέρας που αλλάζουν συνεχώς. </a:t>
            </a:r>
          </a:p>
          <a:p>
            <a:pPr algn="ctr"/>
            <a:r>
              <a:rPr lang="el-GR" i="1" dirty="0" smtClean="0"/>
              <a:t>Για μένα μόνο η περιβάλλουσα ατμόσφαιρα δίνει στο αντικείμενο την αληθινή του αξία’’.</a:t>
            </a:r>
          </a:p>
          <a:p>
            <a:endParaRPr lang="el-GR" dirty="0" smtClean="0"/>
          </a:p>
          <a:p>
            <a:r>
              <a:rPr lang="en-US" dirty="0" smtClean="0"/>
              <a:t/>
            </a:r>
            <a:br>
              <a:rPr lang="en-US" dirty="0" smtClean="0"/>
            </a:br>
            <a:endParaRPr lang="el-GR" dirty="0"/>
          </a:p>
        </p:txBody>
      </p:sp>
      <p:pic>
        <p:nvPicPr>
          <p:cNvPr id="7170" name="Picture 2" descr="http://www.web-sy.fr/peintres_impressionnistes/grandes_images/monet/selfportrait_beret.jpg"/>
          <p:cNvPicPr>
            <a:picLocks noChangeAspect="1" noChangeArrowheads="1"/>
          </p:cNvPicPr>
          <p:nvPr/>
        </p:nvPicPr>
        <p:blipFill>
          <a:blip r:embed="rId2"/>
          <a:srcRect/>
          <a:stretch>
            <a:fillRect/>
          </a:stretch>
        </p:blipFill>
        <p:spPr bwMode="auto">
          <a:xfrm>
            <a:off x="2500298" y="1428736"/>
            <a:ext cx="4333861" cy="5213667"/>
          </a:xfrm>
          <a:prstGeom prst="rect">
            <a:avLst/>
          </a:prstGeom>
          <a:noFill/>
        </p:spPr>
      </p:pic>
      <p:sp>
        <p:nvSpPr>
          <p:cNvPr id="4" name="3 - Ορθογώνιο"/>
          <p:cNvSpPr/>
          <p:nvPr/>
        </p:nvSpPr>
        <p:spPr>
          <a:xfrm>
            <a:off x="6940255" y="5643578"/>
            <a:ext cx="2203745" cy="584775"/>
          </a:xfrm>
          <a:prstGeom prst="rect">
            <a:avLst/>
          </a:prstGeom>
        </p:spPr>
        <p:txBody>
          <a:bodyPr wrap="none">
            <a:spAutoFit/>
          </a:bodyPr>
          <a:lstStyle/>
          <a:p>
            <a:r>
              <a:rPr lang="el-GR" sz="1600" i="1" dirty="0" smtClean="0"/>
              <a:t>‘’</a:t>
            </a:r>
            <a:r>
              <a:rPr lang="fr-FR" sz="1600" i="1" dirty="0" smtClean="0"/>
              <a:t>Autoportrait au béret</a:t>
            </a:r>
            <a:r>
              <a:rPr lang="el-GR" sz="1600" i="1" dirty="0" smtClean="0"/>
              <a:t>’’</a:t>
            </a:r>
            <a:r>
              <a:rPr lang="fr-FR" sz="1600" i="1" dirty="0" smtClean="0"/>
              <a:t> </a:t>
            </a:r>
            <a:endParaRPr lang="el-GR" sz="1600" i="1" dirty="0" smtClean="0"/>
          </a:p>
          <a:p>
            <a:r>
              <a:rPr lang="el-GR" sz="1600" i="1" dirty="0" smtClean="0"/>
              <a:t>               </a:t>
            </a:r>
            <a:r>
              <a:rPr lang="fr-FR" sz="1600" i="1" dirty="0" smtClean="0"/>
              <a:t>1886</a:t>
            </a:r>
            <a:endParaRPr lang="el-GR" sz="16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blogs.getty.edu/iris/files/2010/11/monet_details.jpg"/>
          <p:cNvPicPr>
            <a:picLocks noChangeAspect="1" noChangeArrowheads="1"/>
          </p:cNvPicPr>
          <p:nvPr/>
        </p:nvPicPr>
        <p:blipFill>
          <a:blip r:embed="rId2"/>
          <a:srcRect/>
          <a:stretch>
            <a:fillRect/>
          </a:stretch>
        </p:blipFill>
        <p:spPr bwMode="auto">
          <a:xfrm>
            <a:off x="142844" y="1357298"/>
            <a:ext cx="8844024" cy="4286280"/>
          </a:xfrm>
          <a:prstGeom prst="rect">
            <a:avLst/>
          </a:prstGeom>
          <a:noFill/>
        </p:spPr>
      </p:pic>
      <p:sp>
        <p:nvSpPr>
          <p:cNvPr id="6" name="5 - Ορθογώνιο"/>
          <p:cNvSpPr/>
          <p:nvPr/>
        </p:nvSpPr>
        <p:spPr>
          <a:xfrm>
            <a:off x="357158" y="285728"/>
            <a:ext cx="8429684" cy="646331"/>
          </a:xfrm>
          <a:prstGeom prst="rect">
            <a:avLst/>
          </a:prstGeom>
        </p:spPr>
        <p:txBody>
          <a:bodyPr wrap="square">
            <a:spAutoFit/>
          </a:bodyPr>
          <a:lstStyle/>
          <a:p>
            <a:pPr algn="ctr"/>
            <a:r>
              <a:rPr lang="el-GR" i="1" dirty="0" smtClean="0"/>
              <a:t>Λεπτομέρειες από τον τρόπο που ο Μονέ χρησιμοποιεί το πινέλο του. </a:t>
            </a:r>
          </a:p>
          <a:p>
            <a:pPr algn="ctr"/>
            <a:r>
              <a:rPr lang="el-GR" i="1" dirty="0" smtClean="0"/>
              <a:t>Από τη συλλογή του </a:t>
            </a:r>
            <a:r>
              <a:rPr lang="en-US" i="1" dirty="0" smtClean="0"/>
              <a:t>Getty Museum</a:t>
            </a:r>
            <a:r>
              <a:rPr lang="el-GR" i="1" dirty="0" smtClean="0"/>
              <a:t>.</a:t>
            </a:r>
            <a:endParaRPr lang="el-GR"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071546"/>
            <a:ext cx="8501122" cy="4214842"/>
          </a:xfrm>
        </p:spPr>
        <p:txBody>
          <a:bodyPr>
            <a:normAutofit/>
          </a:bodyPr>
          <a:lstStyle/>
          <a:p>
            <a:pPr>
              <a:buNone/>
            </a:pPr>
            <a:r>
              <a:rPr lang="el-GR" sz="1800" i="1" dirty="0" smtClean="0"/>
              <a:t>Ένα ευθυμογραφικό περιοδικό έγραφε το 1876 : </a:t>
            </a:r>
          </a:p>
          <a:p>
            <a:pPr>
              <a:buNone/>
            </a:pPr>
            <a:endParaRPr lang="el-GR" sz="1800" i="1" dirty="0" smtClean="0"/>
          </a:p>
          <a:p>
            <a:pPr>
              <a:buNone/>
            </a:pPr>
            <a:r>
              <a:rPr lang="el-GR" sz="1800" i="1" dirty="0" smtClean="0"/>
              <a:t>‘’Μόλις άνοιξε μια έκθεση στη Γκαλερί Ντυράν – Ρυέλ , που υποτίθεται ότι περιέχει</a:t>
            </a:r>
          </a:p>
          <a:p>
            <a:pPr>
              <a:buNone/>
            </a:pPr>
            <a:r>
              <a:rPr lang="el-GR" sz="1800" i="1" dirty="0" smtClean="0"/>
              <a:t>έργα τέχνης. Μπαίνω μέσα και τα έκπληκτα μάτια μου αντικρίζουν κάτι το φρικιαστικό.</a:t>
            </a:r>
          </a:p>
          <a:p>
            <a:pPr>
              <a:buNone/>
            </a:pPr>
            <a:r>
              <a:rPr lang="el-GR" sz="1800" i="1" dirty="0" smtClean="0"/>
              <a:t>Πέντε ή έξι τρελοί, ανάμεσά τους και μια γυναίκα, εκθέτουν από κοινού τα έργα τους.</a:t>
            </a:r>
          </a:p>
          <a:p>
            <a:pPr>
              <a:buNone/>
            </a:pPr>
            <a:r>
              <a:rPr lang="el-GR" sz="1800" i="1" dirty="0" smtClean="0"/>
              <a:t>Είδα ανθρώπους να σκάνε στα γέλια μπροστά σε αυτές τις εικόνες, η δική μου καρδιά </a:t>
            </a:r>
          </a:p>
          <a:p>
            <a:pPr>
              <a:buNone/>
            </a:pPr>
            <a:r>
              <a:rPr lang="el-GR" sz="1800" i="1" dirty="0" smtClean="0"/>
              <a:t>όμως μάτωσε. Αυτοί οι λεγόμενοι καλλιτέχνες θεωρούν πως είναι επαναστάτες και </a:t>
            </a:r>
          </a:p>
          <a:p>
            <a:pPr>
              <a:buNone/>
            </a:pPr>
            <a:r>
              <a:rPr lang="el-GR" sz="1800" i="1" dirty="0" smtClean="0"/>
              <a:t>ονομάζονται ιμπρεσιονιστές. Παίρνουν ένα κομμάτι μουσαμά , μπογιές και πινέλα , τον </a:t>
            </a:r>
          </a:p>
          <a:p>
            <a:pPr>
              <a:buNone/>
            </a:pPr>
            <a:r>
              <a:rPr lang="el-GR" sz="1800" i="1" dirty="0" smtClean="0"/>
              <a:t>πασαλείβουν στην τύχη με μερικές κηλίδες χρώμα και υπογράφουν τον δήθεν πίνακα. </a:t>
            </a:r>
          </a:p>
          <a:p>
            <a:pPr>
              <a:buNone/>
            </a:pPr>
            <a:r>
              <a:rPr lang="el-GR" sz="1800" i="1" dirty="0" smtClean="0"/>
              <a:t>Είναι μια παραίσθηση, ακριβώς όπως των τροφίμων ενός φρενοκομείου που μαζεύουν </a:t>
            </a:r>
          </a:p>
          <a:p>
            <a:pPr>
              <a:buNone/>
            </a:pPr>
            <a:r>
              <a:rPr lang="el-GR" sz="1800" i="1" dirty="0" smtClean="0"/>
              <a:t>πέτρες από τον δρόμο πιστεύοντας ότι έχουν βρει διαμάντια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s-media-cache-ak0.pinimg.com/236x/71/f6/f1/71f6f1e9b92c30423e36a7596c5293cc.jpg"/>
          <p:cNvPicPr>
            <a:picLocks noChangeAspect="1" noChangeArrowheads="1"/>
          </p:cNvPicPr>
          <p:nvPr/>
        </p:nvPicPr>
        <p:blipFill>
          <a:blip r:embed="rId2"/>
          <a:srcRect/>
          <a:stretch>
            <a:fillRect/>
          </a:stretch>
        </p:blipFill>
        <p:spPr bwMode="auto">
          <a:xfrm>
            <a:off x="279397" y="642918"/>
            <a:ext cx="3879147" cy="5572164"/>
          </a:xfrm>
          <a:prstGeom prst="rect">
            <a:avLst/>
          </a:prstGeom>
          <a:noFill/>
        </p:spPr>
      </p:pic>
      <p:pic>
        <p:nvPicPr>
          <p:cNvPr id="5" name="Picture 2" descr="http://cdn.dailypainters.com/paintings/monet_s_hay_stack_1_8f0dede9a49aaac82815fda09cfc6f2d.jpg"/>
          <p:cNvPicPr>
            <a:picLocks noChangeAspect="1" noChangeArrowheads="1"/>
          </p:cNvPicPr>
          <p:nvPr/>
        </p:nvPicPr>
        <p:blipFill>
          <a:blip r:embed="rId3"/>
          <a:srcRect/>
          <a:stretch>
            <a:fillRect/>
          </a:stretch>
        </p:blipFill>
        <p:spPr bwMode="auto">
          <a:xfrm>
            <a:off x="4357686" y="1611617"/>
            <a:ext cx="4607750" cy="331758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https://c2.staticflickr.com/4/3001/2948581902_0ccacc83e7.jpg"/>
          <p:cNvPicPr>
            <a:picLocks noChangeAspect="1" noChangeArrowheads="1"/>
          </p:cNvPicPr>
          <p:nvPr/>
        </p:nvPicPr>
        <p:blipFill>
          <a:blip r:embed="rId2"/>
          <a:srcRect/>
          <a:stretch>
            <a:fillRect/>
          </a:stretch>
        </p:blipFill>
        <p:spPr bwMode="auto">
          <a:xfrm>
            <a:off x="0" y="357166"/>
            <a:ext cx="9145748" cy="609107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upload.wikimedia.org/wikipedia/commons/thumb/9/97/1920-22_Claude_Monet_The_Japanese_Footbridge_MOMA_NY_anagoria.JPG/630px-1920-22_Claude_Monet_The_Japanese_Footbridge_MOMA_NY_anagoria.JPG"/>
          <p:cNvPicPr>
            <a:picLocks noChangeAspect="1" noChangeArrowheads="1"/>
          </p:cNvPicPr>
          <p:nvPr/>
        </p:nvPicPr>
        <p:blipFill>
          <a:blip r:embed="rId2"/>
          <a:srcRect/>
          <a:stretch>
            <a:fillRect/>
          </a:stretch>
        </p:blipFill>
        <p:spPr bwMode="auto">
          <a:xfrm>
            <a:off x="611613" y="428604"/>
            <a:ext cx="7876039" cy="600079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b/Pierre-Auguste_Renoir_112.jpg/800px-Pierre-Auguste_Renoir_112.jpg"/>
          <p:cNvPicPr>
            <a:picLocks noChangeAspect="1" noChangeArrowheads="1"/>
          </p:cNvPicPr>
          <p:nvPr/>
        </p:nvPicPr>
        <p:blipFill>
          <a:blip r:embed="rId2"/>
          <a:srcRect/>
          <a:stretch>
            <a:fillRect/>
          </a:stretch>
        </p:blipFill>
        <p:spPr bwMode="auto">
          <a:xfrm>
            <a:off x="4402082" y="0"/>
            <a:ext cx="4741918" cy="6858000"/>
          </a:xfrm>
          <a:prstGeom prst="rect">
            <a:avLst/>
          </a:prstGeom>
          <a:noFill/>
        </p:spPr>
      </p:pic>
      <p:sp>
        <p:nvSpPr>
          <p:cNvPr id="3" name="2 - Ορθογώνιο"/>
          <p:cNvSpPr/>
          <p:nvPr/>
        </p:nvSpPr>
        <p:spPr>
          <a:xfrm>
            <a:off x="285720" y="4643446"/>
            <a:ext cx="3714776" cy="1077218"/>
          </a:xfrm>
          <a:prstGeom prst="rect">
            <a:avLst/>
          </a:prstGeom>
        </p:spPr>
        <p:txBody>
          <a:bodyPr wrap="square">
            <a:spAutoFit/>
          </a:bodyPr>
          <a:lstStyle/>
          <a:p>
            <a:pPr algn="ctr"/>
            <a:r>
              <a:rPr lang="el-GR" sz="1600" i="1" dirty="0" smtClean="0"/>
              <a:t>‘’Ο </a:t>
            </a:r>
            <a:r>
              <a:rPr lang="el-GR" sz="1600" i="1" dirty="0"/>
              <a:t>Κλωντ </a:t>
            </a:r>
            <a:r>
              <a:rPr lang="el-GR" sz="1600" i="1" dirty="0" smtClean="0"/>
              <a:t>Μονέ’’</a:t>
            </a:r>
          </a:p>
          <a:p>
            <a:pPr algn="ctr"/>
            <a:r>
              <a:rPr lang="el-GR" sz="1600" i="1" dirty="0" smtClean="0"/>
              <a:t>προσωπογραφία του από τον </a:t>
            </a:r>
            <a:r>
              <a:rPr lang="el-GR" sz="1600" i="1" dirty="0"/>
              <a:t>Ρενουάρ </a:t>
            </a:r>
            <a:r>
              <a:rPr lang="el-GR" sz="1600" i="1" dirty="0" smtClean="0"/>
              <a:t>1875</a:t>
            </a:r>
          </a:p>
          <a:p>
            <a:pPr algn="ctr"/>
            <a:r>
              <a:rPr lang="en-US" sz="1600" i="1" dirty="0" smtClean="0"/>
              <a:t>Musée d'Orsay</a:t>
            </a:r>
            <a:endParaRPr lang="el-GR" sz="1600"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143240" y="2285992"/>
            <a:ext cx="2773516" cy="584775"/>
          </a:xfrm>
          <a:prstGeom prst="rect">
            <a:avLst/>
          </a:prstGeom>
        </p:spPr>
        <p:txBody>
          <a:bodyPr wrap="none">
            <a:spAutoFit/>
          </a:bodyPr>
          <a:lstStyle/>
          <a:p>
            <a:r>
              <a:rPr lang="el-GR" sz="3200" i="1" dirty="0" smtClean="0">
                <a:solidFill>
                  <a:srgbClr val="92D050"/>
                </a:solidFill>
              </a:rPr>
              <a:t>Édouard Manet</a:t>
            </a:r>
            <a:endParaRPr lang="el-GR" sz="3200" dirty="0">
              <a:solidFill>
                <a:srgbClr val="92D05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7143768" y="4500570"/>
            <a:ext cx="2143108" cy="1569660"/>
          </a:xfrm>
          <a:prstGeom prst="rect">
            <a:avLst/>
          </a:prstGeom>
        </p:spPr>
        <p:txBody>
          <a:bodyPr wrap="square">
            <a:spAutoFit/>
          </a:bodyPr>
          <a:lstStyle/>
          <a:p>
            <a:r>
              <a:rPr lang="el-GR" sz="1600" i="1" dirty="0" smtClean="0"/>
              <a:t>‘’</a:t>
            </a:r>
            <a:r>
              <a:rPr lang="en-US" sz="1600" i="1" dirty="0" smtClean="0"/>
              <a:t>L</a:t>
            </a:r>
            <a:r>
              <a:rPr lang="fr-FR" sz="1600" i="1" dirty="0" smtClean="0"/>
              <a:t>a rue de la Bavolle </a:t>
            </a:r>
            <a:endParaRPr lang="el-GR" sz="1600" i="1" dirty="0" smtClean="0"/>
          </a:p>
          <a:p>
            <a:r>
              <a:rPr lang="el-GR" sz="1600" i="1" dirty="0" smtClean="0"/>
              <a:t>        </a:t>
            </a:r>
            <a:r>
              <a:rPr lang="fr-FR" sz="1600" i="1" dirty="0" smtClean="0"/>
              <a:t>à Honfleur</a:t>
            </a:r>
            <a:r>
              <a:rPr lang="el-GR" sz="1600" i="1" dirty="0" smtClean="0"/>
              <a:t>’’</a:t>
            </a:r>
          </a:p>
          <a:p>
            <a:r>
              <a:rPr lang="el-GR" sz="1600" i="1" dirty="0" smtClean="0"/>
              <a:t>            </a:t>
            </a:r>
            <a:r>
              <a:rPr lang="fr-FR" sz="1600" i="1" dirty="0" smtClean="0"/>
              <a:t>1864</a:t>
            </a:r>
          </a:p>
          <a:p>
            <a:r>
              <a:rPr lang="de-DE" sz="1600" i="1" dirty="0" smtClean="0"/>
              <a:t>Kunsthalle Mannheim,</a:t>
            </a:r>
            <a:endParaRPr lang="el-GR" sz="1600" i="1" dirty="0" smtClean="0"/>
          </a:p>
          <a:p>
            <a:pPr algn="ctr"/>
            <a:r>
              <a:rPr lang="el-GR" sz="1600" i="1" dirty="0" smtClean="0"/>
              <a:t>Γερμανία</a:t>
            </a:r>
            <a:endParaRPr lang="de-DE" sz="1600" i="1" dirty="0" smtClean="0"/>
          </a:p>
          <a:p>
            <a:endParaRPr lang="el-GR" sz="1600" i="1" dirty="0"/>
          </a:p>
        </p:txBody>
      </p:sp>
      <p:pic>
        <p:nvPicPr>
          <p:cNvPr id="48130" name="Picture 2" descr="undefined"/>
          <p:cNvPicPr>
            <a:picLocks noChangeAspect="1" noChangeArrowheads="1"/>
          </p:cNvPicPr>
          <p:nvPr/>
        </p:nvPicPr>
        <p:blipFill>
          <a:blip r:embed="rId2"/>
          <a:srcRect/>
          <a:stretch>
            <a:fillRect/>
          </a:stretch>
        </p:blipFill>
        <p:spPr bwMode="auto">
          <a:xfrm>
            <a:off x="0" y="0"/>
            <a:ext cx="7124413" cy="657227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undefined"/>
          <p:cNvPicPr>
            <a:picLocks noChangeAspect="1" noChangeArrowheads="1"/>
          </p:cNvPicPr>
          <p:nvPr/>
        </p:nvPicPr>
        <p:blipFill>
          <a:blip r:embed="rId2"/>
          <a:srcRect/>
          <a:stretch>
            <a:fillRect/>
          </a:stretch>
        </p:blipFill>
        <p:spPr bwMode="auto">
          <a:xfrm>
            <a:off x="2000232" y="0"/>
            <a:ext cx="7143768" cy="6509760"/>
          </a:xfrm>
          <a:prstGeom prst="rect">
            <a:avLst/>
          </a:prstGeom>
          <a:noFill/>
        </p:spPr>
      </p:pic>
      <p:sp>
        <p:nvSpPr>
          <p:cNvPr id="5" name="4 - Ορθογώνιο"/>
          <p:cNvSpPr/>
          <p:nvPr/>
        </p:nvSpPr>
        <p:spPr>
          <a:xfrm>
            <a:off x="0" y="5072074"/>
            <a:ext cx="2143124" cy="1323439"/>
          </a:xfrm>
          <a:prstGeom prst="rect">
            <a:avLst/>
          </a:prstGeom>
        </p:spPr>
        <p:txBody>
          <a:bodyPr wrap="square">
            <a:spAutoFit/>
          </a:bodyPr>
          <a:lstStyle/>
          <a:p>
            <a:pPr algn="ctr"/>
            <a:r>
              <a:rPr lang="el-GR" sz="1600" i="1" dirty="0" smtClean="0"/>
              <a:t>‘’</a:t>
            </a:r>
            <a:r>
              <a:rPr lang="fr-FR" sz="1600" i="1" dirty="0" smtClean="0"/>
              <a:t>Rue de la Bavole, Honfleur</a:t>
            </a:r>
            <a:r>
              <a:rPr lang="el-GR" sz="1600" i="1" dirty="0" smtClean="0"/>
              <a:t>’’</a:t>
            </a:r>
          </a:p>
          <a:p>
            <a:pPr algn="ctr"/>
            <a:r>
              <a:rPr lang="el-GR" sz="1600" i="1" dirty="0" smtClean="0"/>
              <a:t>1864</a:t>
            </a:r>
          </a:p>
          <a:p>
            <a:pPr algn="ctr"/>
            <a:r>
              <a:rPr lang="fr-FR" sz="1600" i="1" dirty="0" smtClean="0"/>
              <a:t>Museum of Fine Arts </a:t>
            </a:r>
            <a:endParaRPr lang="el-GR" sz="1600" i="1" dirty="0" smtClean="0"/>
          </a:p>
          <a:p>
            <a:pPr algn="ctr"/>
            <a:r>
              <a:rPr lang="fr-FR" sz="1600" i="1" dirty="0" smtClean="0"/>
              <a:t>de Boston</a:t>
            </a:r>
            <a:r>
              <a:rPr lang="el-GR" sz="1600" i="1" dirty="0" smtClean="0"/>
              <a:t>, Η.Π.Α.</a:t>
            </a:r>
            <a:endParaRPr lang="el-GR" sz="1600" i="1" dirty="0"/>
          </a:p>
        </p:txBody>
      </p:sp>
      <p:sp>
        <p:nvSpPr>
          <p:cNvPr id="6" name="5 - Ορθογώνιο"/>
          <p:cNvSpPr/>
          <p:nvPr/>
        </p:nvSpPr>
        <p:spPr>
          <a:xfrm>
            <a:off x="0" y="0"/>
            <a:ext cx="2071702" cy="2308324"/>
          </a:xfrm>
          <a:prstGeom prst="rect">
            <a:avLst/>
          </a:prstGeom>
        </p:spPr>
        <p:txBody>
          <a:bodyPr wrap="square">
            <a:spAutoFit/>
          </a:bodyPr>
          <a:lstStyle/>
          <a:p>
            <a:pPr algn="ctr"/>
            <a:r>
              <a:rPr lang="el-GR" sz="1600" i="1" dirty="0" smtClean="0"/>
              <a:t>Θέμα του και στους δύο πίνακες είναι να αναδείξει τις απογευματινές σκιές και το φως και τον τρόπο που αποδίδουν τις μορφές και τους όγκους σε αυτόν τον μικρό δρόμο.</a:t>
            </a:r>
            <a:endParaRPr lang="el-GR"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85720" y="5072074"/>
            <a:ext cx="4572000" cy="1077218"/>
          </a:xfrm>
          <a:prstGeom prst="rect">
            <a:avLst/>
          </a:prstGeom>
        </p:spPr>
        <p:txBody>
          <a:bodyPr>
            <a:spAutoFit/>
          </a:bodyPr>
          <a:lstStyle/>
          <a:p>
            <a:r>
              <a:rPr lang="el-GR" sz="1600" i="1" dirty="0" smtClean="0"/>
              <a:t>‘’</a:t>
            </a:r>
            <a:r>
              <a:rPr lang="en-US" sz="1600" i="1" dirty="0" smtClean="0"/>
              <a:t>The </a:t>
            </a:r>
            <a:r>
              <a:rPr lang="en-US" sz="1600" i="1" dirty="0"/>
              <a:t>Woman in the Green </a:t>
            </a:r>
            <a:r>
              <a:rPr lang="en-US" sz="1600" i="1" dirty="0" smtClean="0"/>
              <a:t>Dress</a:t>
            </a:r>
            <a:r>
              <a:rPr lang="el-GR" sz="1600" i="1" dirty="0" smtClean="0"/>
              <a:t>’’</a:t>
            </a:r>
            <a:endParaRPr lang="el-GR" sz="1600" i="1" dirty="0"/>
          </a:p>
          <a:p>
            <a:r>
              <a:rPr lang="el-GR" sz="1600" i="1" dirty="0" smtClean="0"/>
              <a:t>           </a:t>
            </a:r>
            <a:r>
              <a:rPr lang="en-US" sz="1600" dirty="0"/>
              <a:t> </a:t>
            </a:r>
            <a:r>
              <a:rPr lang="el-GR" sz="1600" i="1" dirty="0" smtClean="0"/>
              <a:t>’’</a:t>
            </a:r>
            <a:r>
              <a:rPr lang="en-US" sz="1600" i="1" dirty="0" smtClean="0"/>
              <a:t>Camille Doncieux</a:t>
            </a:r>
            <a:r>
              <a:rPr lang="el-GR" sz="1600" i="1" dirty="0" smtClean="0"/>
              <a:t>’’</a:t>
            </a:r>
            <a:endParaRPr lang="el-GR" sz="1600" i="1" dirty="0"/>
          </a:p>
          <a:p>
            <a:r>
              <a:rPr lang="el-GR" sz="1600" i="1" dirty="0" smtClean="0"/>
              <a:t>                      </a:t>
            </a:r>
            <a:r>
              <a:rPr lang="en-US" sz="1600" i="1" dirty="0" smtClean="0"/>
              <a:t>1866</a:t>
            </a:r>
            <a:endParaRPr lang="el-GR" sz="1600" i="1" dirty="0" smtClean="0"/>
          </a:p>
          <a:p>
            <a:r>
              <a:rPr lang="el-GR" sz="1600" i="1" dirty="0" smtClean="0"/>
              <a:t>   </a:t>
            </a:r>
            <a:r>
              <a:rPr lang="en-US" sz="1600" i="1" dirty="0" smtClean="0"/>
              <a:t>Kunsthalle Bremen</a:t>
            </a:r>
            <a:r>
              <a:rPr lang="el-GR" sz="1600" i="1" dirty="0" smtClean="0"/>
              <a:t>, Γερμανία</a:t>
            </a:r>
            <a:endParaRPr lang="el-GR" sz="1600" i="1" dirty="0"/>
          </a:p>
        </p:txBody>
      </p:sp>
      <p:pic>
        <p:nvPicPr>
          <p:cNvPr id="47106" name="Picture 2" descr="undefined"/>
          <p:cNvPicPr>
            <a:picLocks noChangeAspect="1" noChangeArrowheads="1"/>
          </p:cNvPicPr>
          <p:nvPr/>
        </p:nvPicPr>
        <p:blipFill>
          <a:blip r:embed="rId2"/>
          <a:srcRect/>
          <a:stretch>
            <a:fillRect/>
          </a:stretch>
        </p:blipFill>
        <p:spPr bwMode="auto">
          <a:xfrm>
            <a:off x="3714744" y="0"/>
            <a:ext cx="4449635" cy="6858000"/>
          </a:xfrm>
          <a:prstGeom prst="rect">
            <a:avLst/>
          </a:prstGeom>
          <a:noFill/>
        </p:spPr>
      </p:pic>
      <p:sp>
        <p:nvSpPr>
          <p:cNvPr id="5" name="4 - Ορθογώνιο"/>
          <p:cNvSpPr/>
          <p:nvPr/>
        </p:nvSpPr>
        <p:spPr>
          <a:xfrm>
            <a:off x="642910" y="500042"/>
            <a:ext cx="2714644" cy="1200329"/>
          </a:xfrm>
          <a:prstGeom prst="rect">
            <a:avLst/>
          </a:prstGeom>
        </p:spPr>
        <p:txBody>
          <a:bodyPr wrap="square">
            <a:spAutoFit/>
          </a:bodyPr>
          <a:lstStyle/>
          <a:p>
            <a:pPr algn="ctr"/>
            <a:r>
              <a:rPr lang="el-GR" i="1" dirty="0" smtClean="0"/>
              <a:t> Ο πίνακας έγινε δεκτός και άφησε θετικές εντυπώσεις στο </a:t>
            </a:r>
          </a:p>
          <a:p>
            <a:pPr algn="ctr"/>
            <a:r>
              <a:rPr lang="el-GR" i="1" dirty="0" smtClean="0"/>
              <a:t>Σαλόν του </a:t>
            </a:r>
            <a:r>
              <a:rPr lang="en-US" i="1" dirty="0" smtClean="0"/>
              <a:t>1866</a:t>
            </a:r>
            <a:r>
              <a:rPr lang="el-GR" i="1" dirty="0" smtClean="0"/>
              <a:t>.</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7/74/Monet_dejeunersurlherbe.jpg/800px-Monet_dejeunersurlherbe.jpg"/>
          <p:cNvPicPr>
            <a:picLocks noChangeAspect="1" noChangeArrowheads="1"/>
          </p:cNvPicPr>
          <p:nvPr/>
        </p:nvPicPr>
        <p:blipFill>
          <a:blip r:embed="rId2"/>
          <a:srcRect/>
          <a:stretch>
            <a:fillRect/>
          </a:stretch>
        </p:blipFill>
        <p:spPr bwMode="auto">
          <a:xfrm>
            <a:off x="3214678" y="-27426"/>
            <a:ext cx="5929322" cy="6885426"/>
          </a:xfrm>
          <a:prstGeom prst="rect">
            <a:avLst/>
          </a:prstGeom>
          <a:noFill/>
        </p:spPr>
      </p:pic>
      <p:sp>
        <p:nvSpPr>
          <p:cNvPr id="3" name="2 - Ορθογώνιο"/>
          <p:cNvSpPr/>
          <p:nvPr/>
        </p:nvSpPr>
        <p:spPr>
          <a:xfrm>
            <a:off x="285720" y="4057233"/>
            <a:ext cx="2928926" cy="2800767"/>
          </a:xfrm>
          <a:prstGeom prst="rect">
            <a:avLst/>
          </a:prstGeom>
        </p:spPr>
        <p:txBody>
          <a:bodyPr wrap="square">
            <a:spAutoFit/>
          </a:bodyPr>
          <a:lstStyle/>
          <a:p>
            <a:r>
              <a:rPr lang="el-GR" sz="1600" i="1" dirty="0" smtClean="0"/>
              <a:t>   ‘’</a:t>
            </a:r>
            <a:r>
              <a:rPr lang="fr-FR" sz="1600" i="1" dirty="0" smtClean="0"/>
              <a:t>Le </a:t>
            </a:r>
            <a:r>
              <a:rPr lang="fr-FR" sz="1600" i="1" dirty="0"/>
              <a:t>déjeuner sur </a:t>
            </a:r>
            <a:r>
              <a:rPr lang="fr-FR" sz="1600" i="1" dirty="0" smtClean="0"/>
              <a:t>l'herbe</a:t>
            </a:r>
            <a:r>
              <a:rPr lang="el-GR" sz="1600" i="1" dirty="0" smtClean="0"/>
              <a:t>’’</a:t>
            </a:r>
            <a:endParaRPr lang="el-GR" sz="1600" i="1" dirty="0"/>
          </a:p>
          <a:p>
            <a:r>
              <a:rPr lang="el-GR" sz="1600" i="1" dirty="0" smtClean="0"/>
              <a:t>             </a:t>
            </a:r>
            <a:r>
              <a:rPr lang="fr-FR" sz="1600" i="1" dirty="0" smtClean="0"/>
              <a:t>(</a:t>
            </a:r>
            <a:r>
              <a:rPr lang="fr-FR" sz="1600" i="1" dirty="0"/>
              <a:t>right </a:t>
            </a:r>
            <a:r>
              <a:rPr lang="fr-FR" sz="1600" i="1" dirty="0" smtClean="0"/>
              <a:t>section)</a:t>
            </a:r>
            <a:endParaRPr lang="el-GR" sz="1600" i="1" dirty="0"/>
          </a:p>
          <a:p>
            <a:r>
              <a:rPr lang="el-GR" sz="1600" i="1" dirty="0" smtClean="0"/>
              <a:t>                 </a:t>
            </a:r>
            <a:r>
              <a:rPr lang="fr-FR" sz="1600" i="1" dirty="0" smtClean="0"/>
              <a:t>1865</a:t>
            </a:r>
            <a:r>
              <a:rPr lang="el-GR" sz="1600" i="1" dirty="0" smtClean="0"/>
              <a:t>/</a:t>
            </a:r>
            <a:r>
              <a:rPr lang="fr-FR" sz="1600" i="1" dirty="0" smtClean="0"/>
              <a:t>66</a:t>
            </a:r>
            <a:r>
              <a:rPr lang="el-GR" sz="1600" i="1" dirty="0" smtClean="0"/>
              <a:t> </a:t>
            </a:r>
          </a:p>
          <a:p>
            <a:r>
              <a:rPr lang="el-GR" sz="1600" i="1" dirty="0" smtClean="0"/>
              <a:t>     </a:t>
            </a:r>
            <a:r>
              <a:rPr lang="fr-FR" sz="1600" i="1" dirty="0" smtClean="0"/>
              <a:t>Musée d'Orsay</a:t>
            </a:r>
            <a:r>
              <a:rPr lang="el-GR" sz="1600" i="1" dirty="0" smtClean="0"/>
              <a:t>, Παρίσι </a:t>
            </a:r>
          </a:p>
          <a:p>
            <a:endParaRPr lang="el-GR" sz="1600" dirty="0" smtClean="0"/>
          </a:p>
          <a:p>
            <a:endParaRPr lang="el-GR" sz="1600" i="1" dirty="0" smtClean="0"/>
          </a:p>
          <a:p>
            <a:endParaRPr lang="el-GR" sz="1600" i="1" dirty="0" smtClean="0"/>
          </a:p>
          <a:p>
            <a:r>
              <a:rPr lang="el-GR" sz="1600" i="1" dirty="0" smtClean="0"/>
              <a:t>με τους : </a:t>
            </a:r>
            <a:r>
              <a:rPr lang="fr-FR" sz="1600" i="1" dirty="0" smtClean="0"/>
              <a:t>Gustave </a:t>
            </a:r>
            <a:r>
              <a:rPr lang="fr-FR" sz="1600" i="1" dirty="0"/>
              <a:t>Courbet, </a:t>
            </a:r>
            <a:endParaRPr lang="el-GR" sz="1600" i="1" dirty="0" smtClean="0"/>
          </a:p>
          <a:p>
            <a:r>
              <a:rPr lang="fr-FR" sz="1600" i="1" dirty="0" smtClean="0"/>
              <a:t>Frédéric </a:t>
            </a:r>
            <a:r>
              <a:rPr lang="fr-FR" sz="1600" i="1" dirty="0"/>
              <a:t>Bazille </a:t>
            </a:r>
            <a:r>
              <a:rPr lang="el-GR" sz="1600" i="1" dirty="0"/>
              <a:t> </a:t>
            </a:r>
            <a:r>
              <a:rPr lang="el-GR" sz="1600" i="1" dirty="0" smtClean="0"/>
              <a:t>και την </a:t>
            </a:r>
            <a:r>
              <a:rPr lang="fr-FR" sz="1600" i="1" dirty="0" smtClean="0"/>
              <a:t>Camille </a:t>
            </a:r>
            <a:endParaRPr lang="el-GR" sz="1600" i="1" dirty="0" smtClean="0"/>
          </a:p>
          <a:p>
            <a:r>
              <a:rPr lang="fr-FR" sz="1600" i="1" dirty="0" smtClean="0"/>
              <a:t>Doncieux</a:t>
            </a:r>
            <a:r>
              <a:rPr lang="fr-FR" sz="1600" i="1" dirty="0"/>
              <a:t>, </a:t>
            </a:r>
            <a:r>
              <a:rPr lang="el-GR" sz="1600" i="1" dirty="0" smtClean="0"/>
              <a:t>την πρώτη σύζυγο του </a:t>
            </a:r>
          </a:p>
          <a:p>
            <a:r>
              <a:rPr lang="el-GR" sz="1600" i="1" dirty="0"/>
              <a:t>κ</a:t>
            </a:r>
            <a:r>
              <a:rPr lang="el-GR" sz="1600" i="1" dirty="0" smtClean="0"/>
              <a:t>αλλιτέχνη </a:t>
            </a:r>
            <a:endParaRPr lang="el-GR" sz="1600" i="1" dirty="0"/>
          </a:p>
        </p:txBody>
      </p:sp>
      <p:sp>
        <p:nvSpPr>
          <p:cNvPr id="4" name="3 - Ορθογώνιο"/>
          <p:cNvSpPr/>
          <p:nvPr/>
        </p:nvSpPr>
        <p:spPr>
          <a:xfrm>
            <a:off x="0" y="214290"/>
            <a:ext cx="3071802" cy="3785652"/>
          </a:xfrm>
          <a:prstGeom prst="rect">
            <a:avLst/>
          </a:prstGeom>
        </p:spPr>
        <p:txBody>
          <a:bodyPr wrap="square">
            <a:spAutoFit/>
          </a:bodyPr>
          <a:lstStyle/>
          <a:p>
            <a:pPr algn="ctr"/>
            <a:r>
              <a:rPr lang="el-GR" sz="1600" i="1" dirty="0" smtClean="0"/>
              <a:t>Ζωγραφίστηκε ως απάντηση στον πίνακα του 1863 του Μανέ.</a:t>
            </a:r>
          </a:p>
          <a:p>
            <a:pPr algn="ctr"/>
            <a:r>
              <a:rPr lang="el-GR" sz="1600" i="1" dirty="0" smtClean="0"/>
              <a:t>Εδώ βλέπουμε το δεξί μισό. </a:t>
            </a:r>
          </a:p>
          <a:p>
            <a:pPr algn="ctr"/>
            <a:endParaRPr lang="el-GR" sz="1600" i="1" dirty="0" smtClean="0"/>
          </a:p>
          <a:p>
            <a:pPr algn="ctr"/>
            <a:r>
              <a:rPr lang="el-GR" sz="1600" i="1" dirty="0" smtClean="0"/>
              <a:t>Ο Μονέ αναγκάστηκε να τον κόψει, γιατί είχε υποστεί ζημιές όσο το είχε ο ιδιοκτήτης του σπιτιού που νοίκιαζε. </a:t>
            </a:r>
          </a:p>
          <a:p>
            <a:pPr algn="ctr"/>
            <a:endParaRPr lang="el-GR" sz="1600" i="1" dirty="0" smtClean="0"/>
          </a:p>
          <a:p>
            <a:pPr algn="ctr"/>
            <a:r>
              <a:rPr lang="el-GR" sz="1600" i="1" dirty="0" smtClean="0"/>
              <a:t>Το αριστερό μισό και ένα κεντρικό κομμάτι (αυτό που αποκαλείται δεξί) βρίσκονται πλέον στο Μουσείο Ορσέ. </a:t>
            </a:r>
          </a:p>
          <a:p>
            <a:pPr algn="ctr"/>
            <a:r>
              <a:rPr lang="el-GR" sz="1600" i="1" dirty="0" smtClean="0"/>
              <a:t>Λείπει το άκρο δεξιό.</a:t>
            </a:r>
          </a:p>
          <a:p>
            <a:pPr algn="ctr"/>
            <a:r>
              <a:rPr lang="el-GR" sz="1600" i="1" dirty="0" smtClean="0"/>
              <a:t> </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undefined"/>
          <p:cNvPicPr>
            <a:picLocks noChangeAspect="1" noChangeArrowheads="1"/>
          </p:cNvPicPr>
          <p:nvPr/>
        </p:nvPicPr>
        <p:blipFill>
          <a:blip r:embed="rId2"/>
          <a:srcRect/>
          <a:stretch>
            <a:fillRect/>
          </a:stretch>
        </p:blipFill>
        <p:spPr bwMode="auto">
          <a:xfrm>
            <a:off x="285720" y="0"/>
            <a:ext cx="3617258" cy="6858000"/>
          </a:xfrm>
          <a:prstGeom prst="rect">
            <a:avLst/>
          </a:prstGeom>
          <a:noFill/>
        </p:spPr>
      </p:pic>
      <p:sp>
        <p:nvSpPr>
          <p:cNvPr id="5" name="4 - Ορθογώνιο"/>
          <p:cNvSpPr/>
          <p:nvPr/>
        </p:nvSpPr>
        <p:spPr>
          <a:xfrm>
            <a:off x="4000496" y="5072074"/>
            <a:ext cx="3500430" cy="1077218"/>
          </a:xfrm>
          <a:prstGeom prst="rect">
            <a:avLst/>
          </a:prstGeom>
        </p:spPr>
        <p:txBody>
          <a:bodyPr wrap="square">
            <a:spAutoFit/>
          </a:bodyPr>
          <a:lstStyle/>
          <a:p>
            <a:pPr algn="ctr"/>
            <a:r>
              <a:rPr lang="el-GR" sz="1600" i="1" dirty="0" smtClean="0"/>
              <a:t>‘’</a:t>
            </a:r>
            <a:r>
              <a:rPr lang="fr-FR" sz="1600" i="1" dirty="0" smtClean="0"/>
              <a:t>Le Déjeuner sur l'herbe</a:t>
            </a:r>
            <a:r>
              <a:rPr lang="el-GR" sz="1600" i="1" dirty="0" smtClean="0"/>
              <a:t>’’</a:t>
            </a:r>
          </a:p>
          <a:p>
            <a:pPr algn="ctr"/>
            <a:r>
              <a:rPr lang="fr-FR" sz="1600" i="1" dirty="0" smtClean="0"/>
              <a:t> (left panel) </a:t>
            </a:r>
            <a:endParaRPr lang="el-GR" sz="1600" i="1" dirty="0" smtClean="0"/>
          </a:p>
          <a:p>
            <a:pPr algn="ctr"/>
            <a:r>
              <a:rPr lang="el-GR" sz="1600" i="1" dirty="0" smtClean="0"/>
              <a:t>1865/66</a:t>
            </a:r>
          </a:p>
          <a:p>
            <a:pPr algn="ctr"/>
            <a:r>
              <a:rPr lang="fr-FR" sz="1600" i="1" dirty="0" smtClean="0"/>
              <a:t>Musée d'Orsay, </a:t>
            </a:r>
            <a:r>
              <a:rPr lang="el-GR" sz="1600" i="1" dirty="0" smtClean="0"/>
              <a:t>Παρίσι</a:t>
            </a:r>
            <a:endParaRPr lang="el-GR" sz="16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357422" y="5286388"/>
            <a:ext cx="4572000" cy="1323439"/>
          </a:xfrm>
          <a:prstGeom prst="rect">
            <a:avLst/>
          </a:prstGeom>
        </p:spPr>
        <p:txBody>
          <a:bodyPr>
            <a:spAutoFit/>
          </a:bodyPr>
          <a:lstStyle/>
          <a:p>
            <a:pPr algn="ctr"/>
            <a:r>
              <a:rPr lang="el-GR" sz="1600" i="1" dirty="0" smtClean="0"/>
              <a:t>‘’</a:t>
            </a:r>
            <a:r>
              <a:rPr lang="en-US" sz="1600" i="1" dirty="0" smtClean="0"/>
              <a:t>Le Déjeuner sur l'herbe</a:t>
            </a:r>
            <a:r>
              <a:rPr lang="el-GR" sz="1600" i="1" dirty="0" smtClean="0"/>
              <a:t>’’</a:t>
            </a:r>
          </a:p>
          <a:p>
            <a:pPr algn="ctr"/>
            <a:r>
              <a:rPr lang="el-GR" sz="1600" i="1" dirty="0" smtClean="0"/>
              <a:t>1865</a:t>
            </a:r>
          </a:p>
          <a:p>
            <a:pPr algn="ctr"/>
            <a:r>
              <a:rPr lang="en-US" sz="1600" i="1" dirty="0" smtClean="0"/>
              <a:t>Pushkin Museum, </a:t>
            </a:r>
            <a:r>
              <a:rPr lang="el-GR" sz="1600" i="1" dirty="0" smtClean="0"/>
              <a:t>Μόσχα</a:t>
            </a:r>
          </a:p>
          <a:p>
            <a:pPr algn="ctr"/>
            <a:r>
              <a:rPr lang="en-US" sz="1600" i="1" dirty="0" smtClean="0"/>
              <a:t> </a:t>
            </a:r>
            <a:r>
              <a:rPr lang="el-GR" sz="1600" i="1" dirty="0" smtClean="0"/>
              <a:t>Αυτό είναι ένα μικρότερο έργο – ακέραιο – </a:t>
            </a:r>
          </a:p>
          <a:p>
            <a:pPr algn="ctr"/>
            <a:r>
              <a:rPr lang="el-GR" sz="1600" i="1" dirty="0" smtClean="0"/>
              <a:t>με το ίδιο θέμα που βρίσκεται στη Ρωσία.</a:t>
            </a:r>
          </a:p>
        </p:txBody>
      </p:sp>
      <p:pic>
        <p:nvPicPr>
          <p:cNvPr id="81924" name="Picture 4" descr="undefined"/>
          <p:cNvPicPr>
            <a:picLocks noChangeAspect="1" noChangeArrowheads="1"/>
          </p:cNvPicPr>
          <p:nvPr/>
        </p:nvPicPr>
        <p:blipFill>
          <a:blip r:embed="rId2"/>
          <a:srcRect/>
          <a:stretch>
            <a:fillRect/>
          </a:stretch>
        </p:blipFill>
        <p:spPr bwMode="auto">
          <a:xfrm>
            <a:off x="1000100" y="285728"/>
            <a:ext cx="7000924" cy="492398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web-sy.fr/peintres_impressionnistes/grandes_images/monet/women_at_garden.jpg"/>
          <p:cNvPicPr>
            <a:picLocks noChangeAspect="1" noChangeArrowheads="1"/>
          </p:cNvPicPr>
          <p:nvPr/>
        </p:nvPicPr>
        <p:blipFill>
          <a:blip r:embed="rId2"/>
          <a:srcRect/>
          <a:stretch>
            <a:fillRect/>
          </a:stretch>
        </p:blipFill>
        <p:spPr bwMode="auto">
          <a:xfrm>
            <a:off x="3660524" y="0"/>
            <a:ext cx="5483475" cy="6858000"/>
          </a:xfrm>
          <a:prstGeom prst="rect">
            <a:avLst/>
          </a:prstGeom>
          <a:noFill/>
        </p:spPr>
      </p:pic>
      <p:sp>
        <p:nvSpPr>
          <p:cNvPr id="5" name="4 - Ορθογώνιο"/>
          <p:cNvSpPr/>
          <p:nvPr/>
        </p:nvSpPr>
        <p:spPr>
          <a:xfrm>
            <a:off x="1714480" y="6027003"/>
            <a:ext cx="1916037" cy="830997"/>
          </a:xfrm>
          <a:prstGeom prst="rect">
            <a:avLst/>
          </a:prstGeom>
        </p:spPr>
        <p:txBody>
          <a:bodyPr wrap="none">
            <a:spAutoFit/>
          </a:bodyPr>
          <a:lstStyle/>
          <a:p>
            <a:pPr algn="ctr"/>
            <a:r>
              <a:rPr lang="el-GR" sz="1600" i="1" dirty="0" smtClean="0"/>
              <a:t>‘’</a:t>
            </a:r>
            <a:r>
              <a:rPr lang="fr-FR" sz="1600" i="1" dirty="0" smtClean="0"/>
              <a:t>Femmes au jardin</a:t>
            </a:r>
            <a:r>
              <a:rPr lang="el-GR" sz="1600" i="1" dirty="0" smtClean="0"/>
              <a:t>’’</a:t>
            </a:r>
            <a:r>
              <a:rPr lang="fr-FR" sz="1600" i="1" dirty="0" smtClean="0"/>
              <a:t> </a:t>
            </a:r>
            <a:endParaRPr lang="el-GR" sz="1600" i="1" dirty="0" smtClean="0"/>
          </a:p>
          <a:p>
            <a:pPr algn="ctr"/>
            <a:r>
              <a:rPr lang="fr-FR" sz="1600" i="1" dirty="0" smtClean="0"/>
              <a:t>186</a:t>
            </a:r>
            <a:r>
              <a:rPr lang="el-GR" sz="1600" i="1" dirty="0" smtClean="0"/>
              <a:t>6</a:t>
            </a:r>
          </a:p>
          <a:p>
            <a:pPr algn="ctr"/>
            <a:r>
              <a:rPr lang="el-GR" sz="1600" i="1" dirty="0" smtClean="0"/>
              <a:t>Μουσείο Ορσέ</a:t>
            </a:r>
            <a:endParaRPr lang="el-GR" sz="1600" i="1" dirty="0"/>
          </a:p>
        </p:txBody>
      </p:sp>
      <p:sp>
        <p:nvSpPr>
          <p:cNvPr id="4" name="3 - Ορθογώνιο"/>
          <p:cNvSpPr/>
          <p:nvPr/>
        </p:nvSpPr>
        <p:spPr>
          <a:xfrm>
            <a:off x="0" y="0"/>
            <a:ext cx="3714744" cy="5509200"/>
          </a:xfrm>
          <a:prstGeom prst="rect">
            <a:avLst/>
          </a:prstGeom>
        </p:spPr>
        <p:txBody>
          <a:bodyPr wrap="square">
            <a:spAutoFit/>
          </a:bodyPr>
          <a:lstStyle/>
          <a:p>
            <a:r>
              <a:rPr lang="el-GR" sz="1600" i="1" dirty="0" smtClean="0"/>
              <a:t>Ο ζωγράφος είναι μόλις 26 χρονών και εδώ επαναλαμβάνει την άσκησή του με θέμα ‘’λευκά ρούχα σε κήπο’’.</a:t>
            </a:r>
          </a:p>
          <a:p>
            <a:endParaRPr lang="el-GR" sz="1600" dirty="0" smtClean="0"/>
          </a:p>
          <a:p>
            <a:pPr algn="ctr"/>
            <a:r>
              <a:rPr lang="el-GR" sz="1600" i="1" dirty="0" smtClean="0"/>
              <a:t>Το μέγεθος του καμβά απαιτούσε ο Μονέ να ζωγραφίσει το πάνω μισό του με τον καμβά χαμηλωμένο σε μια τάφρο που είχε σκάψει, ώστε να μπορεί να διατηρήσει μια ενιαία άποψη για ολόκληρο το έργο.</a:t>
            </a:r>
          </a:p>
          <a:p>
            <a:pPr algn="ctr"/>
            <a:endParaRPr lang="el-GR" sz="1600" i="1" dirty="0" smtClean="0"/>
          </a:p>
          <a:p>
            <a:pPr algn="ctr"/>
            <a:r>
              <a:rPr lang="el-GR" sz="1600" i="1" dirty="0" smtClean="0"/>
              <a:t>Πρόκειται για τον κήπο του σπιτιού που νοίκιαζε. Η μελλοντική 1</a:t>
            </a:r>
            <a:r>
              <a:rPr lang="el-GR" sz="1600" i="1" baseline="30000" dirty="0" smtClean="0"/>
              <a:t>η</a:t>
            </a:r>
            <a:r>
              <a:rPr lang="el-GR" sz="1600" i="1" dirty="0" smtClean="0"/>
              <a:t> του σύζυγος πόζαρε για τις τρεις γυναικείες μορφές. </a:t>
            </a:r>
          </a:p>
          <a:p>
            <a:pPr algn="ctr"/>
            <a:r>
              <a:rPr lang="el-GR" sz="1600" i="1" dirty="0" smtClean="0"/>
              <a:t>Τα γυναικεία ρούχα τα αντέγραψε από καταλόγους μόδας.</a:t>
            </a:r>
          </a:p>
          <a:p>
            <a:pPr algn="ctr"/>
            <a:endParaRPr lang="el-GR" sz="1600" i="1" dirty="0" smtClean="0"/>
          </a:p>
          <a:p>
            <a:pPr algn="ctr"/>
            <a:r>
              <a:rPr lang="el-GR" sz="1600" i="1" dirty="0" smtClean="0"/>
              <a:t>Το έργο απορρίφθηκε στο Σαλόν του 1867, γιατί κρίθηκε αφηγηματικά αδύναμο και δεν άρεσαν οι πινελιές του.</a:t>
            </a:r>
          </a:p>
          <a:p>
            <a:pPr algn="ctr"/>
            <a:endParaRPr lang="el-GR" sz="1600" i="1" dirty="0" smtClean="0"/>
          </a:p>
          <a:p>
            <a:pPr algn="ctr"/>
            <a:r>
              <a:rPr lang="el-GR" sz="1600" i="1" dirty="0" smtClean="0"/>
              <a:t>Στόχος του : να αποτυπώσει το παιχνίδισμα του φωτός στην ατμόσφαιρα.</a:t>
            </a:r>
            <a:endParaRPr lang="el-GR" sz="16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0/0e/Claude_Monet_022.jpg/800px-Claude_Monet_022.jpg"/>
          <p:cNvPicPr>
            <a:picLocks noChangeAspect="1" noChangeArrowheads="1"/>
          </p:cNvPicPr>
          <p:nvPr/>
        </p:nvPicPr>
        <p:blipFill>
          <a:blip r:embed="rId2"/>
          <a:srcRect/>
          <a:stretch>
            <a:fillRect/>
          </a:stretch>
        </p:blipFill>
        <p:spPr bwMode="auto">
          <a:xfrm>
            <a:off x="0" y="0"/>
            <a:ext cx="7231995" cy="5857916"/>
          </a:xfrm>
          <a:prstGeom prst="rect">
            <a:avLst/>
          </a:prstGeom>
          <a:noFill/>
        </p:spPr>
      </p:pic>
      <p:sp>
        <p:nvSpPr>
          <p:cNvPr id="3" name="2 - Ορθογώνιο"/>
          <p:cNvSpPr/>
          <p:nvPr/>
        </p:nvSpPr>
        <p:spPr>
          <a:xfrm>
            <a:off x="7143768" y="5288340"/>
            <a:ext cx="2143140" cy="1569660"/>
          </a:xfrm>
          <a:prstGeom prst="rect">
            <a:avLst/>
          </a:prstGeom>
        </p:spPr>
        <p:txBody>
          <a:bodyPr wrap="square">
            <a:spAutoFit/>
          </a:bodyPr>
          <a:lstStyle/>
          <a:p>
            <a:pPr algn="ctr"/>
            <a:r>
              <a:rPr lang="el-GR" sz="1600" i="1" dirty="0" smtClean="0"/>
              <a:t>‘’</a:t>
            </a:r>
            <a:r>
              <a:rPr lang="en-US" sz="1600" i="1" dirty="0" smtClean="0"/>
              <a:t>Woman </a:t>
            </a:r>
            <a:r>
              <a:rPr lang="en-US" sz="1600" i="1" dirty="0"/>
              <a:t>in a </a:t>
            </a:r>
            <a:r>
              <a:rPr lang="en-US" sz="1600" i="1" dirty="0" smtClean="0"/>
              <a:t>Garden</a:t>
            </a:r>
            <a:r>
              <a:rPr lang="el-GR" sz="1600" i="1" dirty="0" smtClean="0"/>
              <a:t>’’</a:t>
            </a:r>
          </a:p>
          <a:p>
            <a:pPr algn="ctr"/>
            <a:r>
              <a:rPr lang="el-GR" sz="1600" i="1" dirty="0" smtClean="0"/>
              <a:t>(</a:t>
            </a:r>
            <a:r>
              <a:rPr lang="en-US" sz="1600" i="1" dirty="0" smtClean="0"/>
              <a:t>Jeanne-Marguerite Lecadre in a Garden</a:t>
            </a:r>
            <a:r>
              <a:rPr lang="el-GR" sz="1600" i="1" dirty="0" smtClean="0"/>
              <a:t>)</a:t>
            </a:r>
          </a:p>
          <a:p>
            <a:pPr algn="ctr"/>
            <a:r>
              <a:rPr lang="el-GR" sz="1600" i="1" dirty="0" smtClean="0"/>
              <a:t>1</a:t>
            </a:r>
            <a:r>
              <a:rPr lang="en-US" sz="1600" i="1" dirty="0" smtClean="0"/>
              <a:t>86</a:t>
            </a:r>
            <a:r>
              <a:rPr lang="el-GR" sz="1600" i="1" dirty="0" smtClean="0"/>
              <a:t>6</a:t>
            </a:r>
            <a:r>
              <a:rPr lang="en-US" sz="1600" u="sng" dirty="0" smtClean="0"/>
              <a:t> </a:t>
            </a:r>
            <a:br>
              <a:rPr lang="en-US" sz="1600" u="sng" dirty="0" smtClean="0"/>
            </a:br>
            <a:r>
              <a:rPr lang="en-US" sz="1600" i="1" dirty="0" smtClean="0"/>
              <a:t>Hermitage Museum</a:t>
            </a:r>
            <a:r>
              <a:rPr lang="el-GR" sz="1600" i="1" dirty="0" smtClean="0"/>
              <a:t>, Αγία Πετρούπολη</a:t>
            </a:r>
          </a:p>
        </p:txBody>
      </p:sp>
      <p:sp>
        <p:nvSpPr>
          <p:cNvPr id="4" name="3 - Ορθογώνιο"/>
          <p:cNvSpPr/>
          <p:nvPr/>
        </p:nvSpPr>
        <p:spPr>
          <a:xfrm>
            <a:off x="7215206" y="214290"/>
            <a:ext cx="1928794" cy="3785652"/>
          </a:xfrm>
          <a:prstGeom prst="rect">
            <a:avLst/>
          </a:prstGeom>
        </p:spPr>
        <p:txBody>
          <a:bodyPr wrap="square">
            <a:spAutoFit/>
          </a:bodyPr>
          <a:lstStyle/>
          <a:p>
            <a:pPr lvl="0" algn="ctr"/>
            <a:r>
              <a:rPr lang="el-GR" sz="1600" i="1" dirty="0" smtClean="0">
                <a:solidFill>
                  <a:prstClr val="white"/>
                </a:solidFill>
              </a:rPr>
              <a:t>Ο πίνακας ζωγραφίστηκε στο σπίτι συγγενών του στη Χάβρη. </a:t>
            </a:r>
          </a:p>
          <a:p>
            <a:pPr lvl="0" algn="ctr"/>
            <a:endParaRPr lang="el-GR" sz="1600" i="1" dirty="0" smtClean="0">
              <a:solidFill>
                <a:prstClr val="white"/>
              </a:solidFill>
            </a:endParaRPr>
          </a:p>
          <a:p>
            <a:pPr lvl="0" algn="ctr"/>
            <a:r>
              <a:rPr lang="el-GR" sz="1600" i="1" dirty="0" smtClean="0">
                <a:solidFill>
                  <a:prstClr val="white"/>
                </a:solidFill>
              </a:rPr>
              <a:t>Αποδίδει το θέμα με αρκετές λεπτομέρειες, κάτι που δε συνηθίζει.</a:t>
            </a:r>
          </a:p>
          <a:p>
            <a:pPr lvl="0" algn="ctr"/>
            <a:endParaRPr lang="el-GR" sz="1600" i="1" dirty="0" smtClean="0">
              <a:solidFill>
                <a:prstClr val="white"/>
              </a:solidFill>
            </a:endParaRPr>
          </a:p>
          <a:p>
            <a:pPr lvl="0" algn="ctr"/>
            <a:r>
              <a:rPr lang="el-GR" sz="1600" i="1" dirty="0" smtClean="0">
                <a:solidFill>
                  <a:prstClr val="white"/>
                </a:solidFill>
              </a:rPr>
              <a:t>Είναι μια μελέτη πάνω στο αποτέλεσμα του φωτός και της σκιάς στο χρώμα.</a:t>
            </a:r>
            <a:endParaRPr lang="el-GR" sz="1600" i="1" dirty="0">
              <a:solidFill>
                <a:prstClr val="white"/>
              </a:solidFill>
            </a:endParaRPr>
          </a:p>
        </p:txBody>
      </p:sp>
      <p:sp>
        <p:nvSpPr>
          <p:cNvPr id="7" name="6 - Ορθογώνιο"/>
          <p:cNvSpPr/>
          <p:nvPr/>
        </p:nvSpPr>
        <p:spPr>
          <a:xfrm>
            <a:off x="0" y="5857892"/>
            <a:ext cx="7072362" cy="830997"/>
          </a:xfrm>
          <a:prstGeom prst="rect">
            <a:avLst/>
          </a:prstGeom>
        </p:spPr>
        <p:txBody>
          <a:bodyPr wrap="square">
            <a:spAutoFit/>
          </a:bodyPr>
          <a:lstStyle/>
          <a:p>
            <a:pPr algn="ctr"/>
            <a:r>
              <a:rPr lang="el-GR" sz="1600" i="1" dirty="0" smtClean="0"/>
              <a:t>Τρία σημεία συνθέτουν το θέμα : η γυναικεία μορφή, η ανθισμένη τριανταφυλλιά με τα κόκκινα λουλούδια από κάτω της και το κίτρινο ανθισμένο δένδρο δεξιά.</a:t>
            </a:r>
          </a:p>
          <a:p>
            <a:pPr algn="ctr"/>
            <a:r>
              <a:rPr lang="el-GR" sz="1600" i="1" dirty="0" smtClean="0"/>
              <a:t>Το λευκό φόρεμα έρχεται σε αντίθεση με τα χρώματα του κήπου. </a:t>
            </a:r>
            <a:endParaRPr lang="el-GR" sz="16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214422"/>
            <a:ext cx="8858280" cy="3643337"/>
          </a:xfrm>
        </p:spPr>
        <p:txBody>
          <a:bodyPr>
            <a:normAutofit/>
          </a:bodyPr>
          <a:lstStyle/>
          <a:p>
            <a:pPr algn="ctr">
              <a:buNone/>
            </a:pPr>
            <a:r>
              <a:rPr lang="el-GR" sz="1800" i="1" dirty="0" smtClean="0"/>
              <a:t>Οι κριτικοί δεν αποδοκίμαζαν μόνο την τεχνική της ζωγραφικής των ιμπρεσιονιστών </a:t>
            </a:r>
          </a:p>
          <a:p>
            <a:pPr algn="ctr">
              <a:buNone/>
            </a:pPr>
            <a:r>
              <a:rPr lang="el-GR" sz="1800" i="1" dirty="0" smtClean="0"/>
              <a:t>αλλά και τα θέματα που διάλεγαν οι ζωγράφοι. </a:t>
            </a:r>
          </a:p>
          <a:p>
            <a:pPr algn="ctr">
              <a:buNone/>
            </a:pPr>
            <a:endParaRPr lang="el-GR" sz="1800" i="1" dirty="0" smtClean="0"/>
          </a:p>
          <a:p>
            <a:pPr algn="ctr">
              <a:buNone/>
            </a:pPr>
            <a:r>
              <a:rPr lang="el-GR" sz="1800" i="1" dirty="0" smtClean="0"/>
              <a:t>Θεωρούσαν πως έπρεπε να διαλέγουν ένα τοπίο που όλος ο κόσμος θεωρούσε γραφικό. </a:t>
            </a:r>
          </a:p>
          <a:p>
            <a:pPr algn="ctr">
              <a:buNone/>
            </a:pPr>
            <a:endParaRPr lang="el-GR" sz="1800" i="1" dirty="0" smtClean="0"/>
          </a:p>
          <a:p>
            <a:pPr algn="ctr">
              <a:buNone/>
            </a:pPr>
            <a:r>
              <a:rPr lang="el-GR" sz="1800" i="1" dirty="0" smtClean="0"/>
              <a:t>Κάτι τέτοιο είναι παράλογο, αφού γραφικό αποκαλούμε ένα θέμα </a:t>
            </a:r>
          </a:p>
          <a:p>
            <a:pPr algn="ctr">
              <a:buNone/>
            </a:pPr>
            <a:r>
              <a:rPr lang="el-GR" sz="1800" i="1" dirty="0" smtClean="0"/>
              <a:t>που από πριν έχουμε δει σε εικόνες. </a:t>
            </a:r>
          </a:p>
          <a:p>
            <a:pPr algn="ctr">
              <a:buNone/>
            </a:pPr>
            <a:endParaRPr lang="el-GR" sz="1800" i="1" dirty="0" smtClean="0"/>
          </a:p>
          <a:p>
            <a:pPr algn="ctr">
              <a:buNone/>
            </a:pPr>
            <a:r>
              <a:rPr lang="el-GR" sz="1800" i="1" dirty="0" smtClean="0"/>
              <a:t>Αν οι καλλιτέχνες τηρούσαν κάτι  τέτοιο θα αντέγραφαν ο ένας τον άλλο επ΄ άπειρον.</a:t>
            </a:r>
          </a:p>
          <a:p>
            <a:pPr algn="ctr">
              <a:buNone/>
            </a:pPr>
            <a:endParaRPr lang="el-GR" sz="1800" i="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web-sy.fr/peintres_impressionnistes/grandes_images/monet/sainte_adresse_regattas.jpg"/>
          <p:cNvPicPr>
            <a:picLocks noChangeAspect="1" noChangeArrowheads="1"/>
          </p:cNvPicPr>
          <p:nvPr/>
        </p:nvPicPr>
        <p:blipFill>
          <a:blip r:embed="rId2"/>
          <a:srcRect/>
          <a:stretch>
            <a:fillRect/>
          </a:stretch>
        </p:blipFill>
        <p:spPr bwMode="auto">
          <a:xfrm>
            <a:off x="928662" y="642918"/>
            <a:ext cx="7143750" cy="5238750"/>
          </a:xfrm>
          <a:prstGeom prst="rect">
            <a:avLst/>
          </a:prstGeom>
          <a:noFill/>
        </p:spPr>
      </p:pic>
      <p:sp>
        <p:nvSpPr>
          <p:cNvPr id="5" name="4 - Ορθογώνιο"/>
          <p:cNvSpPr/>
          <p:nvPr/>
        </p:nvSpPr>
        <p:spPr>
          <a:xfrm>
            <a:off x="2786050" y="5857892"/>
            <a:ext cx="3346685" cy="830997"/>
          </a:xfrm>
          <a:prstGeom prst="rect">
            <a:avLst/>
          </a:prstGeom>
        </p:spPr>
        <p:txBody>
          <a:bodyPr wrap="none">
            <a:spAutoFit/>
          </a:bodyPr>
          <a:lstStyle/>
          <a:p>
            <a:pPr algn="ctr"/>
            <a:r>
              <a:rPr lang="el-GR" sz="1600" i="1" dirty="0" smtClean="0"/>
              <a:t>‘’</a:t>
            </a:r>
            <a:r>
              <a:rPr lang="fr-FR" sz="1600" i="1" dirty="0" smtClean="0"/>
              <a:t>Régates à Sainte-Adresse</a:t>
            </a:r>
            <a:r>
              <a:rPr lang="el-GR" sz="1600" i="1" dirty="0" smtClean="0"/>
              <a:t>’’</a:t>
            </a:r>
          </a:p>
          <a:p>
            <a:pPr algn="ctr"/>
            <a:r>
              <a:rPr lang="fr-FR" sz="1600" i="1" dirty="0" smtClean="0"/>
              <a:t>186</a:t>
            </a:r>
            <a:r>
              <a:rPr lang="el-GR" sz="1600" i="1" dirty="0" smtClean="0"/>
              <a:t>7 </a:t>
            </a:r>
          </a:p>
          <a:p>
            <a:pPr algn="ctr"/>
            <a:r>
              <a:rPr lang="el-GR" sz="1600" i="1" dirty="0" smtClean="0"/>
              <a:t>Μητροπολιτικό Μουσείο Νέας Υόρκης</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4730163" y="0"/>
            <a:ext cx="4413838" cy="6858000"/>
          </a:xfrm>
          <a:prstGeom prst="rect">
            <a:avLst/>
          </a:prstGeom>
          <a:noFill/>
        </p:spPr>
      </p:pic>
      <p:sp>
        <p:nvSpPr>
          <p:cNvPr id="5" name="4 - Ορθογώνιο"/>
          <p:cNvSpPr/>
          <p:nvPr/>
        </p:nvSpPr>
        <p:spPr>
          <a:xfrm>
            <a:off x="1500166" y="6027003"/>
            <a:ext cx="3214710" cy="830997"/>
          </a:xfrm>
          <a:prstGeom prst="rect">
            <a:avLst/>
          </a:prstGeom>
        </p:spPr>
        <p:txBody>
          <a:bodyPr wrap="square">
            <a:spAutoFit/>
          </a:bodyPr>
          <a:lstStyle/>
          <a:p>
            <a:pPr algn="ctr"/>
            <a:r>
              <a:rPr lang="el-GR" sz="1600" i="1" dirty="0" smtClean="0"/>
              <a:t>Φωτογραφικό πορτρέτο του Μανέ </a:t>
            </a:r>
          </a:p>
          <a:p>
            <a:pPr algn="ctr"/>
            <a:r>
              <a:rPr lang="el-GR" sz="1600" i="1" dirty="0" smtClean="0"/>
              <a:t>από τον Nadar </a:t>
            </a:r>
          </a:p>
          <a:p>
            <a:pPr algn="ctr"/>
            <a:r>
              <a:rPr lang="el-GR" sz="1600" i="1" dirty="0" smtClean="0"/>
              <a:t>περίπου </a:t>
            </a:r>
            <a:r>
              <a:rPr lang="el-GR" sz="1600" dirty="0" smtClean="0"/>
              <a:t>1867/70</a:t>
            </a:r>
            <a:endParaRPr lang="el-GR" sz="1600" i="1" dirty="0" smtClean="0"/>
          </a:p>
        </p:txBody>
      </p:sp>
      <p:sp>
        <p:nvSpPr>
          <p:cNvPr id="6" name="5 - Ορθογώνιο"/>
          <p:cNvSpPr/>
          <p:nvPr/>
        </p:nvSpPr>
        <p:spPr>
          <a:xfrm>
            <a:off x="142844" y="142852"/>
            <a:ext cx="4500594" cy="5632311"/>
          </a:xfrm>
          <a:prstGeom prst="rect">
            <a:avLst/>
          </a:prstGeom>
        </p:spPr>
        <p:txBody>
          <a:bodyPr wrap="square">
            <a:spAutoFit/>
          </a:bodyPr>
          <a:lstStyle/>
          <a:p>
            <a:pPr>
              <a:buFont typeface="Wingdings" pitchFamily="2" charset="2"/>
              <a:buChar char="ü"/>
            </a:pPr>
            <a:r>
              <a:rPr lang="el-GR" i="1" dirty="0" smtClean="0"/>
              <a:t> Θεωρείται ένας από τους θεμελιωτές </a:t>
            </a:r>
          </a:p>
          <a:p>
            <a:r>
              <a:rPr lang="el-GR" i="1" dirty="0" smtClean="0"/>
              <a:t>     της μοντέρνας τέχνης.</a:t>
            </a:r>
          </a:p>
          <a:p>
            <a:pPr>
              <a:buFont typeface="Wingdings" pitchFamily="2" charset="2"/>
              <a:buChar char="ü"/>
            </a:pPr>
            <a:r>
              <a:rPr lang="el-GR" i="1" dirty="0" smtClean="0">
                <a:solidFill>
                  <a:srgbClr val="92D050"/>
                </a:solidFill>
              </a:rPr>
              <a:t> Ο ίδιος θεωρεί τον Βελάσκεθ ως τον </a:t>
            </a:r>
          </a:p>
          <a:p>
            <a:r>
              <a:rPr lang="el-GR" i="1" dirty="0" smtClean="0">
                <a:solidFill>
                  <a:srgbClr val="92D050"/>
                </a:solidFill>
              </a:rPr>
              <a:t>     σπουδαιότερο ζωγράφο.</a:t>
            </a:r>
          </a:p>
          <a:p>
            <a:pPr>
              <a:buFont typeface="Wingdings" pitchFamily="2" charset="2"/>
              <a:buChar char="ü"/>
            </a:pPr>
            <a:r>
              <a:rPr lang="el-GR" i="1" dirty="0" smtClean="0"/>
              <a:t> Γεννήθηκε σε μεγαλοαστικό περιβάλλον.</a:t>
            </a:r>
          </a:p>
          <a:p>
            <a:pPr>
              <a:buFont typeface="Wingdings" pitchFamily="2" charset="2"/>
              <a:buChar char="ü"/>
            </a:pPr>
            <a:r>
              <a:rPr lang="el-GR" i="1" dirty="0" smtClean="0"/>
              <a:t> Το 1848 μπαρκάρει ως ναυτικός για τη </a:t>
            </a:r>
          </a:p>
          <a:p>
            <a:r>
              <a:rPr lang="el-GR" i="1" dirty="0" smtClean="0"/>
              <a:t>     Βραζιλία.</a:t>
            </a:r>
          </a:p>
          <a:p>
            <a:pPr>
              <a:buFont typeface="Wingdings" pitchFamily="2" charset="2"/>
              <a:buChar char="ü"/>
            </a:pPr>
            <a:r>
              <a:rPr lang="el-GR" i="1" dirty="0" smtClean="0"/>
              <a:t> Όσο σπουδάζει ζωγραφική αντιγράφει για </a:t>
            </a:r>
          </a:p>
          <a:p>
            <a:r>
              <a:rPr lang="el-GR" i="1" dirty="0" smtClean="0"/>
              <a:t>    άσκηση τα έργα των κλασικών ζωγράφων  </a:t>
            </a:r>
          </a:p>
          <a:p>
            <a:r>
              <a:rPr lang="el-GR" i="1" dirty="0" smtClean="0"/>
              <a:t>    στο Λούβρο.</a:t>
            </a:r>
          </a:p>
          <a:p>
            <a:pPr>
              <a:buFont typeface="Wingdings" pitchFamily="2" charset="2"/>
              <a:buChar char="ü"/>
            </a:pPr>
            <a:r>
              <a:rPr lang="el-GR" i="1" dirty="0" smtClean="0"/>
              <a:t> Ταξιδεύει πολύ στην Ευρώπη.</a:t>
            </a:r>
          </a:p>
          <a:p>
            <a:pPr>
              <a:buFont typeface="Wingdings" pitchFamily="2" charset="2"/>
              <a:buChar char="ü"/>
            </a:pPr>
            <a:r>
              <a:rPr lang="el-GR" i="1" dirty="0" smtClean="0"/>
              <a:t> Το 1859 εκθέτει για 1</a:t>
            </a:r>
            <a:r>
              <a:rPr lang="el-GR" i="1" baseline="30000" dirty="0" smtClean="0"/>
              <a:t>η</a:t>
            </a:r>
            <a:r>
              <a:rPr lang="el-GR" i="1" dirty="0" smtClean="0"/>
              <a:t> φορά έργα του για </a:t>
            </a:r>
          </a:p>
          <a:p>
            <a:r>
              <a:rPr lang="el-GR" i="1" dirty="0" smtClean="0"/>
              <a:t>    το Σαλόν του Παρισιού, τα οποία </a:t>
            </a:r>
          </a:p>
          <a:p>
            <a:r>
              <a:rPr lang="el-GR" i="1" dirty="0" smtClean="0"/>
              <a:t>    απορρίπτονται.</a:t>
            </a:r>
          </a:p>
          <a:p>
            <a:pPr>
              <a:buFont typeface="Wingdings" pitchFamily="2" charset="2"/>
              <a:buChar char="ü"/>
            </a:pPr>
            <a:r>
              <a:rPr lang="el-GR" i="1" dirty="0" smtClean="0"/>
              <a:t> Το θα εκθέσει τα έργα του, όπως και οι</a:t>
            </a:r>
          </a:p>
          <a:p>
            <a:r>
              <a:rPr lang="el-GR" i="1" dirty="0" smtClean="0"/>
              <a:t>    Ιμπρεσιονιστές στο </a:t>
            </a:r>
            <a:r>
              <a:rPr lang="el-GR" i="1" dirty="0" smtClean="0">
                <a:solidFill>
                  <a:srgbClr val="92D050"/>
                </a:solidFill>
              </a:rPr>
              <a:t>Σαλόνι των  </a:t>
            </a:r>
          </a:p>
          <a:p>
            <a:r>
              <a:rPr lang="el-GR" i="1" dirty="0" smtClean="0">
                <a:solidFill>
                  <a:srgbClr val="92D050"/>
                </a:solidFill>
              </a:rPr>
              <a:t>    Απορριφθέντων (ειδική έκθεση που  </a:t>
            </a:r>
          </a:p>
          <a:p>
            <a:r>
              <a:rPr lang="el-GR" i="1" dirty="0" smtClean="0">
                <a:solidFill>
                  <a:srgbClr val="92D050"/>
                </a:solidFill>
              </a:rPr>
              <a:t>    καθιερώθηκε από τον Ναπολέοντα Γ’ για  </a:t>
            </a:r>
          </a:p>
          <a:p>
            <a:r>
              <a:rPr lang="el-GR" i="1" dirty="0" smtClean="0">
                <a:solidFill>
                  <a:srgbClr val="92D050"/>
                </a:solidFill>
              </a:rPr>
              <a:t>    όλα τα απορριφθέντα έργα)</a:t>
            </a:r>
            <a:r>
              <a:rPr lang="el-GR" i="1" dirty="0" smtClean="0"/>
              <a:t>, επίσης στο  </a:t>
            </a:r>
          </a:p>
          <a:p>
            <a:r>
              <a:rPr lang="el-GR" i="1" dirty="0" smtClean="0"/>
              <a:t>    Παρίσι.</a:t>
            </a:r>
            <a:endParaRPr lang="el-GR"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500298" y="5715016"/>
            <a:ext cx="2675028" cy="861774"/>
          </a:xfrm>
          <a:prstGeom prst="rect">
            <a:avLst/>
          </a:prstGeom>
        </p:spPr>
        <p:txBody>
          <a:bodyPr wrap="none">
            <a:spAutoFit/>
          </a:bodyPr>
          <a:lstStyle/>
          <a:p>
            <a:pPr algn="ctr"/>
            <a:r>
              <a:rPr lang="el-GR" sz="1600" i="1" dirty="0" smtClean="0"/>
              <a:t>‘’</a:t>
            </a:r>
            <a:r>
              <a:rPr lang="fr-FR" sz="1600" i="1" dirty="0" smtClean="0"/>
              <a:t>La Grenouillére</a:t>
            </a:r>
            <a:r>
              <a:rPr lang="el-GR" sz="1600" i="1" dirty="0" smtClean="0"/>
              <a:t>’’</a:t>
            </a:r>
          </a:p>
          <a:p>
            <a:pPr algn="ctr"/>
            <a:r>
              <a:rPr lang="fr-FR" sz="1600" i="1" dirty="0" smtClean="0"/>
              <a:t>18</a:t>
            </a:r>
            <a:r>
              <a:rPr lang="el-GR" sz="1600" i="1" dirty="0" smtClean="0"/>
              <a:t>69</a:t>
            </a:r>
            <a:r>
              <a:rPr lang="en-US" sz="1600" i="1" dirty="0" smtClean="0"/>
              <a:t> </a:t>
            </a:r>
            <a:endParaRPr lang="el-GR" sz="1600" i="1" dirty="0" smtClean="0"/>
          </a:p>
          <a:p>
            <a:pPr algn="ctr"/>
            <a:r>
              <a:rPr lang="en-US" sz="1600" i="1" dirty="0" smtClean="0"/>
              <a:t>Metropolitan Museum of Art </a:t>
            </a:r>
            <a:r>
              <a:rPr lang="fr-FR" i="1" dirty="0"/>
              <a:t> </a:t>
            </a:r>
            <a:endParaRPr lang="el-GR" i="1" dirty="0"/>
          </a:p>
        </p:txBody>
      </p:sp>
      <p:sp>
        <p:nvSpPr>
          <p:cNvPr id="4" name="3 - Ορθογώνιο"/>
          <p:cNvSpPr/>
          <p:nvPr/>
        </p:nvSpPr>
        <p:spPr>
          <a:xfrm>
            <a:off x="7643834" y="785794"/>
            <a:ext cx="1500166" cy="3539430"/>
          </a:xfrm>
          <a:prstGeom prst="rect">
            <a:avLst/>
          </a:prstGeom>
        </p:spPr>
        <p:txBody>
          <a:bodyPr wrap="square">
            <a:spAutoFit/>
          </a:bodyPr>
          <a:lstStyle/>
          <a:p>
            <a:r>
              <a:rPr lang="el-GR" sz="1600" i="1" dirty="0" smtClean="0"/>
              <a:t>Η </a:t>
            </a:r>
            <a:r>
              <a:rPr lang="en-US" sz="1600" i="1" dirty="0" smtClean="0"/>
              <a:t>Grenouillère</a:t>
            </a:r>
            <a:r>
              <a:rPr lang="el-GR" sz="1600" i="1" dirty="0" smtClean="0"/>
              <a:t> ήταν ένα διάσημο κέντρο διακοπών της μεσαίας τάξης, στις όχθες του Σηκουάνα,  που είχε </a:t>
            </a:r>
            <a:r>
              <a:rPr lang="el-GR" sz="1600" i="1" dirty="0"/>
              <a:t> </a:t>
            </a:r>
            <a:r>
              <a:rPr lang="el-GR" sz="1600" i="1" dirty="0" smtClean="0"/>
              <a:t>ένα </a:t>
            </a:r>
            <a:r>
              <a:rPr lang="en-US" sz="1600" i="1" dirty="0" smtClean="0"/>
              <a:t> spa</a:t>
            </a:r>
            <a:r>
              <a:rPr lang="en-US" sz="1600" i="1" dirty="0"/>
              <a:t>, </a:t>
            </a:r>
            <a:r>
              <a:rPr lang="el-GR" sz="1600" i="1" dirty="0" smtClean="0"/>
              <a:t>υποδομές για ιστιοπλοΐα και ένα καφέ που επέπλεε στο νερό, το ‘’</a:t>
            </a:r>
            <a:r>
              <a:rPr lang="en-US" sz="1600" i="1" dirty="0" smtClean="0"/>
              <a:t>Camembert</a:t>
            </a:r>
            <a:r>
              <a:rPr lang="el-GR" sz="1600" i="1" dirty="0" smtClean="0"/>
              <a:t>’’.</a:t>
            </a:r>
            <a:endParaRPr lang="el-GR" sz="1600" i="1" dirty="0"/>
          </a:p>
        </p:txBody>
      </p:sp>
      <p:pic>
        <p:nvPicPr>
          <p:cNvPr id="39938" name="Picture 2" descr="File:La Grenouillère MET DT833.jpg"/>
          <p:cNvPicPr>
            <a:picLocks noChangeAspect="1" noChangeArrowheads="1"/>
          </p:cNvPicPr>
          <p:nvPr/>
        </p:nvPicPr>
        <p:blipFill>
          <a:blip r:embed="rId2"/>
          <a:srcRect l="1891" t="2504" r="2585" b="3589"/>
          <a:stretch>
            <a:fillRect/>
          </a:stretch>
        </p:blipFill>
        <p:spPr bwMode="auto">
          <a:xfrm>
            <a:off x="-1" y="0"/>
            <a:ext cx="7599985" cy="564357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2500330" cy="6740307"/>
          </a:xfrm>
          <a:prstGeom prst="rect">
            <a:avLst/>
          </a:prstGeom>
        </p:spPr>
        <p:txBody>
          <a:bodyPr wrap="square">
            <a:spAutoFit/>
          </a:bodyPr>
          <a:lstStyle/>
          <a:p>
            <a:pPr algn="ctr"/>
            <a:r>
              <a:rPr lang="el-GR" sz="1600" i="1" dirty="0" smtClean="0"/>
              <a:t> Ήταν από τις πρώτες προσπάθειες του Μονέ , όταν μαζί με τον Ρενουάρ ζωγράφιζαν θέματα που μπορούσαν να πουληθούν σε ευκατάστατη πελατεία. Οι τεχνικές, ο τρόπος  και οι θεωρίες τους έμοιαζαν και προοιώνιζαν τον Ιμπρεσιονισμό.</a:t>
            </a:r>
            <a:endParaRPr lang="en-US" sz="1600" i="1" dirty="0"/>
          </a:p>
          <a:p>
            <a:pPr algn="ctr"/>
            <a:endParaRPr lang="el-GR" sz="1600" i="1" dirty="0" smtClean="0"/>
          </a:p>
          <a:p>
            <a:pPr algn="ctr"/>
            <a:r>
              <a:rPr lang="el-GR" sz="1600" i="1" dirty="0" smtClean="0"/>
              <a:t>Και οι δυο καλλιτέχνες ζωγράφισαν τη σκηνή από το ίδιο ακριβώς σημείο.</a:t>
            </a:r>
          </a:p>
          <a:p>
            <a:pPr algn="ctr"/>
            <a:r>
              <a:rPr lang="el-GR" sz="1600" i="1" dirty="0" smtClean="0"/>
              <a:t>Ο Μονέ δίνει μια εσωτερική ευρύτητα και εστιάζει περισσότερο σε ζωηρούς αντικατοπτρισμούς του φωτός στο νερό και στα γύρω δέντρα . </a:t>
            </a:r>
          </a:p>
          <a:p>
            <a:pPr algn="ctr"/>
            <a:r>
              <a:rPr lang="el-GR" sz="1600" i="1" dirty="0" smtClean="0"/>
              <a:t>Ο Ρενουάρ δίνει μια πιο κοντινή εικόνα, δίνοντας περισσότερο βάρος στον  ανθρώπινο</a:t>
            </a:r>
          </a:p>
          <a:p>
            <a:pPr algn="ctr"/>
            <a:r>
              <a:rPr lang="el-GR" sz="1600" i="1" dirty="0" smtClean="0"/>
              <a:t>παράγοντα σε αντίθεση με τον Μονέ.</a:t>
            </a:r>
          </a:p>
        </p:txBody>
      </p:sp>
      <p:sp>
        <p:nvSpPr>
          <p:cNvPr id="6" name="5 - Ορθογώνιο"/>
          <p:cNvSpPr/>
          <p:nvPr/>
        </p:nvSpPr>
        <p:spPr>
          <a:xfrm>
            <a:off x="4572000" y="5429264"/>
            <a:ext cx="2928958" cy="1077218"/>
          </a:xfrm>
          <a:prstGeom prst="rect">
            <a:avLst/>
          </a:prstGeom>
        </p:spPr>
        <p:txBody>
          <a:bodyPr wrap="square">
            <a:spAutoFit/>
          </a:bodyPr>
          <a:lstStyle/>
          <a:p>
            <a:pPr algn="ctr"/>
            <a:r>
              <a:rPr lang="el-GR" sz="1600" i="1" dirty="0" smtClean="0"/>
              <a:t>‘’</a:t>
            </a:r>
            <a:r>
              <a:rPr lang="en-US" sz="1600" i="1" dirty="0" smtClean="0"/>
              <a:t>La Grenouillère</a:t>
            </a:r>
            <a:r>
              <a:rPr lang="el-GR" sz="1600" i="1" dirty="0" smtClean="0"/>
              <a:t>’’</a:t>
            </a:r>
          </a:p>
          <a:p>
            <a:pPr algn="ctr"/>
            <a:r>
              <a:rPr lang="en-US" sz="1600" i="1" dirty="0" smtClean="0"/>
              <a:t>1869 </a:t>
            </a:r>
            <a:r>
              <a:rPr lang="el-GR" sz="1600" i="1" dirty="0" smtClean="0"/>
              <a:t> </a:t>
            </a:r>
          </a:p>
          <a:p>
            <a:pPr algn="ctr"/>
            <a:r>
              <a:rPr lang="en-US" sz="1600" i="1" dirty="0" smtClean="0"/>
              <a:t>Pierre</a:t>
            </a:r>
            <a:r>
              <a:rPr lang="el-GR" sz="1600" i="1" dirty="0" smtClean="0"/>
              <a:t> </a:t>
            </a:r>
            <a:r>
              <a:rPr lang="en-US" sz="1600" i="1" dirty="0" smtClean="0"/>
              <a:t>-</a:t>
            </a:r>
            <a:r>
              <a:rPr lang="el-GR" sz="1600" i="1" dirty="0" smtClean="0"/>
              <a:t> </a:t>
            </a:r>
            <a:r>
              <a:rPr lang="en-US" sz="1600" i="1" dirty="0" smtClean="0"/>
              <a:t>Auguste Renoir Nationalmuseum, Stockholm</a:t>
            </a:r>
            <a:endParaRPr lang="el-GR" sz="1600" i="1" dirty="0"/>
          </a:p>
        </p:txBody>
      </p:sp>
      <p:pic>
        <p:nvPicPr>
          <p:cNvPr id="38914" name="Picture 2" descr="File:La Grenouillère (Auguste Renoir) - Nationalmuseum - 19486.tif"/>
          <p:cNvPicPr>
            <a:picLocks noChangeAspect="1" noChangeArrowheads="1"/>
          </p:cNvPicPr>
          <p:nvPr/>
        </p:nvPicPr>
        <p:blipFill>
          <a:blip r:embed="rId2"/>
          <a:srcRect/>
          <a:stretch>
            <a:fillRect/>
          </a:stretch>
        </p:blipFill>
        <p:spPr bwMode="auto">
          <a:xfrm>
            <a:off x="2500295" y="0"/>
            <a:ext cx="6643705" cy="53578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3071802" y="5534561"/>
            <a:ext cx="3286148" cy="1323439"/>
          </a:xfrm>
          <a:prstGeom prst="rect">
            <a:avLst/>
          </a:prstGeom>
        </p:spPr>
        <p:txBody>
          <a:bodyPr wrap="square">
            <a:spAutoFit/>
          </a:bodyPr>
          <a:lstStyle/>
          <a:p>
            <a:pPr algn="ctr"/>
            <a:r>
              <a:rPr lang="el-GR" sz="1600" i="1" dirty="0" smtClean="0">
                <a:solidFill>
                  <a:schemeClr val="accent6">
                    <a:lumMod val="75000"/>
                  </a:schemeClr>
                </a:solidFill>
              </a:rPr>
              <a:t>‘’</a:t>
            </a:r>
            <a:r>
              <a:rPr lang="fr-FR" sz="1600" i="1" dirty="0" smtClean="0">
                <a:solidFill>
                  <a:schemeClr val="accent6">
                    <a:lumMod val="75000"/>
                  </a:schemeClr>
                </a:solidFill>
              </a:rPr>
              <a:t>Impression</a:t>
            </a:r>
            <a:r>
              <a:rPr lang="fr-FR" sz="1600" i="1" dirty="0">
                <a:solidFill>
                  <a:schemeClr val="accent6">
                    <a:lumMod val="75000"/>
                  </a:schemeClr>
                </a:solidFill>
              </a:rPr>
              <a:t>, soleil </a:t>
            </a:r>
            <a:r>
              <a:rPr lang="fr-FR" sz="1600" i="1" dirty="0" smtClean="0">
                <a:solidFill>
                  <a:schemeClr val="accent6">
                    <a:lumMod val="75000"/>
                  </a:schemeClr>
                </a:solidFill>
              </a:rPr>
              <a:t>levant</a:t>
            </a:r>
            <a:r>
              <a:rPr lang="el-GR" sz="1600" i="1" dirty="0" smtClean="0">
                <a:solidFill>
                  <a:schemeClr val="accent6">
                    <a:lumMod val="75000"/>
                  </a:schemeClr>
                </a:solidFill>
              </a:rPr>
              <a:t>’’</a:t>
            </a:r>
          </a:p>
          <a:p>
            <a:pPr algn="ctr"/>
            <a:r>
              <a:rPr lang="el-GR" sz="1600" i="1" dirty="0" smtClean="0">
                <a:solidFill>
                  <a:schemeClr val="accent6">
                    <a:lumMod val="75000"/>
                  </a:schemeClr>
                </a:solidFill>
              </a:rPr>
              <a:t>(‘’Εντύπωση, ανατέλλων ήλιος’’)</a:t>
            </a:r>
          </a:p>
          <a:p>
            <a:pPr algn="ctr"/>
            <a:r>
              <a:rPr lang="fr-FR" sz="1600" i="1" dirty="0" smtClean="0"/>
              <a:t>1872</a:t>
            </a:r>
            <a:endParaRPr lang="el-GR" sz="1600" i="1" dirty="0" smtClean="0"/>
          </a:p>
          <a:p>
            <a:pPr algn="ctr"/>
            <a:r>
              <a:rPr lang="el-GR" sz="1600" i="1" dirty="0" smtClean="0"/>
              <a:t>ελαιογραφία </a:t>
            </a:r>
            <a:r>
              <a:rPr lang="el-GR" sz="1600" i="1" dirty="0"/>
              <a:t>48 </a:t>
            </a:r>
            <a:r>
              <a:rPr lang="fr-FR" sz="1600" i="1" dirty="0"/>
              <a:t>x 63 </a:t>
            </a:r>
            <a:r>
              <a:rPr lang="el-GR" sz="1600" i="1" dirty="0" smtClean="0"/>
              <a:t>εκ.</a:t>
            </a:r>
          </a:p>
          <a:p>
            <a:pPr algn="ctr"/>
            <a:r>
              <a:rPr lang="el-GR" sz="1600" i="1" dirty="0" smtClean="0"/>
              <a:t>Μουσείο </a:t>
            </a:r>
            <a:r>
              <a:rPr lang="fr-FR" sz="1600" i="1" dirty="0"/>
              <a:t>Marmottan, </a:t>
            </a:r>
            <a:r>
              <a:rPr lang="el-GR" sz="1600" i="1" dirty="0"/>
              <a:t>Παρίσι</a:t>
            </a:r>
          </a:p>
        </p:txBody>
      </p:sp>
      <p:pic>
        <p:nvPicPr>
          <p:cNvPr id="37890" name="Picture 2" descr="undefined"/>
          <p:cNvPicPr>
            <a:picLocks noChangeAspect="1" noChangeArrowheads="1"/>
          </p:cNvPicPr>
          <p:nvPr/>
        </p:nvPicPr>
        <p:blipFill>
          <a:blip r:embed="rId2"/>
          <a:srcRect/>
          <a:stretch>
            <a:fillRect/>
          </a:stretch>
        </p:blipFill>
        <p:spPr bwMode="auto">
          <a:xfrm>
            <a:off x="1071538" y="0"/>
            <a:ext cx="7143800" cy="553923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714356"/>
            <a:ext cx="9144000" cy="4929222"/>
          </a:xfrm>
        </p:spPr>
        <p:txBody>
          <a:bodyPr>
            <a:normAutofit/>
          </a:bodyPr>
          <a:lstStyle/>
          <a:p>
            <a:pPr algn="ctr">
              <a:buNone/>
            </a:pPr>
            <a:r>
              <a:rPr lang="el-GR" sz="1800" i="1" dirty="0" smtClean="0"/>
              <a:t>Ένα λιμάνι διαφαίνεται μέσα από την πρωινή ομίχλη.  </a:t>
            </a:r>
          </a:p>
          <a:p>
            <a:pPr algn="ctr">
              <a:buNone/>
            </a:pPr>
            <a:r>
              <a:rPr lang="el-GR" sz="1800" i="1" dirty="0" smtClean="0"/>
              <a:t>Πολλοί θεώρησαν γελοίο ότι η αποτύπωση μιας στιγμής μπορεί να αποτελέσει έργο τέχνης.</a:t>
            </a:r>
          </a:p>
          <a:p>
            <a:pPr algn="ctr">
              <a:buNone/>
            </a:pPr>
            <a:endParaRPr lang="el-GR" sz="1800" i="1" dirty="0" smtClean="0"/>
          </a:p>
          <a:p>
            <a:pPr algn="ctr">
              <a:buNone/>
            </a:pPr>
            <a:endParaRPr lang="el-GR" sz="1800" i="1" dirty="0" smtClean="0"/>
          </a:p>
          <a:p>
            <a:pPr algn="ctr">
              <a:buNone/>
            </a:pPr>
            <a:r>
              <a:rPr lang="el-GR" sz="1800" i="1" dirty="0" smtClean="0"/>
              <a:t>Ο Μονέ γνώριζε το έργο του Τάρνερ, το είχε δει στην Αγγλία , όπου έμεινε κατά τη </a:t>
            </a:r>
          </a:p>
          <a:p>
            <a:pPr algn="ctr">
              <a:buNone/>
            </a:pPr>
            <a:r>
              <a:rPr lang="el-GR" sz="1800" i="1" dirty="0" smtClean="0"/>
              <a:t>διάρκεια του Γαλλοπρωσικού Πολέμου, και του ενίσχυε την πεποίθησή του πως οι μαγικές </a:t>
            </a:r>
          </a:p>
          <a:p>
            <a:pPr algn="ctr">
              <a:buNone/>
            </a:pPr>
            <a:r>
              <a:rPr lang="el-GR" sz="1800" i="1" dirty="0" smtClean="0"/>
              <a:t>εντυπώσεις του φωτός και του αέρα ήταν πολύ πιο σημαντικές από το θέμα ενός πίνακα.</a:t>
            </a:r>
          </a:p>
          <a:p>
            <a:pPr algn="ctr">
              <a:buNone/>
            </a:pPr>
            <a:endParaRPr lang="el-GR" sz="1800" i="1" dirty="0" smtClean="0"/>
          </a:p>
          <a:p>
            <a:pPr algn="ctr">
              <a:buNone/>
            </a:pPr>
            <a:endParaRPr lang="el-GR" sz="1800" i="1" dirty="0" smtClean="0"/>
          </a:p>
          <a:p>
            <a:pPr algn="ctr">
              <a:buNone/>
            </a:pPr>
            <a:r>
              <a:rPr lang="el-GR" sz="1800" i="1" dirty="0" smtClean="0">
                <a:solidFill>
                  <a:schemeClr val="accent2">
                    <a:lumMod val="60000"/>
                    <a:lumOff val="40000"/>
                  </a:schemeClr>
                </a:solidFill>
              </a:rPr>
              <a:t>Πέρασε πολύς καιρός για να μάθει το κοινό ότι για να εκτιμήσει κανείς έναν</a:t>
            </a:r>
          </a:p>
          <a:p>
            <a:pPr algn="ctr">
              <a:buNone/>
            </a:pPr>
            <a:r>
              <a:rPr lang="el-GR" sz="1800" i="1" dirty="0" smtClean="0">
                <a:solidFill>
                  <a:schemeClr val="accent2">
                    <a:lumMod val="60000"/>
                    <a:lumOff val="40000"/>
                  </a:schemeClr>
                </a:solidFill>
              </a:rPr>
              <a:t>ιμπρεσιονιστικό πίνακα έπρεπε να τον βλέπει από μακριά. </a:t>
            </a:r>
          </a:p>
          <a:p>
            <a:pPr algn="ctr">
              <a:buNone/>
            </a:pPr>
            <a:r>
              <a:rPr lang="el-GR" sz="1800" i="1" dirty="0" smtClean="0"/>
              <a:t>Μόνο έτσι τα αινιγματικά κομμάτια αποκτούν νόημα και ζωντανεύουν μπροστά στα μάτια μας. </a:t>
            </a:r>
          </a:p>
          <a:p>
            <a:pPr>
              <a:buNone/>
            </a:pPr>
            <a:endParaRPr lang="el-GR" sz="1800" dirty="0" smtClean="0"/>
          </a:p>
          <a:p>
            <a:pPr>
              <a:buNone/>
            </a:pPr>
            <a:endParaRPr lang="el-GR" sz="1800" dirty="0" smtClean="0"/>
          </a:p>
          <a:p>
            <a:pPr>
              <a:buNone/>
            </a:pPr>
            <a:endParaRPr lang="el-GR" sz="1800" dirty="0" smtClean="0"/>
          </a:p>
          <a:p>
            <a:pPr>
              <a:buNone/>
            </a:pPr>
            <a:endParaRPr lang="el-GR" sz="1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uploads6.wikiart.org/images/claude-monet/autumn-effect-at-argenteuil-1873.jpg"/>
          <p:cNvPicPr>
            <a:picLocks noChangeAspect="1" noChangeArrowheads="1"/>
          </p:cNvPicPr>
          <p:nvPr/>
        </p:nvPicPr>
        <p:blipFill>
          <a:blip r:embed="rId2" cstate="print"/>
          <a:srcRect/>
          <a:stretch>
            <a:fillRect/>
          </a:stretch>
        </p:blipFill>
        <p:spPr bwMode="auto">
          <a:xfrm>
            <a:off x="714348" y="714356"/>
            <a:ext cx="7840446" cy="5215465"/>
          </a:xfrm>
          <a:prstGeom prst="rect">
            <a:avLst/>
          </a:prstGeom>
          <a:noFill/>
        </p:spPr>
      </p:pic>
      <p:sp>
        <p:nvSpPr>
          <p:cNvPr id="5" name="4 - Ορθογώνιο"/>
          <p:cNvSpPr/>
          <p:nvPr/>
        </p:nvSpPr>
        <p:spPr>
          <a:xfrm>
            <a:off x="2857488" y="6027003"/>
            <a:ext cx="3357586" cy="830997"/>
          </a:xfrm>
          <a:prstGeom prst="rect">
            <a:avLst/>
          </a:prstGeom>
        </p:spPr>
        <p:txBody>
          <a:bodyPr wrap="square">
            <a:spAutoFit/>
          </a:bodyPr>
          <a:lstStyle/>
          <a:p>
            <a:pPr algn="ctr"/>
            <a:r>
              <a:rPr lang="el-GR" sz="1600" i="1" dirty="0" smtClean="0"/>
              <a:t>‘’</a:t>
            </a:r>
            <a:r>
              <a:rPr lang="fr-FR" sz="1600" i="1" dirty="0" smtClean="0"/>
              <a:t>Autumn Effect at Argenteuil</a:t>
            </a:r>
            <a:r>
              <a:rPr lang="el-GR" sz="1600" i="1" dirty="0" smtClean="0"/>
              <a:t>’’</a:t>
            </a:r>
            <a:r>
              <a:rPr lang="fr-FR" sz="1600" i="1" dirty="0" smtClean="0"/>
              <a:t> </a:t>
            </a:r>
            <a:endParaRPr lang="el-GR" sz="1600" i="1" dirty="0" smtClean="0"/>
          </a:p>
          <a:p>
            <a:pPr algn="ctr"/>
            <a:r>
              <a:rPr lang="el-GR" sz="1600" i="1" dirty="0" smtClean="0"/>
              <a:t>1873</a:t>
            </a:r>
            <a:endParaRPr lang="en-US" sz="1600" i="1" dirty="0" smtClean="0"/>
          </a:p>
          <a:p>
            <a:pPr algn="ctr"/>
            <a:r>
              <a:rPr lang="en-US" sz="1600" i="1" dirty="0" smtClean="0"/>
              <a:t> The Courtauld Gallery, </a:t>
            </a:r>
            <a:r>
              <a:rPr lang="el-GR" sz="1600" i="1" dirty="0" smtClean="0"/>
              <a:t> Λονδίνο</a:t>
            </a:r>
            <a:endParaRPr lang="el-GR" sz="1600" i="1" dirty="0"/>
          </a:p>
        </p:txBody>
      </p:sp>
      <p:sp>
        <p:nvSpPr>
          <p:cNvPr id="4" name="3 - Ορθογώνιο"/>
          <p:cNvSpPr/>
          <p:nvPr/>
        </p:nvSpPr>
        <p:spPr>
          <a:xfrm>
            <a:off x="214282" y="0"/>
            <a:ext cx="8715436" cy="584775"/>
          </a:xfrm>
          <a:prstGeom prst="rect">
            <a:avLst/>
          </a:prstGeom>
        </p:spPr>
        <p:txBody>
          <a:bodyPr wrap="square">
            <a:spAutoFit/>
          </a:bodyPr>
          <a:lstStyle/>
          <a:p>
            <a:pPr algn="ctr"/>
            <a:r>
              <a:rPr lang="el-GR" sz="1600" i="1" dirty="0" smtClean="0"/>
              <a:t>Ο Μονέ έζησε στο Αρζεντέιγ από το 1871 μέχρι το 1878. </a:t>
            </a:r>
          </a:p>
          <a:p>
            <a:pPr algn="ctr"/>
            <a:r>
              <a:rPr lang="el-GR" sz="1600" i="1" dirty="0" smtClean="0"/>
              <a:t>Ήταν προάστιο του Παρισιού προσιτό στη μεσαία τάξη και εύκολα προσβάσιμο με τον σιδηρόδρομο.</a:t>
            </a:r>
            <a:endParaRPr lang="el-GR" sz="16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643174" y="6027003"/>
            <a:ext cx="3857620" cy="830997"/>
          </a:xfrm>
          <a:prstGeom prst="rect">
            <a:avLst/>
          </a:prstGeom>
        </p:spPr>
        <p:txBody>
          <a:bodyPr wrap="square">
            <a:spAutoFit/>
          </a:bodyPr>
          <a:lstStyle/>
          <a:p>
            <a:pPr algn="ctr" fontAlgn="base"/>
            <a:r>
              <a:rPr lang="el-GR" sz="1600" i="1" dirty="0" smtClean="0"/>
              <a:t>‘’Παπαρούνες  -  κοντά στο </a:t>
            </a:r>
            <a:r>
              <a:rPr lang="en-US" sz="1600" i="1" dirty="0" smtClean="0"/>
              <a:t>Argenteuil</a:t>
            </a:r>
            <a:r>
              <a:rPr lang="el-GR" sz="1600" i="1" dirty="0" smtClean="0"/>
              <a:t>’’</a:t>
            </a:r>
          </a:p>
          <a:p>
            <a:pPr algn="ctr" fontAlgn="base"/>
            <a:r>
              <a:rPr lang="en-US" sz="1600" i="1" dirty="0" smtClean="0"/>
              <a:t>1873</a:t>
            </a:r>
            <a:endParaRPr lang="el-GR" sz="1600" i="1" dirty="0" smtClean="0"/>
          </a:p>
          <a:p>
            <a:pPr algn="ctr" fontAlgn="base"/>
            <a:r>
              <a:rPr lang="en-US" sz="1600" i="1" dirty="0" smtClean="0"/>
              <a:t>Musée d’Orsay</a:t>
            </a:r>
            <a:r>
              <a:rPr lang="el-GR" sz="1600" i="1" dirty="0" smtClean="0"/>
              <a:t>, Παρίσι</a:t>
            </a:r>
            <a:endParaRPr lang="en-US" sz="1600" i="1" dirty="0" smtClean="0"/>
          </a:p>
        </p:txBody>
      </p:sp>
      <p:pic>
        <p:nvPicPr>
          <p:cNvPr id="5124" name="Picture 4" descr="http://www.parisdigest.com/photos/orsay_museum_monet_les_coquelicots.jpg"/>
          <p:cNvPicPr>
            <a:picLocks noChangeAspect="1" noChangeArrowheads="1"/>
          </p:cNvPicPr>
          <p:nvPr/>
        </p:nvPicPr>
        <p:blipFill>
          <a:blip r:embed="rId2"/>
          <a:srcRect/>
          <a:stretch>
            <a:fillRect/>
          </a:stretch>
        </p:blipFill>
        <p:spPr bwMode="auto">
          <a:xfrm>
            <a:off x="642910" y="0"/>
            <a:ext cx="7786742" cy="607366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rtist's House at Argenteuil, 1873, Art Institute of Chicago"/>
          <p:cNvPicPr>
            <a:picLocks noChangeAspect="1" noChangeArrowheads="1"/>
          </p:cNvPicPr>
          <p:nvPr/>
        </p:nvPicPr>
        <p:blipFill>
          <a:blip r:embed="rId2"/>
          <a:srcRect/>
          <a:stretch>
            <a:fillRect/>
          </a:stretch>
        </p:blipFill>
        <p:spPr bwMode="auto">
          <a:xfrm>
            <a:off x="1142976" y="214290"/>
            <a:ext cx="6929454" cy="5631556"/>
          </a:xfrm>
          <a:prstGeom prst="rect">
            <a:avLst/>
          </a:prstGeom>
          <a:noFill/>
        </p:spPr>
      </p:pic>
      <p:sp>
        <p:nvSpPr>
          <p:cNvPr id="5" name="4 - Ορθογώνιο"/>
          <p:cNvSpPr/>
          <p:nvPr/>
        </p:nvSpPr>
        <p:spPr>
          <a:xfrm>
            <a:off x="2285984" y="5929330"/>
            <a:ext cx="4572000" cy="830997"/>
          </a:xfrm>
          <a:prstGeom prst="rect">
            <a:avLst/>
          </a:prstGeom>
        </p:spPr>
        <p:txBody>
          <a:bodyPr>
            <a:spAutoFit/>
          </a:bodyPr>
          <a:lstStyle/>
          <a:p>
            <a:pPr algn="ctr"/>
            <a:r>
              <a:rPr lang="el-GR" sz="1600" i="1" dirty="0" smtClean="0"/>
              <a:t>‘’</a:t>
            </a:r>
            <a:r>
              <a:rPr lang="en-US" sz="1600" i="1" dirty="0" smtClean="0"/>
              <a:t>The Artist's House at Argenteuil</a:t>
            </a:r>
            <a:r>
              <a:rPr lang="el-GR" sz="1600" i="1" dirty="0" smtClean="0"/>
              <a:t>’’</a:t>
            </a:r>
          </a:p>
          <a:p>
            <a:pPr algn="ctr"/>
            <a:r>
              <a:rPr lang="en-US" sz="1600" i="1" dirty="0" smtClean="0"/>
              <a:t>1873</a:t>
            </a:r>
            <a:endParaRPr lang="el-GR" sz="1600" i="1" dirty="0" smtClean="0"/>
          </a:p>
          <a:p>
            <a:pPr algn="ctr"/>
            <a:r>
              <a:rPr lang="en-US" sz="1600" i="1" dirty="0" smtClean="0"/>
              <a:t>Art Institute of Chicago</a:t>
            </a:r>
            <a:endParaRPr lang="el-GR" sz="1600"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Location (in red) within Paris inner and outer suburbs"/>
          <p:cNvPicPr>
            <a:picLocks noChangeAspect="1" noChangeArrowheads="1"/>
          </p:cNvPicPr>
          <p:nvPr/>
        </p:nvPicPr>
        <p:blipFill>
          <a:blip r:embed="rId2"/>
          <a:srcRect/>
          <a:stretch>
            <a:fillRect/>
          </a:stretch>
        </p:blipFill>
        <p:spPr bwMode="auto">
          <a:xfrm>
            <a:off x="-1" y="0"/>
            <a:ext cx="7334759" cy="6858000"/>
          </a:xfrm>
          <a:prstGeom prst="rect">
            <a:avLst/>
          </a:prstGeom>
          <a:noFill/>
        </p:spPr>
      </p:pic>
      <p:sp>
        <p:nvSpPr>
          <p:cNvPr id="3" name="2 - Ορθογώνιο"/>
          <p:cNvSpPr/>
          <p:nvPr/>
        </p:nvSpPr>
        <p:spPr>
          <a:xfrm>
            <a:off x="7500958" y="5143512"/>
            <a:ext cx="1500198" cy="1077218"/>
          </a:xfrm>
          <a:prstGeom prst="rect">
            <a:avLst/>
          </a:prstGeom>
        </p:spPr>
        <p:txBody>
          <a:bodyPr wrap="square">
            <a:spAutoFit/>
          </a:bodyPr>
          <a:lstStyle/>
          <a:p>
            <a:pPr algn="ctr"/>
            <a:r>
              <a:rPr lang="en-US" sz="1600" i="1" dirty="0" smtClean="0"/>
              <a:t>Argenteuil</a:t>
            </a:r>
            <a:endParaRPr lang="el-GR" sz="1600" i="1" dirty="0" smtClean="0"/>
          </a:p>
          <a:p>
            <a:pPr algn="ctr"/>
            <a:r>
              <a:rPr lang="el-GR" sz="1600" i="1" dirty="0" smtClean="0"/>
              <a:t>σημειωμένο με κόκκινο</a:t>
            </a:r>
            <a:endParaRPr lang="en-US" sz="1600" i="1" dirty="0" smtClean="0"/>
          </a:p>
          <a:p>
            <a:pPr algn="ctr"/>
            <a:endParaRPr lang="el-GR" sz="1600"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14290"/>
            <a:ext cx="3929058" cy="5016758"/>
          </a:xfrm>
          <a:prstGeom prst="rect">
            <a:avLst/>
          </a:prstGeom>
        </p:spPr>
        <p:txBody>
          <a:bodyPr wrap="square">
            <a:spAutoFit/>
          </a:bodyPr>
          <a:lstStyle/>
          <a:p>
            <a:pPr algn="ctr"/>
            <a:r>
              <a:rPr lang="el-GR" sz="1600" i="1" dirty="0" smtClean="0"/>
              <a:t>Το έργο συλλαμβάνει μια στιγμή  της Παρισινής ζωής, όπως φαίνεται από το </a:t>
            </a:r>
            <a:r>
              <a:rPr lang="en-US" sz="1600" i="1" dirty="0" smtClean="0"/>
              <a:t>studio </a:t>
            </a:r>
            <a:r>
              <a:rPr lang="el-GR" sz="1600" i="1" dirty="0" smtClean="0"/>
              <a:t>του φίλου του Μονέ, του φωτογράφου </a:t>
            </a:r>
            <a:r>
              <a:rPr lang="en-US" sz="1600" i="1" dirty="0" smtClean="0"/>
              <a:t>Felix Nadar</a:t>
            </a:r>
            <a:r>
              <a:rPr lang="el-GR" sz="1600" i="1" dirty="0" smtClean="0"/>
              <a:t>.</a:t>
            </a:r>
          </a:p>
          <a:p>
            <a:pPr algn="ctr"/>
            <a:endParaRPr lang="el-GR" sz="1600" i="1" dirty="0" smtClean="0"/>
          </a:p>
          <a:p>
            <a:pPr algn="ctr"/>
            <a:r>
              <a:rPr lang="el-GR" sz="1600" i="1" dirty="0" smtClean="0"/>
              <a:t>Με γρήγορες πινελιές και τονίζοντας μικρές λεπτομέρειες δημιουργεί την ‘’εντύπωση’’ των ανθρώπων  που κινούνται στην πόλη.</a:t>
            </a:r>
          </a:p>
          <a:p>
            <a:pPr algn="ctr"/>
            <a:endParaRPr lang="el-GR" sz="1600" i="1" dirty="0" smtClean="0"/>
          </a:p>
          <a:p>
            <a:pPr algn="ctr"/>
            <a:r>
              <a:rPr lang="el-GR" sz="1600" i="1" dirty="0" smtClean="0"/>
              <a:t>Η πρώτη έκθεση των Ιμπρεσιονιστών έγινε </a:t>
            </a:r>
            <a:endParaRPr lang="en-US" sz="1600" i="1" dirty="0" smtClean="0"/>
          </a:p>
          <a:p>
            <a:pPr algn="ctr"/>
            <a:r>
              <a:rPr lang="el-GR" sz="1600" i="1" dirty="0" smtClean="0"/>
              <a:t>στο </a:t>
            </a:r>
            <a:r>
              <a:rPr lang="en-US" sz="1600" i="1" dirty="0" smtClean="0"/>
              <a:t>studio </a:t>
            </a:r>
            <a:r>
              <a:rPr lang="el-GR" sz="1600" i="1" dirty="0" smtClean="0"/>
              <a:t>του </a:t>
            </a:r>
            <a:r>
              <a:rPr lang="en-US" sz="1600" i="1" dirty="0" smtClean="0"/>
              <a:t>Nadar</a:t>
            </a:r>
            <a:r>
              <a:rPr lang="el-GR" sz="1600" i="1" dirty="0" smtClean="0"/>
              <a:t> και περιελάμβανε αυτόν τον πίνακα.</a:t>
            </a:r>
          </a:p>
          <a:p>
            <a:pPr algn="ctr"/>
            <a:endParaRPr lang="el-GR" sz="1600" i="1" dirty="0" smtClean="0"/>
          </a:p>
          <a:p>
            <a:pPr algn="ctr"/>
            <a:r>
              <a:rPr lang="el-GR" sz="1600" i="1" dirty="0" smtClean="0"/>
              <a:t>Το κέντρο του Παρισιού έχει ήδη διαμορφωθεί με βάση το πολεοδομικό σχέδιο του Βαρόνου</a:t>
            </a:r>
            <a:r>
              <a:rPr lang="en-US" sz="1600" dirty="0" smtClean="0"/>
              <a:t> </a:t>
            </a:r>
            <a:r>
              <a:rPr lang="en-US" sz="1600" i="1" dirty="0" smtClean="0"/>
              <a:t>Haussmann</a:t>
            </a:r>
            <a:r>
              <a:rPr lang="el-GR" sz="1600" i="1" dirty="0" smtClean="0"/>
              <a:t>, που το μεταμόρφωσε και διατηρείται μέχρι σήμερα.</a:t>
            </a:r>
          </a:p>
          <a:p>
            <a:pPr algn="ctr"/>
            <a:r>
              <a:rPr lang="el-GR" sz="1600" i="1" dirty="0" smtClean="0"/>
              <a:t>Οι μεγάλες λεωφόροι, όπως αυτή που εικονίζεται εδώ είναι σήμα κατατεθέν της νέας εποχής στα τέλη του 19</a:t>
            </a:r>
            <a:r>
              <a:rPr lang="el-GR" sz="1600" i="1" baseline="30000" dirty="0" smtClean="0"/>
              <a:t>ου</a:t>
            </a:r>
            <a:r>
              <a:rPr lang="el-GR" sz="1600" i="1" dirty="0" smtClean="0"/>
              <a:t> αι.  </a:t>
            </a:r>
            <a:endParaRPr lang="en-US" sz="1600" i="1" dirty="0"/>
          </a:p>
        </p:txBody>
      </p:sp>
      <p:pic>
        <p:nvPicPr>
          <p:cNvPr id="23554" name="Picture 2" descr="http://www.theartstory.org/images20/works/monet_claude_3.jpg"/>
          <p:cNvPicPr>
            <a:picLocks noChangeAspect="1" noChangeArrowheads="1"/>
          </p:cNvPicPr>
          <p:nvPr/>
        </p:nvPicPr>
        <p:blipFill>
          <a:blip r:embed="rId2"/>
          <a:srcRect/>
          <a:stretch>
            <a:fillRect/>
          </a:stretch>
        </p:blipFill>
        <p:spPr bwMode="auto">
          <a:xfrm>
            <a:off x="4113711" y="0"/>
            <a:ext cx="5030289" cy="6843931"/>
          </a:xfrm>
          <a:prstGeom prst="rect">
            <a:avLst/>
          </a:prstGeom>
          <a:noFill/>
        </p:spPr>
      </p:pic>
      <p:sp>
        <p:nvSpPr>
          <p:cNvPr id="4" name="3 - Ορθογώνιο"/>
          <p:cNvSpPr/>
          <p:nvPr/>
        </p:nvSpPr>
        <p:spPr>
          <a:xfrm>
            <a:off x="642910" y="6027003"/>
            <a:ext cx="3500462" cy="830997"/>
          </a:xfrm>
          <a:prstGeom prst="rect">
            <a:avLst/>
          </a:prstGeom>
        </p:spPr>
        <p:txBody>
          <a:bodyPr wrap="square">
            <a:spAutoFit/>
          </a:bodyPr>
          <a:lstStyle/>
          <a:p>
            <a:pPr algn="ctr"/>
            <a:r>
              <a:rPr lang="en-US" sz="1600" i="1" dirty="0" smtClean="0"/>
              <a:t>‘’Boulevard des Capucines ‘’</a:t>
            </a:r>
            <a:endParaRPr lang="el-GR" sz="1600" i="1" dirty="0" smtClean="0"/>
          </a:p>
          <a:p>
            <a:pPr algn="ctr"/>
            <a:r>
              <a:rPr lang="en-US" sz="1600" i="1" dirty="0" smtClean="0"/>
              <a:t>1873</a:t>
            </a:r>
            <a:endParaRPr lang="el-GR" sz="1600" i="1" dirty="0" smtClean="0"/>
          </a:p>
          <a:p>
            <a:pPr algn="ctr"/>
            <a:r>
              <a:rPr lang="en-US" sz="1600" i="1" dirty="0" smtClean="0"/>
              <a:t>Nelson-Atkins Museum</a:t>
            </a:r>
            <a:r>
              <a:rPr lang="el-GR" sz="1600" i="1" dirty="0" smtClean="0"/>
              <a:t>, </a:t>
            </a:r>
            <a:r>
              <a:rPr lang="en-US" sz="1600" i="1" dirty="0" smtClean="0"/>
              <a:t>Kansas City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14282" y="5572140"/>
            <a:ext cx="3985257" cy="1077218"/>
          </a:xfrm>
          <a:prstGeom prst="rect">
            <a:avLst/>
          </a:prstGeom>
        </p:spPr>
        <p:txBody>
          <a:bodyPr wrap="none">
            <a:spAutoFit/>
          </a:bodyPr>
          <a:lstStyle/>
          <a:p>
            <a:pPr algn="ctr"/>
            <a:r>
              <a:rPr lang="el-GR" sz="1600" i="1" dirty="0" smtClean="0"/>
              <a:t>Βαρόνος</a:t>
            </a:r>
            <a:r>
              <a:rPr lang="en-US" sz="1600" i="1" dirty="0" smtClean="0"/>
              <a:t>  Georges-Eugène</a:t>
            </a:r>
            <a:r>
              <a:rPr lang="el-GR" sz="1600" i="1" dirty="0" smtClean="0"/>
              <a:t> </a:t>
            </a:r>
            <a:r>
              <a:rPr lang="en-US" sz="1600" i="1" dirty="0" smtClean="0"/>
              <a:t>Haussmann</a:t>
            </a:r>
            <a:endParaRPr lang="el-GR" sz="1600" i="1" dirty="0" smtClean="0"/>
          </a:p>
          <a:p>
            <a:pPr algn="ctr"/>
            <a:r>
              <a:rPr lang="el-GR" sz="1600" i="1" dirty="0" smtClean="0"/>
              <a:t>(1809-1891)</a:t>
            </a:r>
          </a:p>
          <a:p>
            <a:pPr algn="ctr"/>
            <a:r>
              <a:rPr lang="el-GR" sz="1600" i="1" dirty="0" smtClean="0"/>
              <a:t>Πολεοδόμος του Παρισιού επί Ναπολέοντα Γ’</a:t>
            </a:r>
          </a:p>
          <a:p>
            <a:pPr algn="ctr"/>
            <a:r>
              <a:rPr lang="el-GR" sz="1600" i="1" dirty="0" smtClean="0"/>
              <a:t>από το 1853 έως το 1890</a:t>
            </a:r>
            <a:endParaRPr lang="el-GR" sz="1600" i="1" dirty="0"/>
          </a:p>
        </p:txBody>
      </p:sp>
      <p:pic>
        <p:nvPicPr>
          <p:cNvPr id="1026" name="Picture 2" descr="undefined"/>
          <p:cNvPicPr>
            <a:picLocks noChangeAspect="1" noChangeArrowheads="1"/>
          </p:cNvPicPr>
          <p:nvPr/>
        </p:nvPicPr>
        <p:blipFill>
          <a:blip r:embed="rId2"/>
          <a:srcRect/>
          <a:stretch>
            <a:fillRect/>
          </a:stretch>
        </p:blipFill>
        <p:spPr bwMode="auto">
          <a:xfrm>
            <a:off x="285721" y="357166"/>
            <a:ext cx="3786214" cy="5196579"/>
          </a:xfrm>
          <a:prstGeom prst="rect">
            <a:avLst/>
          </a:prstGeom>
          <a:noFill/>
        </p:spPr>
      </p:pic>
      <p:pic>
        <p:nvPicPr>
          <p:cNvPr id="1028" name="Picture 4" descr="undefined"/>
          <p:cNvPicPr>
            <a:picLocks noChangeAspect="1" noChangeArrowheads="1"/>
          </p:cNvPicPr>
          <p:nvPr/>
        </p:nvPicPr>
        <p:blipFill>
          <a:blip r:embed="rId3"/>
          <a:srcRect/>
          <a:stretch>
            <a:fillRect/>
          </a:stretch>
        </p:blipFill>
        <p:spPr bwMode="auto">
          <a:xfrm>
            <a:off x="4357654" y="1142984"/>
            <a:ext cx="4786346" cy="4152156"/>
          </a:xfrm>
          <a:prstGeom prst="rect">
            <a:avLst/>
          </a:prstGeom>
          <a:noFill/>
        </p:spPr>
      </p:pic>
      <p:sp>
        <p:nvSpPr>
          <p:cNvPr id="7" name="6 - Ορθογώνιο"/>
          <p:cNvSpPr/>
          <p:nvPr/>
        </p:nvSpPr>
        <p:spPr>
          <a:xfrm>
            <a:off x="4786314" y="5357826"/>
            <a:ext cx="4077784" cy="584775"/>
          </a:xfrm>
          <a:prstGeom prst="rect">
            <a:avLst/>
          </a:prstGeom>
        </p:spPr>
        <p:txBody>
          <a:bodyPr wrap="none">
            <a:spAutoFit/>
          </a:bodyPr>
          <a:lstStyle/>
          <a:p>
            <a:pPr algn="ctr"/>
            <a:r>
              <a:rPr lang="en-US" sz="1600" i="1" dirty="0" smtClean="0"/>
              <a:t>Boulevard Haussmann</a:t>
            </a:r>
            <a:endParaRPr lang="el-GR" sz="1600" i="1" dirty="0" smtClean="0"/>
          </a:p>
          <a:p>
            <a:pPr algn="ctr"/>
            <a:r>
              <a:rPr lang="el-GR" sz="1600" i="1" dirty="0" smtClean="0"/>
              <a:t>και τα τυπικά κτήρια της Οσμανικής περιόδου</a:t>
            </a:r>
            <a:endParaRPr lang="el-GR" sz="16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undefined"/>
          <p:cNvPicPr>
            <a:picLocks noChangeAspect="1" noChangeArrowheads="1"/>
          </p:cNvPicPr>
          <p:nvPr/>
        </p:nvPicPr>
        <p:blipFill>
          <a:blip r:embed="rId2"/>
          <a:srcRect/>
          <a:stretch>
            <a:fillRect/>
          </a:stretch>
        </p:blipFill>
        <p:spPr bwMode="auto">
          <a:xfrm>
            <a:off x="0" y="0"/>
            <a:ext cx="6786578" cy="5348407"/>
          </a:xfrm>
          <a:prstGeom prst="rect">
            <a:avLst/>
          </a:prstGeom>
          <a:noFill/>
        </p:spPr>
      </p:pic>
      <p:sp>
        <p:nvSpPr>
          <p:cNvPr id="3" name="2 - Ορθογώνιο"/>
          <p:cNvSpPr/>
          <p:nvPr/>
        </p:nvSpPr>
        <p:spPr>
          <a:xfrm>
            <a:off x="928662" y="5357826"/>
            <a:ext cx="4572000" cy="1323439"/>
          </a:xfrm>
          <a:prstGeom prst="rect">
            <a:avLst/>
          </a:prstGeom>
        </p:spPr>
        <p:txBody>
          <a:bodyPr>
            <a:spAutoFit/>
          </a:bodyPr>
          <a:lstStyle/>
          <a:p>
            <a:pPr algn="ctr"/>
            <a:r>
              <a:rPr lang="el-GR" sz="1600" i="1" dirty="0" smtClean="0"/>
              <a:t>‘’</a:t>
            </a:r>
            <a:r>
              <a:rPr lang="fr-FR" sz="1600" i="1" dirty="0" smtClean="0"/>
              <a:t>Le Bain</a:t>
            </a:r>
            <a:r>
              <a:rPr lang="el-GR" sz="1600" i="1" dirty="0" smtClean="0"/>
              <a:t>’’</a:t>
            </a:r>
            <a:r>
              <a:rPr lang="fr-FR" sz="1600" i="1" dirty="0" smtClean="0"/>
              <a:t> </a:t>
            </a:r>
            <a:r>
              <a:rPr lang="el-GR" sz="1600" i="1" dirty="0" smtClean="0"/>
              <a:t> ή </a:t>
            </a:r>
            <a:r>
              <a:rPr lang="fr-FR" sz="1600" i="1" dirty="0" smtClean="0"/>
              <a:t> </a:t>
            </a:r>
            <a:r>
              <a:rPr lang="el-GR" sz="1600" i="1" dirty="0" smtClean="0"/>
              <a:t>’’</a:t>
            </a:r>
            <a:r>
              <a:rPr lang="fr-FR" sz="1600" i="1" dirty="0" smtClean="0"/>
              <a:t>Le Déjeuner sur l'herbe</a:t>
            </a:r>
            <a:r>
              <a:rPr lang="el-GR" sz="1600" i="1" dirty="0" smtClean="0"/>
              <a:t>’’</a:t>
            </a:r>
          </a:p>
          <a:p>
            <a:pPr algn="ctr"/>
            <a:r>
              <a:rPr lang="el-GR" sz="1600" i="1" dirty="0" smtClean="0"/>
              <a:t>(‘’Το Λουτρό’’   ή   ‘’Γεύμα στη χλόη’’)</a:t>
            </a:r>
            <a:endParaRPr lang="en-US" sz="1600" i="1" dirty="0" smtClean="0"/>
          </a:p>
          <a:p>
            <a:pPr algn="ctr"/>
            <a:r>
              <a:rPr lang="fr-FR" sz="1600" i="1" dirty="0" smtClean="0"/>
              <a:t>1863 </a:t>
            </a:r>
            <a:r>
              <a:rPr lang="el-GR" sz="1600" i="1" dirty="0" smtClean="0"/>
              <a:t> </a:t>
            </a:r>
          </a:p>
          <a:p>
            <a:pPr algn="ctr"/>
            <a:r>
              <a:rPr lang="el-GR" sz="1600" i="1" dirty="0" smtClean="0"/>
              <a:t>Édouard Manet</a:t>
            </a:r>
          </a:p>
          <a:p>
            <a:pPr algn="ctr"/>
            <a:r>
              <a:rPr lang="el-GR" sz="1600" i="1" dirty="0" smtClean="0"/>
              <a:t>Μουσείο </a:t>
            </a:r>
            <a:r>
              <a:rPr lang="fr-FR" sz="1600" i="1" dirty="0" smtClean="0"/>
              <a:t>Orsay</a:t>
            </a:r>
            <a:r>
              <a:rPr lang="el-GR" sz="1600" i="1" dirty="0" smtClean="0"/>
              <a:t>, Παρίσι</a:t>
            </a:r>
            <a:endParaRPr lang="el-GR" sz="1600" i="1" dirty="0"/>
          </a:p>
        </p:txBody>
      </p:sp>
      <p:sp>
        <p:nvSpPr>
          <p:cNvPr id="4" name="3 - Ορθογώνιο"/>
          <p:cNvSpPr/>
          <p:nvPr/>
        </p:nvSpPr>
        <p:spPr>
          <a:xfrm>
            <a:off x="6643702" y="142852"/>
            <a:ext cx="2672783" cy="6986528"/>
          </a:xfrm>
          <a:prstGeom prst="rect">
            <a:avLst/>
          </a:prstGeom>
        </p:spPr>
        <p:txBody>
          <a:bodyPr wrap="none">
            <a:spAutoFit/>
          </a:bodyPr>
          <a:lstStyle/>
          <a:p>
            <a:pPr algn="ctr"/>
            <a:r>
              <a:rPr lang="el-GR" sz="1600" i="1" dirty="0" smtClean="0"/>
              <a:t>Το έργο έγινε δεκτό το 1863 </a:t>
            </a:r>
          </a:p>
          <a:p>
            <a:pPr algn="ctr"/>
            <a:r>
              <a:rPr lang="el-GR" sz="1600" i="1" dirty="0" smtClean="0"/>
              <a:t>στο </a:t>
            </a:r>
          </a:p>
          <a:p>
            <a:pPr algn="ctr"/>
            <a:r>
              <a:rPr lang="el-GR" sz="1600" i="1" dirty="0" smtClean="0"/>
              <a:t>Σαλόν των Απορριφθέντων, </a:t>
            </a:r>
          </a:p>
          <a:p>
            <a:pPr algn="ctr"/>
            <a:r>
              <a:rPr lang="el-GR" sz="1600" i="1" dirty="0" smtClean="0"/>
              <a:t>αλλά ξεκρεμάστηκε γρήγορα, </a:t>
            </a:r>
          </a:p>
          <a:p>
            <a:pPr algn="ctr"/>
            <a:r>
              <a:rPr lang="el-GR" sz="1600" i="1" dirty="0" smtClean="0"/>
              <a:t>γιατί προκάλεσε σάλο.</a:t>
            </a:r>
          </a:p>
          <a:p>
            <a:pPr algn="ctr"/>
            <a:r>
              <a:rPr lang="el-GR" sz="1600" i="1" dirty="0" smtClean="0"/>
              <a:t>Θεωρήθηκε ότι πρόσβαλε </a:t>
            </a:r>
          </a:p>
          <a:p>
            <a:pPr algn="ctr"/>
            <a:r>
              <a:rPr lang="el-GR" sz="1600" i="1" dirty="0" smtClean="0"/>
              <a:t>τα ήθη, τοποθετώντας μια </a:t>
            </a:r>
          </a:p>
          <a:p>
            <a:pPr algn="ctr"/>
            <a:r>
              <a:rPr lang="el-GR" sz="1600" i="1" dirty="0" smtClean="0"/>
              <a:t>‘’κανονική’’ γυναίκα γυμνή </a:t>
            </a:r>
          </a:p>
          <a:p>
            <a:pPr algn="ctr"/>
            <a:r>
              <a:rPr lang="el-GR" sz="1600" i="1" dirty="0" smtClean="0"/>
              <a:t>ανάμεσα σε άνδρες να </a:t>
            </a:r>
          </a:p>
          <a:p>
            <a:pPr algn="ctr"/>
            <a:r>
              <a:rPr lang="el-GR" sz="1600" i="1" dirty="0" smtClean="0"/>
              <a:t>κάνει πιν-νικ.</a:t>
            </a:r>
          </a:p>
          <a:p>
            <a:pPr algn="ctr"/>
            <a:r>
              <a:rPr lang="el-GR" sz="1600" i="1" dirty="0" smtClean="0"/>
              <a:t>Θα εμφανιστεί ξανά και </a:t>
            </a:r>
          </a:p>
          <a:p>
            <a:pPr algn="ctr"/>
            <a:r>
              <a:rPr lang="el-GR" sz="1600" i="1" dirty="0" smtClean="0"/>
              <a:t>θα θεωρηθεί εθνική </a:t>
            </a:r>
          </a:p>
          <a:p>
            <a:pPr algn="ctr"/>
            <a:r>
              <a:rPr lang="el-GR" sz="1600" i="1" dirty="0" smtClean="0"/>
              <a:t>κληρονομιά το 1906,</a:t>
            </a:r>
          </a:p>
          <a:p>
            <a:pPr algn="ctr"/>
            <a:r>
              <a:rPr lang="el-GR" sz="1600" i="1" dirty="0" smtClean="0"/>
              <a:t>όταν θα δωριθεί </a:t>
            </a:r>
          </a:p>
          <a:p>
            <a:pPr algn="ctr"/>
            <a:r>
              <a:rPr lang="el-GR" sz="1600" i="1" dirty="0" smtClean="0"/>
              <a:t>από έναν συλλέκτη.</a:t>
            </a:r>
          </a:p>
          <a:p>
            <a:pPr algn="ctr"/>
            <a:endParaRPr lang="el-GR" sz="1600" i="1" dirty="0" smtClean="0"/>
          </a:p>
          <a:p>
            <a:pPr algn="ctr"/>
            <a:r>
              <a:rPr lang="el-GR" sz="1600" i="1" dirty="0" smtClean="0">
                <a:solidFill>
                  <a:srgbClr val="92D050"/>
                </a:solidFill>
              </a:rPr>
              <a:t>Ο ζωγράφος ήθελε με το </a:t>
            </a:r>
          </a:p>
          <a:p>
            <a:pPr algn="ctr"/>
            <a:r>
              <a:rPr lang="el-GR" sz="1600" i="1" dirty="0" smtClean="0">
                <a:solidFill>
                  <a:srgbClr val="92D050"/>
                </a:solidFill>
              </a:rPr>
              <a:t>θέμα του να προκαλέσει </a:t>
            </a:r>
          </a:p>
          <a:p>
            <a:pPr algn="ctr"/>
            <a:r>
              <a:rPr lang="el-GR" sz="1600" i="1" dirty="0" smtClean="0">
                <a:solidFill>
                  <a:srgbClr val="92D050"/>
                </a:solidFill>
              </a:rPr>
              <a:t>την κοινή γνώμη και την </a:t>
            </a:r>
          </a:p>
          <a:p>
            <a:pPr algn="ctr"/>
            <a:r>
              <a:rPr lang="el-GR" sz="1600" i="1" dirty="0" smtClean="0">
                <a:solidFill>
                  <a:srgbClr val="92D050"/>
                </a:solidFill>
              </a:rPr>
              <a:t>επίσημη Ακαδημία των </a:t>
            </a:r>
          </a:p>
          <a:p>
            <a:pPr algn="ctr"/>
            <a:r>
              <a:rPr lang="el-GR" sz="1600" i="1" dirty="0" smtClean="0">
                <a:solidFill>
                  <a:srgbClr val="92D050"/>
                </a:solidFill>
              </a:rPr>
              <a:t>Τεχνών, που αποφάσιζε </a:t>
            </a:r>
          </a:p>
          <a:p>
            <a:pPr algn="ctr"/>
            <a:r>
              <a:rPr lang="el-GR" sz="1600" i="1" dirty="0" smtClean="0">
                <a:solidFill>
                  <a:srgbClr val="92D050"/>
                </a:solidFill>
              </a:rPr>
              <a:t>τι ήταν ορθό και τι όχι.</a:t>
            </a:r>
          </a:p>
          <a:p>
            <a:pPr algn="ctr"/>
            <a:endParaRPr lang="el-GR" sz="1600" i="1" dirty="0" smtClean="0">
              <a:solidFill>
                <a:srgbClr val="92D050"/>
              </a:solidFill>
            </a:endParaRPr>
          </a:p>
          <a:p>
            <a:pPr algn="ctr"/>
            <a:r>
              <a:rPr lang="el-GR" sz="1600" i="1" dirty="0" smtClean="0">
                <a:solidFill>
                  <a:srgbClr val="92D050"/>
                </a:solidFill>
              </a:rPr>
              <a:t>Ήθελε να θίξει </a:t>
            </a:r>
          </a:p>
          <a:p>
            <a:pPr algn="ctr"/>
            <a:r>
              <a:rPr lang="el-GR" sz="1600" i="1" dirty="0" smtClean="0">
                <a:solidFill>
                  <a:srgbClr val="92D050"/>
                </a:solidFill>
              </a:rPr>
              <a:t>την υποκρισία των ειδικών.</a:t>
            </a:r>
          </a:p>
          <a:p>
            <a:pPr algn="ctr"/>
            <a:r>
              <a:rPr lang="el-GR" sz="1600" i="1" dirty="0" smtClean="0">
                <a:solidFill>
                  <a:srgbClr val="FFC000"/>
                </a:solidFill>
              </a:rPr>
              <a:t>Θεωρείται έργο σταθμός </a:t>
            </a:r>
          </a:p>
          <a:p>
            <a:pPr algn="ctr"/>
            <a:r>
              <a:rPr lang="el-GR" sz="1600" i="1" dirty="0" smtClean="0">
                <a:solidFill>
                  <a:srgbClr val="FFC000"/>
                </a:solidFill>
              </a:rPr>
              <a:t>για τη Μοντέρνα ζωγραφική.</a:t>
            </a:r>
            <a:r>
              <a:rPr lang="el-GR" sz="1600" i="1" dirty="0" smtClean="0">
                <a:solidFill>
                  <a:srgbClr val="92D050"/>
                </a:solidFill>
              </a:rPr>
              <a:t> </a:t>
            </a:r>
            <a:endParaRPr lang="el-GR" sz="1600" dirty="0">
              <a:solidFill>
                <a:srgbClr val="92D05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0" y="0"/>
            <a:ext cx="7760112" cy="6858000"/>
          </a:xfrm>
          <a:prstGeom prst="rect">
            <a:avLst/>
          </a:prstGeom>
          <a:noFill/>
        </p:spPr>
      </p:pic>
      <p:sp>
        <p:nvSpPr>
          <p:cNvPr id="3" name="2 - Ορθογώνιο"/>
          <p:cNvSpPr/>
          <p:nvPr/>
        </p:nvSpPr>
        <p:spPr>
          <a:xfrm>
            <a:off x="7786710" y="3643314"/>
            <a:ext cx="1571620" cy="3046988"/>
          </a:xfrm>
          <a:prstGeom prst="rect">
            <a:avLst/>
          </a:prstGeom>
        </p:spPr>
        <p:txBody>
          <a:bodyPr wrap="square">
            <a:spAutoFit/>
          </a:bodyPr>
          <a:lstStyle/>
          <a:p>
            <a:pPr algn="ctr"/>
            <a:r>
              <a:rPr lang="el-GR" sz="1600" i="1" dirty="0" smtClean="0"/>
              <a:t>‘’</a:t>
            </a:r>
            <a:r>
              <a:rPr lang="fr-FR" sz="1600" i="1" dirty="0" smtClean="0"/>
              <a:t>Icy est le vrai pourtraict naturel de la ville, cité, université de Parisy</a:t>
            </a:r>
            <a:r>
              <a:rPr lang="el-GR" sz="1600" i="1" dirty="0" smtClean="0"/>
              <a:t>’’</a:t>
            </a:r>
            <a:r>
              <a:rPr lang="fr-FR" sz="1600" i="1" dirty="0" smtClean="0"/>
              <a:t>. </a:t>
            </a:r>
            <a:endParaRPr lang="el-GR" sz="1600" i="1" dirty="0" smtClean="0"/>
          </a:p>
          <a:p>
            <a:pPr algn="ctr"/>
            <a:endParaRPr lang="fr-FR" sz="1600" i="1" dirty="0" smtClean="0"/>
          </a:p>
          <a:p>
            <a:pPr algn="ctr"/>
            <a:endParaRPr lang="el-GR" sz="1600" i="1" dirty="0" smtClean="0"/>
          </a:p>
          <a:p>
            <a:pPr algn="ctr"/>
            <a:endParaRPr lang="el-GR" sz="1600" i="1" dirty="0" smtClean="0"/>
          </a:p>
          <a:p>
            <a:pPr algn="ctr"/>
            <a:r>
              <a:rPr lang="el-GR" sz="1600" i="1" dirty="0" smtClean="0"/>
              <a:t>Χάρτης του Παρισιού </a:t>
            </a:r>
          </a:p>
          <a:p>
            <a:pPr algn="ctr"/>
            <a:r>
              <a:rPr lang="fr-FR" sz="1600" i="1" dirty="0" smtClean="0"/>
              <a:t>1576</a:t>
            </a:r>
            <a:endParaRPr lang="el-GR" sz="1600"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undefined"/>
          <p:cNvPicPr>
            <a:picLocks noChangeAspect="1" noChangeArrowheads="1"/>
          </p:cNvPicPr>
          <p:nvPr/>
        </p:nvPicPr>
        <p:blipFill>
          <a:blip r:embed="rId2"/>
          <a:srcRect/>
          <a:stretch>
            <a:fillRect/>
          </a:stretch>
        </p:blipFill>
        <p:spPr bwMode="auto">
          <a:xfrm>
            <a:off x="857224" y="214290"/>
            <a:ext cx="7557818" cy="5786454"/>
          </a:xfrm>
          <a:prstGeom prst="rect">
            <a:avLst/>
          </a:prstGeom>
          <a:noFill/>
        </p:spPr>
      </p:pic>
      <p:sp>
        <p:nvSpPr>
          <p:cNvPr id="3" name="2 - Ορθογώνιο"/>
          <p:cNvSpPr/>
          <p:nvPr/>
        </p:nvSpPr>
        <p:spPr>
          <a:xfrm>
            <a:off x="3643306" y="6027003"/>
            <a:ext cx="2055564" cy="830997"/>
          </a:xfrm>
          <a:prstGeom prst="rect">
            <a:avLst/>
          </a:prstGeom>
        </p:spPr>
        <p:txBody>
          <a:bodyPr wrap="none">
            <a:spAutoFit/>
          </a:bodyPr>
          <a:lstStyle/>
          <a:p>
            <a:pPr algn="ctr"/>
            <a:r>
              <a:rPr lang="el-GR" sz="1600" i="1" dirty="0" smtClean="0"/>
              <a:t>‘’</a:t>
            </a:r>
            <a:r>
              <a:rPr lang="en-US" sz="1600" i="1" dirty="0" smtClean="0"/>
              <a:t>Topographia Galliae</a:t>
            </a:r>
            <a:r>
              <a:rPr lang="el-GR" sz="1600" i="1" dirty="0" smtClean="0"/>
              <a:t>’’</a:t>
            </a:r>
          </a:p>
          <a:p>
            <a:pPr algn="ctr"/>
            <a:r>
              <a:rPr lang="en-US" sz="1600" i="1" dirty="0" smtClean="0"/>
              <a:t>Zeiller, Martin</a:t>
            </a:r>
            <a:endParaRPr lang="el-GR" sz="1600" i="1" dirty="0" smtClean="0"/>
          </a:p>
          <a:p>
            <a:pPr algn="ctr"/>
            <a:r>
              <a:rPr lang="en-US" sz="1600" i="1" dirty="0" smtClean="0"/>
              <a:t>1655</a:t>
            </a:r>
            <a:endParaRPr lang="el-GR" sz="1600"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he Rue des Marmousets, one of the narrow and dark medieval streets on the Île de la Cité, in the 1850s. The site is near the Hôtel-Dieu (General Hospital on the Île de la Cité)."/>
          <p:cNvPicPr>
            <a:picLocks noChangeAspect="1" noChangeArrowheads="1"/>
          </p:cNvPicPr>
          <p:nvPr/>
        </p:nvPicPr>
        <p:blipFill>
          <a:blip r:embed="rId2"/>
          <a:srcRect/>
          <a:stretch>
            <a:fillRect/>
          </a:stretch>
        </p:blipFill>
        <p:spPr bwMode="auto">
          <a:xfrm>
            <a:off x="0" y="0"/>
            <a:ext cx="5691286" cy="6858000"/>
          </a:xfrm>
          <a:prstGeom prst="rect">
            <a:avLst/>
          </a:prstGeom>
          <a:noFill/>
        </p:spPr>
      </p:pic>
      <p:sp>
        <p:nvSpPr>
          <p:cNvPr id="3" name="2 - Ορθογώνιο"/>
          <p:cNvSpPr/>
          <p:nvPr/>
        </p:nvSpPr>
        <p:spPr>
          <a:xfrm>
            <a:off x="5715008" y="5643578"/>
            <a:ext cx="3071834" cy="830997"/>
          </a:xfrm>
          <a:prstGeom prst="rect">
            <a:avLst/>
          </a:prstGeom>
        </p:spPr>
        <p:txBody>
          <a:bodyPr wrap="square">
            <a:spAutoFit/>
          </a:bodyPr>
          <a:lstStyle/>
          <a:p>
            <a:pPr algn="ctr"/>
            <a:r>
              <a:rPr lang="en-US" sz="1600" i="1" dirty="0" smtClean="0"/>
              <a:t>Rue des Marmousets</a:t>
            </a:r>
            <a:endParaRPr lang="el-GR" sz="1600" i="1" dirty="0" smtClean="0"/>
          </a:p>
          <a:p>
            <a:pPr algn="ctr"/>
            <a:r>
              <a:rPr lang="fr-FR" sz="1600" i="1" dirty="0" smtClean="0"/>
              <a:t>Île de la Cité</a:t>
            </a:r>
          </a:p>
          <a:p>
            <a:pPr algn="ctr"/>
            <a:r>
              <a:rPr lang="fr-FR" sz="1600" i="1" dirty="0" smtClean="0"/>
              <a:t>1850</a:t>
            </a:r>
            <a:endParaRPr lang="el-GR" sz="1600"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he Bievre river was used to dump the waste from the tanneries of Paris; it emptied into the Seine."/>
          <p:cNvPicPr>
            <a:picLocks noChangeAspect="1" noChangeArrowheads="1"/>
          </p:cNvPicPr>
          <p:nvPr/>
        </p:nvPicPr>
        <p:blipFill>
          <a:blip r:embed="rId2"/>
          <a:srcRect/>
          <a:stretch>
            <a:fillRect/>
          </a:stretch>
        </p:blipFill>
        <p:spPr bwMode="auto">
          <a:xfrm>
            <a:off x="928662" y="214290"/>
            <a:ext cx="7352959" cy="5572164"/>
          </a:xfrm>
          <a:prstGeom prst="rect">
            <a:avLst/>
          </a:prstGeom>
          <a:noFill/>
        </p:spPr>
      </p:pic>
      <p:sp>
        <p:nvSpPr>
          <p:cNvPr id="3" name="2 - Ορθογώνιο"/>
          <p:cNvSpPr/>
          <p:nvPr/>
        </p:nvSpPr>
        <p:spPr>
          <a:xfrm>
            <a:off x="3714744" y="5786454"/>
            <a:ext cx="1526700" cy="830997"/>
          </a:xfrm>
          <a:prstGeom prst="rect">
            <a:avLst/>
          </a:prstGeom>
        </p:spPr>
        <p:txBody>
          <a:bodyPr wrap="none">
            <a:spAutoFit/>
          </a:bodyPr>
          <a:lstStyle/>
          <a:p>
            <a:pPr algn="ctr"/>
            <a:r>
              <a:rPr lang="en-US" sz="1600" i="1" dirty="0" smtClean="0"/>
              <a:t>La Bièvre</a:t>
            </a:r>
          </a:p>
          <a:p>
            <a:pPr algn="ctr"/>
            <a:r>
              <a:rPr lang="en-US" sz="1600" i="1" dirty="0" smtClean="0"/>
              <a:t>Charles Marville</a:t>
            </a:r>
          </a:p>
          <a:p>
            <a:pPr algn="ctr"/>
            <a:r>
              <a:rPr lang="en-US" sz="1600" i="1" dirty="0" smtClean="0"/>
              <a:t>1865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undefined"/>
          <p:cNvPicPr>
            <a:picLocks noChangeAspect="1" noChangeArrowheads="1"/>
          </p:cNvPicPr>
          <p:nvPr/>
        </p:nvPicPr>
        <p:blipFill>
          <a:blip r:embed="rId2"/>
          <a:srcRect/>
          <a:stretch>
            <a:fillRect/>
          </a:stretch>
        </p:blipFill>
        <p:spPr bwMode="auto">
          <a:xfrm>
            <a:off x="357158" y="214290"/>
            <a:ext cx="8358246" cy="5827918"/>
          </a:xfrm>
          <a:prstGeom prst="rect">
            <a:avLst/>
          </a:prstGeom>
          <a:noFill/>
        </p:spPr>
      </p:pic>
      <p:sp>
        <p:nvSpPr>
          <p:cNvPr id="3" name="2 - Ορθογώνιο"/>
          <p:cNvSpPr/>
          <p:nvPr/>
        </p:nvSpPr>
        <p:spPr>
          <a:xfrm>
            <a:off x="500034" y="6143644"/>
            <a:ext cx="8001056" cy="584775"/>
          </a:xfrm>
          <a:prstGeom prst="rect">
            <a:avLst/>
          </a:prstGeom>
        </p:spPr>
        <p:txBody>
          <a:bodyPr wrap="square">
            <a:spAutoFit/>
          </a:bodyPr>
          <a:lstStyle/>
          <a:p>
            <a:pPr algn="ctr"/>
            <a:r>
              <a:rPr lang="el-GR" sz="1600" i="1" dirty="0" smtClean="0"/>
              <a:t>Νυχτερινές εργασίες της κατασκευής της οδού </a:t>
            </a:r>
            <a:r>
              <a:rPr lang="fr-FR" sz="1600" i="1" dirty="0" smtClean="0"/>
              <a:t>Rivoli, </a:t>
            </a:r>
            <a:r>
              <a:rPr lang="el-GR" sz="1600" i="1" dirty="0" smtClean="0"/>
              <a:t>φωτιζόμενες από προβολείς γκαζιού. </a:t>
            </a:r>
          </a:p>
          <a:p>
            <a:pPr algn="ctr"/>
            <a:r>
              <a:rPr lang="fr-FR" sz="1600" i="1" dirty="0" smtClean="0"/>
              <a:t> </a:t>
            </a:r>
            <a:r>
              <a:rPr lang="el-GR" sz="1600" i="1" dirty="0" smtClean="0"/>
              <a:t>’’</a:t>
            </a:r>
            <a:r>
              <a:rPr lang="fr-FR" sz="1600" i="1" dirty="0" smtClean="0"/>
              <a:t>L'Illustration</a:t>
            </a:r>
            <a:r>
              <a:rPr lang="el-GR" sz="1600" i="1" dirty="0" smtClean="0"/>
              <a:t>’’</a:t>
            </a:r>
            <a:r>
              <a:rPr lang="fr-FR" sz="1600" i="1" dirty="0" smtClean="0"/>
              <a:t>, 1854</a:t>
            </a:r>
            <a:endParaRPr lang="el-GR" sz="1600"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undefined"/>
          <p:cNvPicPr>
            <a:picLocks noChangeAspect="1" noChangeArrowheads="1"/>
          </p:cNvPicPr>
          <p:nvPr/>
        </p:nvPicPr>
        <p:blipFill>
          <a:blip r:embed="rId2"/>
          <a:srcRect/>
          <a:stretch>
            <a:fillRect/>
          </a:stretch>
        </p:blipFill>
        <p:spPr bwMode="auto">
          <a:xfrm>
            <a:off x="714348" y="357166"/>
            <a:ext cx="7831197" cy="5529253"/>
          </a:xfrm>
          <a:prstGeom prst="rect">
            <a:avLst/>
          </a:prstGeom>
          <a:noFill/>
        </p:spPr>
      </p:pic>
      <p:sp>
        <p:nvSpPr>
          <p:cNvPr id="3" name="2 - Ορθογώνιο"/>
          <p:cNvSpPr/>
          <p:nvPr/>
        </p:nvSpPr>
        <p:spPr>
          <a:xfrm>
            <a:off x="500034" y="6072206"/>
            <a:ext cx="8278548" cy="584775"/>
          </a:xfrm>
          <a:prstGeom prst="rect">
            <a:avLst/>
          </a:prstGeom>
        </p:spPr>
        <p:txBody>
          <a:bodyPr wrap="none">
            <a:spAutoFit/>
          </a:bodyPr>
          <a:lstStyle/>
          <a:p>
            <a:pPr algn="ctr"/>
            <a:r>
              <a:rPr lang="el-GR" sz="1600" i="1" dirty="0" smtClean="0"/>
              <a:t>Χάρτης της Πλατείας </a:t>
            </a:r>
            <a:r>
              <a:rPr lang="fr-FR" sz="1600" i="1" dirty="0" smtClean="0"/>
              <a:t>Charles-de-Gaulle</a:t>
            </a:r>
            <a:r>
              <a:rPr lang="el-GR" sz="1600" i="1" dirty="0" smtClean="0"/>
              <a:t>, στο κέντρο της οποίας βρίσκεται η Αψίδα του Θριάμβου.</a:t>
            </a:r>
          </a:p>
          <a:p>
            <a:pPr algn="ctr"/>
            <a:r>
              <a:rPr lang="el-GR" sz="1600" i="1" dirty="0" smtClean="0"/>
              <a:t>Αυτό είναι κεντρικό σημείο του σχεδιασμού του Βαρόνου Οσμάν.</a:t>
            </a:r>
            <a:endParaRPr lang="el-GR" sz="1600"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4" name="Picture 8" descr="Place Charles de Gaulle, Luftbild"/>
          <p:cNvPicPr>
            <a:picLocks noChangeAspect="1" noChangeArrowheads="1"/>
          </p:cNvPicPr>
          <p:nvPr/>
        </p:nvPicPr>
        <p:blipFill>
          <a:blip r:embed="rId2"/>
          <a:srcRect/>
          <a:stretch>
            <a:fillRect/>
          </a:stretch>
        </p:blipFill>
        <p:spPr bwMode="auto">
          <a:xfrm>
            <a:off x="0" y="0"/>
            <a:ext cx="9179858"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erial view of Arc de Triomphe in Paris France at sunrise"/>
          <p:cNvPicPr>
            <a:picLocks noChangeAspect="1" noChangeArrowheads="1"/>
          </p:cNvPicPr>
          <p:nvPr/>
        </p:nvPicPr>
        <p:blipFill>
          <a:blip r:embed="rId2"/>
          <a:srcRect/>
          <a:stretch>
            <a:fillRect/>
          </a:stretch>
        </p:blipFill>
        <p:spPr bwMode="auto">
          <a:xfrm>
            <a:off x="0" y="285728"/>
            <a:ext cx="9144000" cy="609451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undefined"/>
          <p:cNvPicPr>
            <a:picLocks noChangeAspect="1" noChangeArrowheads="1"/>
          </p:cNvPicPr>
          <p:nvPr/>
        </p:nvPicPr>
        <p:blipFill>
          <a:blip r:embed="rId2"/>
          <a:srcRect/>
          <a:stretch>
            <a:fillRect/>
          </a:stretch>
        </p:blipFill>
        <p:spPr bwMode="auto">
          <a:xfrm>
            <a:off x="4786314" y="142852"/>
            <a:ext cx="4154329" cy="5343506"/>
          </a:xfrm>
          <a:prstGeom prst="rect">
            <a:avLst/>
          </a:prstGeom>
          <a:noFill/>
        </p:spPr>
      </p:pic>
      <p:sp>
        <p:nvSpPr>
          <p:cNvPr id="5" name="4 - Ορθογώνιο"/>
          <p:cNvSpPr/>
          <p:nvPr/>
        </p:nvSpPr>
        <p:spPr>
          <a:xfrm>
            <a:off x="5214942" y="5534561"/>
            <a:ext cx="3571884" cy="1323439"/>
          </a:xfrm>
          <a:prstGeom prst="rect">
            <a:avLst/>
          </a:prstGeom>
        </p:spPr>
        <p:txBody>
          <a:bodyPr wrap="square">
            <a:spAutoFit/>
          </a:bodyPr>
          <a:lstStyle/>
          <a:p>
            <a:pPr algn="ctr"/>
            <a:r>
              <a:rPr lang="el-GR" sz="1600" i="1" dirty="0" smtClean="0"/>
              <a:t>‘’</a:t>
            </a:r>
            <a:r>
              <a:rPr lang="fr-FR" sz="1600" i="1" dirty="0" smtClean="0"/>
              <a:t>Nadar élevant la Photographie à la hauteur de l'Art</a:t>
            </a:r>
            <a:r>
              <a:rPr lang="el-GR" sz="1600" i="1" dirty="0" smtClean="0"/>
              <a:t>’’</a:t>
            </a:r>
          </a:p>
          <a:p>
            <a:pPr algn="ctr"/>
            <a:r>
              <a:rPr lang="el-GR" sz="1600" i="1" dirty="0" smtClean="0"/>
              <a:t>λιθογραφία του </a:t>
            </a:r>
            <a:r>
              <a:rPr lang="fr-FR" sz="1600" i="1" dirty="0" smtClean="0"/>
              <a:t>Honoré Daumier </a:t>
            </a:r>
            <a:r>
              <a:rPr lang="el-GR" sz="1600" i="1" dirty="0" smtClean="0"/>
              <a:t>που δημοσιεύτηκε στην ‘’</a:t>
            </a:r>
            <a:r>
              <a:rPr lang="fr-FR" sz="1600" i="1" dirty="0" smtClean="0"/>
              <a:t>Le Boulevard</a:t>
            </a:r>
            <a:r>
              <a:rPr lang="el-GR" sz="1600" i="1" dirty="0" smtClean="0"/>
              <a:t>’’ </a:t>
            </a:r>
          </a:p>
          <a:p>
            <a:pPr algn="ctr"/>
            <a:r>
              <a:rPr lang="el-GR" sz="1600" i="1" dirty="0" smtClean="0"/>
              <a:t>στις </a:t>
            </a:r>
            <a:r>
              <a:rPr lang="fr-FR" sz="1600" i="1" dirty="0" smtClean="0"/>
              <a:t> 25</a:t>
            </a:r>
            <a:r>
              <a:rPr lang="el-GR" sz="1600" i="1" dirty="0" smtClean="0"/>
              <a:t> Μαϊου</a:t>
            </a:r>
            <a:r>
              <a:rPr lang="fr-FR" sz="1600" i="1" dirty="0" smtClean="0"/>
              <a:t>1863.</a:t>
            </a:r>
            <a:endParaRPr lang="el-GR" sz="1600" i="1" dirty="0"/>
          </a:p>
        </p:txBody>
      </p:sp>
      <p:pic>
        <p:nvPicPr>
          <p:cNvPr id="87048" name="Picture 8" descr="undefined"/>
          <p:cNvPicPr>
            <a:picLocks noChangeAspect="1" noChangeArrowheads="1"/>
          </p:cNvPicPr>
          <p:nvPr/>
        </p:nvPicPr>
        <p:blipFill>
          <a:blip r:embed="rId3"/>
          <a:srcRect t="10105" r="-1"/>
          <a:stretch>
            <a:fillRect/>
          </a:stretch>
        </p:blipFill>
        <p:spPr bwMode="auto">
          <a:xfrm>
            <a:off x="357158" y="142852"/>
            <a:ext cx="4143404" cy="5084199"/>
          </a:xfrm>
          <a:prstGeom prst="rect">
            <a:avLst/>
          </a:prstGeom>
          <a:noFill/>
        </p:spPr>
      </p:pic>
      <p:sp>
        <p:nvSpPr>
          <p:cNvPr id="7" name="6 - Ορθογώνιο"/>
          <p:cNvSpPr/>
          <p:nvPr/>
        </p:nvSpPr>
        <p:spPr>
          <a:xfrm>
            <a:off x="857224" y="5286388"/>
            <a:ext cx="3071834" cy="1323439"/>
          </a:xfrm>
          <a:prstGeom prst="rect">
            <a:avLst/>
          </a:prstGeom>
          <a:ln>
            <a:solidFill>
              <a:schemeClr val="accent1"/>
            </a:solidFill>
          </a:ln>
        </p:spPr>
        <p:txBody>
          <a:bodyPr wrap="square">
            <a:spAutoFit/>
          </a:bodyPr>
          <a:lstStyle/>
          <a:p>
            <a:pPr algn="ctr"/>
            <a:r>
              <a:rPr lang="fr-FR" sz="1600" i="1" dirty="0" smtClean="0"/>
              <a:t>Félix Nadar</a:t>
            </a:r>
            <a:endParaRPr lang="el-GR" sz="1600" i="1" dirty="0" smtClean="0"/>
          </a:p>
          <a:p>
            <a:pPr algn="ctr"/>
            <a:r>
              <a:rPr lang="el-GR" sz="1600" i="1" dirty="0" smtClean="0"/>
              <a:t>(αυτο)πορτρέτο</a:t>
            </a:r>
          </a:p>
          <a:p>
            <a:pPr algn="ctr"/>
            <a:r>
              <a:rPr lang="el-GR" sz="1600" i="1" dirty="0" smtClean="0"/>
              <a:t>1900 καρικατουρίστας, συγγραφέας, φωτογράφος και ερασιτέχνης των αερόστατων</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2.bp.blogspot.com/-eAxpPDhlhp0/UDDSJa07-0I/AAAAAAAB5l0/nue-fKikkZ4/s1600/Claude+Monet+1840-1926+-+French+painter+-+The+Rue+Montorgueil,+Paris+1878+-+The+Impressionist+Flags.jpg"/>
          <p:cNvPicPr>
            <a:picLocks noChangeAspect="1" noChangeArrowheads="1"/>
          </p:cNvPicPr>
          <p:nvPr/>
        </p:nvPicPr>
        <p:blipFill>
          <a:blip r:embed="rId2"/>
          <a:srcRect/>
          <a:stretch>
            <a:fillRect/>
          </a:stretch>
        </p:blipFill>
        <p:spPr bwMode="auto">
          <a:xfrm>
            <a:off x="285720" y="1"/>
            <a:ext cx="4149178" cy="6857999"/>
          </a:xfrm>
          <a:prstGeom prst="rect">
            <a:avLst/>
          </a:prstGeom>
          <a:noFill/>
        </p:spPr>
      </p:pic>
      <p:sp>
        <p:nvSpPr>
          <p:cNvPr id="5" name="4 - Ορθογώνιο"/>
          <p:cNvSpPr/>
          <p:nvPr/>
        </p:nvSpPr>
        <p:spPr>
          <a:xfrm>
            <a:off x="4500562" y="5572140"/>
            <a:ext cx="4143404" cy="830997"/>
          </a:xfrm>
          <a:prstGeom prst="rect">
            <a:avLst/>
          </a:prstGeom>
        </p:spPr>
        <p:txBody>
          <a:bodyPr wrap="square">
            <a:spAutoFit/>
          </a:bodyPr>
          <a:lstStyle/>
          <a:p>
            <a:pPr algn="ctr"/>
            <a:r>
              <a:rPr lang="el-GR" sz="1600" i="1" dirty="0" smtClean="0"/>
              <a:t>‘’</a:t>
            </a:r>
            <a:r>
              <a:rPr lang="fr-FR" sz="1600" i="1" dirty="0" smtClean="0"/>
              <a:t>Rue Montorgueil à Paris. Fête du 30 juin 1878</a:t>
            </a:r>
            <a:r>
              <a:rPr lang="el-GR" sz="1600" i="1" dirty="0" smtClean="0"/>
              <a:t>’’</a:t>
            </a:r>
          </a:p>
          <a:p>
            <a:pPr algn="ctr"/>
            <a:r>
              <a:rPr lang="fr-FR" sz="1600" i="1" dirty="0" smtClean="0"/>
              <a:t>1878 </a:t>
            </a:r>
            <a:endParaRPr lang="el-GR" sz="1600" i="1" dirty="0" smtClean="0"/>
          </a:p>
          <a:p>
            <a:pPr algn="ctr"/>
            <a:r>
              <a:rPr lang="el-GR" sz="1600" i="1" dirty="0" smtClean="0"/>
              <a:t>Μουσείο Ορσέ</a:t>
            </a:r>
            <a:endParaRPr lang="el-GR" sz="1600" i="1" dirty="0"/>
          </a:p>
        </p:txBody>
      </p:sp>
      <p:sp>
        <p:nvSpPr>
          <p:cNvPr id="4" name="3 - Ορθογώνιο"/>
          <p:cNvSpPr/>
          <p:nvPr/>
        </p:nvSpPr>
        <p:spPr>
          <a:xfrm>
            <a:off x="4643438" y="500042"/>
            <a:ext cx="4143404" cy="2308324"/>
          </a:xfrm>
          <a:prstGeom prst="rect">
            <a:avLst/>
          </a:prstGeom>
        </p:spPr>
        <p:txBody>
          <a:bodyPr wrap="square">
            <a:spAutoFit/>
          </a:bodyPr>
          <a:lstStyle/>
          <a:p>
            <a:pPr algn="ctr"/>
            <a:r>
              <a:rPr lang="el-GR" sz="1600" i="1" dirty="0" smtClean="0"/>
              <a:t>Η γαλλική κυβέρνηση είχε οργανώσει ένα φεστιβάλ στο Παρίσι για να τιμήσει την ειρήνη και την εργασία. Ήθελε να τονώσει τον πληθυσμό μετά την ήττα στο Γαλλο-Πρωσικό πόλεμο του 1870.</a:t>
            </a:r>
          </a:p>
          <a:p>
            <a:pPr algn="ctr"/>
            <a:endParaRPr lang="el-GR" sz="1600" i="1" dirty="0" smtClean="0"/>
          </a:p>
          <a:p>
            <a:pPr algn="ctr"/>
            <a:r>
              <a:rPr lang="el-GR" sz="1600" i="1" dirty="0" smtClean="0"/>
              <a:t>Στον πίνακα το αστικό τοπίο αποτυπώνεται ως μακρινό. Ο ζωγράφος το απεικονίζει από ένα παράθυρο, κοιτώντας το πλήθος από ψηλά.</a:t>
            </a:r>
            <a:endParaRPr lang="el-GR" sz="16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785918" y="5214950"/>
            <a:ext cx="3643338" cy="1077218"/>
          </a:xfrm>
          <a:prstGeom prst="rect">
            <a:avLst/>
          </a:prstGeom>
        </p:spPr>
        <p:txBody>
          <a:bodyPr wrap="square">
            <a:spAutoFit/>
          </a:bodyPr>
          <a:lstStyle/>
          <a:p>
            <a:pPr algn="ctr"/>
            <a:r>
              <a:rPr lang="el-GR" sz="1600" i="1" dirty="0" smtClean="0"/>
              <a:t>‘’</a:t>
            </a:r>
            <a:r>
              <a:rPr lang="fr-FR" sz="1600" i="1" dirty="0" smtClean="0"/>
              <a:t>Olympia</a:t>
            </a:r>
            <a:r>
              <a:rPr lang="el-GR" sz="1600" i="1" dirty="0" smtClean="0"/>
              <a:t>’’</a:t>
            </a:r>
          </a:p>
          <a:p>
            <a:pPr algn="ctr"/>
            <a:r>
              <a:rPr lang="fr-FR" sz="1600" i="1" dirty="0" smtClean="0"/>
              <a:t>1863 </a:t>
            </a:r>
            <a:endParaRPr lang="el-GR" sz="1600" i="1" dirty="0" smtClean="0"/>
          </a:p>
          <a:p>
            <a:pPr algn="ctr"/>
            <a:r>
              <a:rPr lang="el-GR" sz="1600" i="1" dirty="0" smtClean="0"/>
              <a:t>Édouard Manet</a:t>
            </a:r>
          </a:p>
          <a:p>
            <a:pPr algn="ctr"/>
            <a:r>
              <a:rPr lang="el-GR" sz="1600" i="1" dirty="0" smtClean="0"/>
              <a:t>Μουσείο </a:t>
            </a:r>
            <a:r>
              <a:rPr lang="fr-FR" sz="1600" i="1" dirty="0" smtClean="0"/>
              <a:t>Orsay</a:t>
            </a:r>
            <a:r>
              <a:rPr lang="el-GR" sz="1600" i="1" dirty="0" smtClean="0"/>
              <a:t>, Παρίσι</a:t>
            </a:r>
            <a:endParaRPr lang="el-GR" sz="1600" i="1" dirty="0"/>
          </a:p>
        </p:txBody>
      </p:sp>
      <p:sp>
        <p:nvSpPr>
          <p:cNvPr id="4" name="3 - Ορθογώνιο"/>
          <p:cNvSpPr/>
          <p:nvPr/>
        </p:nvSpPr>
        <p:spPr>
          <a:xfrm>
            <a:off x="7358082" y="214290"/>
            <a:ext cx="1873140" cy="6740307"/>
          </a:xfrm>
          <a:prstGeom prst="rect">
            <a:avLst/>
          </a:prstGeom>
        </p:spPr>
        <p:txBody>
          <a:bodyPr wrap="none">
            <a:spAutoFit/>
          </a:bodyPr>
          <a:lstStyle/>
          <a:p>
            <a:pPr algn="ctr"/>
            <a:r>
              <a:rPr lang="el-GR" sz="1600" i="1" dirty="0" smtClean="0"/>
              <a:t>Είναι σαφείς οι </a:t>
            </a:r>
          </a:p>
          <a:p>
            <a:pPr algn="ctr"/>
            <a:r>
              <a:rPr lang="el-GR" sz="1600" i="1" dirty="0" smtClean="0"/>
              <a:t>επιρροές του από </a:t>
            </a:r>
          </a:p>
          <a:p>
            <a:pPr algn="ctr"/>
            <a:r>
              <a:rPr lang="el-GR" sz="1600" i="1" dirty="0" smtClean="0"/>
              <a:t>τους Ιταλούς της </a:t>
            </a:r>
          </a:p>
          <a:p>
            <a:pPr algn="ctr"/>
            <a:r>
              <a:rPr lang="el-GR" sz="1600" i="1" dirty="0" smtClean="0"/>
              <a:t>Αναγέννησης και </a:t>
            </a:r>
          </a:p>
          <a:p>
            <a:pPr algn="ctr"/>
            <a:r>
              <a:rPr lang="el-GR" sz="1600" i="1" dirty="0" smtClean="0"/>
              <a:t>τον Γκόγια. </a:t>
            </a:r>
          </a:p>
          <a:p>
            <a:pPr algn="ctr"/>
            <a:endParaRPr lang="el-GR" sz="1600" i="1" dirty="0" smtClean="0"/>
          </a:p>
          <a:p>
            <a:pPr algn="ctr"/>
            <a:r>
              <a:rPr lang="el-GR" sz="1600" i="1" dirty="0" smtClean="0"/>
              <a:t>Εκτέθηκε 1</a:t>
            </a:r>
            <a:r>
              <a:rPr lang="el-GR" sz="1600" i="1" baseline="30000" dirty="0" smtClean="0"/>
              <a:t>η</a:t>
            </a:r>
            <a:r>
              <a:rPr lang="el-GR" sz="1600" i="1" dirty="0" smtClean="0"/>
              <a:t> φορά </a:t>
            </a:r>
          </a:p>
          <a:p>
            <a:pPr algn="ctr"/>
            <a:r>
              <a:rPr lang="el-GR" sz="1600" i="1" dirty="0" smtClean="0"/>
              <a:t>το 1865 </a:t>
            </a:r>
          </a:p>
          <a:p>
            <a:pPr algn="ctr"/>
            <a:r>
              <a:rPr lang="el-GR" sz="1600" i="1" dirty="0" smtClean="0"/>
              <a:t>προκαλώντας </a:t>
            </a:r>
          </a:p>
          <a:p>
            <a:pPr algn="ctr"/>
            <a:r>
              <a:rPr lang="el-GR" sz="1600" i="1" dirty="0" smtClean="0"/>
              <a:t>σκάνδαλο. </a:t>
            </a:r>
          </a:p>
          <a:p>
            <a:pPr algn="ctr"/>
            <a:r>
              <a:rPr lang="el-GR" sz="1600" i="1" dirty="0" smtClean="0"/>
              <a:t>Αυτό που δε </a:t>
            </a:r>
          </a:p>
          <a:p>
            <a:pPr algn="ctr"/>
            <a:r>
              <a:rPr lang="el-GR" sz="1600" i="1" dirty="0" smtClean="0"/>
              <a:t>δέχθηκαν  οι </a:t>
            </a:r>
          </a:p>
          <a:p>
            <a:pPr algn="ctr"/>
            <a:r>
              <a:rPr lang="el-GR" sz="1600" i="1" dirty="0" smtClean="0"/>
              <a:t>σύγχρονοί του ήταν </a:t>
            </a:r>
          </a:p>
          <a:p>
            <a:pPr algn="ctr"/>
            <a:r>
              <a:rPr lang="el-GR" sz="1600" i="1" dirty="0" smtClean="0"/>
              <a:t>το γεγονός ότι μια </a:t>
            </a:r>
          </a:p>
          <a:p>
            <a:pPr algn="ctr"/>
            <a:r>
              <a:rPr lang="el-GR" sz="1600" i="1" dirty="0" smtClean="0"/>
              <a:t>γυναίκα ελαφρών </a:t>
            </a:r>
          </a:p>
          <a:p>
            <a:pPr algn="ctr"/>
            <a:r>
              <a:rPr lang="el-GR" sz="1600" i="1" dirty="0" smtClean="0"/>
              <a:t>ηθών, ζει </a:t>
            </a:r>
          </a:p>
          <a:p>
            <a:pPr algn="ctr"/>
            <a:r>
              <a:rPr lang="el-GR" sz="1600" i="1" dirty="0" smtClean="0"/>
              <a:t>με πλούτο και </a:t>
            </a:r>
          </a:p>
          <a:p>
            <a:pPr algn="ctr"/>
            <a:r>
              <a:rPr lang="el-GR" sz="1600" i="1" dirty="0" smtClean="0"/>
              <a:t>πολυτέλεια,</a:t>
            </a:r>
          </a:p>
          <a:p>
            <a:pPr algn="ctr"/>
            <a:r>
              <a:rPr lang="el-GR" sz="1600" i="1" dirty="0" smtClean="0">
                <a:solidFill>
                  <a:srgbClr val="FFC000"/>
                </a:solidFill>
              </a:rPr>
              <a:t>και έχει μαύρη </a:t>
            </a:r>
          </a:p>
          <a:p>
            <a:pPr algn="ctr"/>
            <a:r>
              <a:rPr lang="el-GR" sz="1600" i="1" dirty="0" smtClean="0">
                <a:solidFill>
                  <a:srgbClr val="FFC000"/>
                </a:solidFill>
              </a:rPr>
              <a:t>υπηρέτρια, όπως </a:t>
            </a:r>
          </a:p>
          <a:p>
            <a:pPr algn="ctr"/>
            <a:r>
              <a:rPr lang="el-GR" sz="1600" i="1" dirty="0" smtClean="0">
                <a:solidFill>
                  <a:srgbClr val="FFC000"/>
                </a:solidFill>
              </a:rPr>
              <a:t>και οι λευκές </a:t>
            </a:r>
          </a:p>
          <a:p>
            <a:pPr algn="ctr"/>
            <a:r>
              <a:rPr lang="el-GR" sz="1600" i="1" dirty="0" smtClean="0">
                <a:solidFill>
                  <a:srgbClr val="FFC000"/>
                </a:solidFill>
              </a:rPr>
              <a:t>αριστοκράτισσες  !</a:t>
            </a:r>
          </a:p>
          <a:p>
            <a:pPr algn="ctr"/>
            <a:endParaRPr lang="el-GR" sz="1600" i="1" dirty="0" smtClean="0"/>
          </a:p>
          <a:p>
            <a:pPr algn="ctr"/>
            <a:r>
              <a:rPr lang="el-GR" sz="1600" i="1" dirty="0" smtClean="0">
                <a:solidFill>
                  <a:srgbClr val="92D050"/>
                </a:solidFill>
              </a:rPr>
              <a:t>Ο Μανέ είπε : </a:t>
            </a:r>
          </a:p>
          <a:p>
            <a:pPr algn="ctr"/>
            <a:r>
              <a:rPr lang="el-GR" sz="1600" i="1" dirty="0" smtClean="0">
                <a:solidFill>
                  <a:srgbClr val="92D050"/>
                </a:solidFill>
              </a:rPr>
              <a:t>‘’έκανα μόνο </a:t>
            </a:r>
          </a:p>
          <a:p>
            <a:pPr algn="ctr"/>
            <a:r>
              <a:rPr lang="el-GR" sz="1600" i="1" dirty="0" smtClean="0">
                <a:solidFill>
                  <a:srgbClr val="92D050"/>
                </a:solidFill>
              </a:rPr>
              <a:t>αυτό που είδα’’</a:t>
            </a:r>
            <a:r>
              <a:rPr lang="el-GR" sz="1600" i="1" dirty="0" smtClean="0"/>
              <a:t> </a:t>
            </a:r>
          </a:p>
          <a:p>
            <a:pPr algn="ctr"/>
            <a:endParaRPr lang="el-GR" sz="1600" i="1" dirty="0"/>
          </a:p>
        </p:txBody>
      </p:sp>
      <p:pic>
        <p:nvPicPr>
          <p:cNvPr id="5" name="Picture 2" descr="Edouard Manet - Olympia - Google Art ProjectFXD.jpg"/>
          <p:cNvPicPr>
            <a:picLocks noChangeAspect="1" noChangeArrowheads="1"/>
          </p:cNvPicPr>
          <p:nvPr/>
        </p:nvPicPr>
        <p:blipFill>
          <a:blip r:embed="rId2"/>
          <a:srcRect/>
          <a:stretch>
            <a:fillRect/>
          </a:stretch>
        </p:blipFill>
        <p:spPr bwMode="auto">
          <a:xfrm>
            <a:off x="0" y="0"/>
            <a:ext cx="7438960" cy="503292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71472" y="5286388"/>
            <a:ext cx="3567515" cy="861774"/>
          </a:xfrm>
          <a:prstGeom prst="rect">
            <a:avLst/>
          </a:prstGeom>
        </p:spPr>
        <p:txBody>
          <a:bodyPr wrap="none">
            <a:spAutoFit/>
          </a:bodyPr>
          <a:lstStyle/>
          <a:p>
            <a:pPr algn="ctr"/>
            <a:r>
              <a:rPr lang="el-GR" sz="1600" i="1" dirty="0" smtClean="0"/>
              <a:t>‘’</a:t>
            </a:r>
            <a:r>
              <a:rPr lang="en-US" sz="1600" i="1" dirty="0" smtClean="0"/>
              <a:t>Madame </a:t>
            </a:r>
            <a:r>
              <a:rPr lang="en-US" sz="1600" i="1" dirty="0"/>
              <a:t>Monet in a Japanese </a:t>
            </a:r>
            <a:r>
              <a:rPr lang="en-US" sz="1600" i="1" dirty="0" smtClean="0"/>
              <a:t>kimono</a:t>
            </a:r>
            <a:r>
              <a:rPr lang="el-GR" sz="1600" i="1" dirty="0" smtClean="0"/>
              <a:t>’’</a:t>
            </a:r>
          </a:p>
          <a:p>
            <a:pPr algn="ctr"/>
            <a:r>
              <a:rPr lang="en-US" sz="1600" dirty="0" smtClean="0"/>
              <a:t>1875 </a:t>
            </a:r>
            <a:endParaRPr lang="el-GR" sz="1600" dirty="0" smtClean="0"/>
          </a:p>
          <a:p>
            <a:pPr algn="ctr"/>
            <a:r>
              <a:rPr lang="en-US" sz="1600" i="1" dirty="0" smtClean="0"/>
              <a:t>Museum of Fine Arts, Boston</a:t>
            </a:r>
            <a:endParaRPr lang="el-GR" sz="1600" i="1" dirty="0"/>
          </a:p>
        </p:txBody>
      </p:sp>
      <p:pic>
        <p:nvPicPr>
          <p:cNvPr id="31746" name="Picture 2" descr="undefined"/>
          <p:cNvPicPr>
            <a:picLocks noChangeAspect="1" noChangeArrowheads="1"/>
          </p:cNvPicPr>
          <p:nvPr/>
        </p:nvPicPr>
        <p:blipFill>
          <a:blip r:embed="rId2"/>
          <a:srcRect/>
          <a:stretch>
            <a:fillRect/>
          </a:stretch>
        </p:blipFill>
        <p:spPr bwMode="auto">
          <a:xfrm>
            <a:off x="4286248" y="0"/>
            <a:ext cx="4165831"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571604" y="5965448"/>
            <a:ext cx="5786446" cy="892552"/>
          </a:xfrm>
          <a:prstGeom prst="rect">
            <a:avLst/>
          </a:prstGeom>
        </p:spPr>
        <p:txBody>
          <a:bodyPr wrap="square">
            <a:spAutoFit/>
          </a:bodyPr>
          <a:lstStyle/>
          <a:p>
            <a:pPr algn="ctr" fontAlgn="base"/>
            <a:r>
              <a:rPr lang="el-GR" i="1" dirty="0" smtClean="0"/>
              <a:t>‘</a:t>
            </a:r>
            <a:r>
              <a:rPr lang="el-GR" sz="1600" i="1" dirty="0" smtClean="0"/>
              <a:t>’</a:t>
            </a:r>
            <a:r>
              <a:rPr lang="en-US" sz="1600" i="1" dirty="0" smtClean="0"/>
              <a:t>Arrival </a:t>
            </a:r>
            <a:r>
              <a:rPr lang="en-US" sz="1600" i="1" dirty="0"/>
              <a:t>of the Normandy Train, Gare </a:t>
            </a:r>
            <a:r>
              <a:rPr lang="en-US" sz="1600" i="1" dirty="0" smtClean="0"/>
              <a:t>Saint-Lazare</a:t>
            </a:r>
            <a:r>
              <a:rPr lang="el-GR" sz="1600" i="1" dirty="0" smtClean="0"/>
              <a:t>’’</a:t>
            </a:r>
          </a:p>
          <a:p>
            <a:pPr algn="ctr" fontAlgn="base"/>
            <a:r>
              <a:rPr lang="en-US" sz="1600" i="1" dirty="0" smtClean="0"/>
              <a:t>1877</a:t>
            </a:r>
            <a:endParaRPr lang="el-GR" sz="1600" i="1" dirty="0" smtClean="0"/>
          </a:p>
          <a:p>
            <a:pPr algn="ctr" fontAlgn="base"/>
            <a:r>
              <a:rPr lang="en-US" sz="1600" i="1" dirty="0" smtClean="0"/>
              <a:t>Art </a:t>
            </a:r>
            <a:r>
              <a:rPr lang="en-US" sz="1600" i="1" dirty="0"/>
              <a:t>Institute of </a:t>
            </a:r>
            <a:r>
              <a:rPr lang="en-US" sz="1600" i="1" dirty="0" smtClean="0"/>
              <a:t>Chicago,</a:t>
            </a:r>
            <a:r>
              <a:rPr lang="el-GR" sz="1600" i="1" dirty="0" smtClean="0"/>
              <a:t> Η.Π</a:t>
            </a:r>
            <a:r>
              <a:rPr lang="el-GR" i="1" dirty="0" smtClean="0"/>
              <a:t>.Α.</a:t>
            </a:r>
            <a:r>
              <a:rPr lang="en-US" i="1" dirty="0" smtClean="0"/>
              <a:t> </a:t>
            </a:r>
            <a:endParaRPr lang="el-GR" i="1" dirty="0" smtClean="0"/>
          </a:p>
        </p:txBody>
      </p:sp>
      <p:sp>
        <p:nvSpPr>
          <p:cNvPr id="4" name="3 - Ορθογώνιο"/>
          <p:cNvSpPr/>
          <p:nvPr/>
        </p:nvSpPr>
        <p:spPr>
          <a:xfrm>
            <a:off x="-285784" y="0"/>
            <a:ext cx="9715536" cy="830997"/>
          </a:xfrm>
          <a:prstGeom prst="rect">
            <a:avLst/>
          </a:prstGeom>
        </p:spPr>
        <p:txBody>
          <a:bodyPr wrap="square">
            <a:spAutoFit/>
          </a:bodyPr>
          <a:lstStyle/>
          <a:p>
            <a:pPr algn="ctr"/>
            <a:r>
              <a:rPr lang="el-GR" sz="1600" i="1" dirty="0" smtClean="0"/>
              <a:t>Δεν τον ενδιέφερε ο σιδηροδρομικός σταθμός ως τόπος συνάντησης των ανθρώπων, </a:t>
            </a:r>
          </a:p>
          <a:p>
            <a:pPr algn="ctr"/>
            <a:r>
              <a:rPr lang="el-GR" sz="1600" i="1" dirty="0" smtClean="0"/>
              <a:t>αλλά τον γοήτευε το θέαμα του φωτός, όπως χυνόταν μέσα από τη γυάλινη σκεπή και έπεφτε πάνω </a:t>
            </a:r>
          </a:p>
          <a:p>
            <a:pPr algn="ctr"/>
            <a:r>
              <a:rPr lang="el-GR" sz="1600" i="1" dirty="0" smtClean="0"/>
              <a:t>στα  σύννεφα ατμού, καθώς τα σχήματα των ατμομηχανών και των βαγονιών έβγαιναν μέσα από την ομίχλη.</a:t>
            </a:r>
            <a:endParaRPr lang="el-GR" sz="1600" i="1" dirty="0"/>
          </a:p>
        </p:txBody>
      </p:sp>
      <p:pic>
        <p:nvPicPr>
          <p:cNvPr id="30722" name="Picture 2" descr="undefined"/>
          <p:cNvPicPr>
            <a:picLocks noChangeAspect="1" noChangeArrowheads="1"/>
          </p:cNvPicPr>
          <p:nvPr/>
        </p:nvPicPr>
        <p:blipFill>
          <a:blip r:embed="rId2"/>
          <a:srcRect/>
          <a:stretch>
            <a:fillRect/>
          </a:stretch>
        </p:blipFill>
        <p:spPr bwMode="auto">
          <a:xfrm>
            <a:off x="1071538" y="857232"/>
            <a:ext cx="6929486" cy="519711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143108" y="6273225"/>
            <a:ext cx="4650567" cy="584775"/>
          </a:xfrm>
          <a:prstGeom prst="rect">
            <a:avLst/>
          </a:prstGeom>
        </p:spPr>
        <p:txBody>
          <a:bodyPr wrap="none">
            <a:spAutoFit/>
          </a:bodyPr>
          <a:lstStyle/>
          <a:p>
            <a:pPr algn="ctr"/>
            <a:r>
              <a:rPr lang="el-GR" sz="1600" i="1" dirty="0" smtClean="0"/>
              <a:t>Χαρακτικό με θέμα τον Σταθμό</a:t>
            </a:r>
            <a:r>
              <a:rPr lang="en-US" sz="1600" i="1" dirty="0" smtClean="0"/>
              <a:t> Saint-Lazare </a:t>
            </a:r>
            <a:r>
              <a:rPr lang="el-GR" sz="1600" i="1" dirty="0" smtClean="0"/>
              <a:t>το </a:t>
            </a:r>
            <a:r>
              <a:rPr lang="en-US" sz="1600" i="1" dirty="0" smtClean="0"/>
              <a:t>1868</a:t>
            </a:r>
            <a:r>
              <a:rPr lang="el-GR" sz="1600" i="1" dirty="0" smtClean="0"/>
              <a:t>. </a:t>
            </a:r>
          </a:p>
          <a:p>
            <a:pPr algn="ctr"/>
            <a:r>
              <a:rPr lang="el-GR" sz="1600" i="1" dirty="0" smtClean="0"/>
              <a:t>Υπήρξε ο 1</a:t>
            </a:r>
            <a:r>
              <a:rPr lang="el-GR" sz="1600" i="1" baseline="30000" dirty="0" smtClean="0"/>
              <a:t>ος</a:t>
            </a:r>
            <a:r>
              <a:rPr lang="el-GR" sz="1600" i="1" dirty="0" smtClean="0"/>
              <a:t> σιδηροδρομικός σταθμός του Παρισιού.</a:t>
            </a:r>
            <a:endParaRPr lang="el-GR" sz="1600" i="1" dirty="0"/>
          </a:p>
        </p:txBody>
      </p:sp>
      <p:pic>
        <p:nvPicPr>
          <p:cNvPr id="88068" name="Picture 4" descr="File:Gare Saint-Lazare 1868.jpg"/>
          <p:cNvPicPr>
            <a:picLocks noChangeAspect="1" noChangeArrowheads="1"/>
          </p:cNvPicPr>
          <p:nvPr/>
        </p:nvPicPr>
        <p:blipFill>
          <a:blip r:embed="rId2"/>
          <a:srcRect/>
          <a:stretch>
            <a:fillRect/>
          </a:stretch>
        </p:blipFill>
        <p:spPr bwMode="auto">
          <a:xfrm>
            <a:off x="428595" y="285728"/>
            <a:ext cx="8209179" cy="5972179"/>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1214414" y="5857892"/>
            <a:ext cx="6749541" cy="830997"/>
          </a:xfrm>
          <a:prstGeom prst="rect">
            <a:avLst/>
          </a:prstGeom>
        </p:spPr>
        <p:txBody>
          <a:bodyPr wrap="none">
            <a:spAutoFit/>
          </a:bodyPr>
          <a:lstStyle/>
          <a:p>
            <a:pPr algn="ctr"/>
            <a:r>
              <a:rPr lang="el-GR" sz="1600" i="1" dirty="0" smtClean="0"/>
              <a:t>‘’</a:t>
            </a:r>
            <a:r>
              <a:rPr lang="fr-FR" sz="1600" i="1" dirty="0" smtClean="0"/>
              <a:t>La Gare Saint-Lazare</a:t>
            </a:r>
            <a:r>
              <a:rPr lang="el-GR" sz="1600" i="1" dirty="0" smtClean="0"/>
              <a:t>’’</a:t>
            </a:r>
            <a:r>
              <a:rPr lang="fr-FR" sz="1600" i="1" dirty="0" smtClean="0"/>
              <a:t> </a:t>
            </a:r>
            <a:endParaRPr lang="el-GR" sz="1600" i="1" dirty="0" smtClean="0"/>
          </a:p>
          <a:p>
            <a:pPr algn="ctr"/>
            <a:r>
              <a:rPr lang="fr-FR" sz="1600" i="1" dirty="0" smtClean="0"/>
              <a:t>1877</a:t>
            </a:r>
            <a:r>
              <a:rPr lang="el-GR" sz="1600" i="1" dirty="0" smtClean="0"/>
              <a:t>, Μουσείο Ορσέ</a:t>
            </a:r>
          </a:p>
          <a:p>
            <a:pPr algn="ctr"/>
            <a:r>
              <a:rPr lang="el-GR" sz="1600" i="1" dirty="0" smtClean="0"/>
              <a:t>ένας ακόμη από τους 4εις πίνακες που ζωγράφισε μ’ αυτό ακριβώς το θέμα.</a:t>
            </a:r>
            <a:endParaRPr lang="el-GR" sz="1600" i="1" dirty="0"/>
          </a:p>
        </p:txBody>
      </p:sp>
      <p:sp>
        <p:nvSpPr>
          <p:cNvPr id="6" name="5 - Ορθογώνιο"/>
          <p:cNvSpPr/>
          <p:nvPr/>
        </p:nvSpPr>
        <p:spPr>
          <a:xfrm>
            <a:off x="785786" y="0"/>
            <a:ext cx="7633948" cy="584775"/>
          </a:xfrm>
          <a:prstGeom prst="rect">
            <a:avLst/>
          </a:prstGeom>
        </p:spPr>
        <p:txBody>
          <a:bodyPr wrap="none">
            <a:spAutoFit/>
          </a:bodyPr>
          <a:lstStyle/>
          <a:p>
            <a:pPr algn="ctr"/>
            <a:r>
              <a:rPr lang="el-GR" sz="1600" i="1" dirty="0" smtClean="0"/>
              <a:t>Τίποτα τυχαίο δεν υπάρχει σε αυτή την προσωπική μαρτυρία του ζωγράφου. </a:t>
            </a:r>
          </a:p>
          <a:p>
            <a:pPr algn="ctr"/>
            <a:r>
              <a:rPr lang="el-GR" sz="1600" i="1" dirty="0" smtClean="0"/>
              <a:t>Όλα υπολογίστηκαν προσεκτικά, όπως και σε κάθε άλλο ζωγράφο τοπίων στο παρελθόν. </a:t>
            </a:r>
            <a:endParaRPr lang="el-GR" sz="1600" i="1" dirty="0"/>
          </a:p>
        </p:txBody>
      </p:sp>
      <p:pic>
        <p:nvPicPr>
          <p:cNvPr id="29698" name="Picture 2" descr="image of artwork listed in title parameter on this page"/>
          <p:cNvPicPr>
            <a:picLocks noChangeAspect="1" noChangeArrowheads="1"/>
          </p:cNvPicPr>
          <p:nvPr/>
        </p:nvPicPr>
        <p:blipFill>
          <a:blip r:embed="rId2"/>
          <a:srcRect/>
          <a:stretch>
            <a:fillRect/>
          </a:stretch>
        </p:blipFill>
        <p:spPr bwMode="auto">
          <a:xfrm>
            <a:off x="928662" y="571480"/>
            <a:ext cx="7215238" cy="527755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undefined"/>
          <p:cNvPicPr>
            <a:picLocks noChangeAspect="1" noChangeArrowheads="1"/>
          </p:cNvPicPr>
          <p:nvPr/>
        </p:nvPicPr>
        <p:blipFill>
          <a:blip r:embed="rId2"/>
          <a:srcRect/>
          <a:stretch>
            <a:fillRect/>
          </a:stretch>
        </p:blipFill>
        <p:spPr bwMode="auto">
          <a:xfrm>
            <a:off x="785785" y="0"/>
            <a:ext cx="7686285" cy="6215082"/>
          </a:xfrm>
          <a:prstGeom prst="rect">
            <a:avLst/>
          </a:prstGeom>
          <a:noFill/>
        </p:spPr>
      </p:pic>
      <p:sp>
        <p:nvSpPr>
          <p:cNvPr id="3" name="2 - Ορθογώνιο"/>
          <p:cNvSpPr/>
          <p:nvPr/>
        </p:nvSpPr>
        <p:spPr>
          <a:xfrm>
            <a:off x="2643174" y="6215082"/>
            <a:ext cx="3801041" cy="584775"/>
          </a:xfrm>
          <a:prstGeom prst="rect">
            <a:avLst/>
          </a:prstGeom>
        </p:spPr>
        <p:txBody>
          <a:bodyPr wrap="none">
            <a:spAutoFit/>
          </a:bodyPr>
          <a:lstStyle/>
          <a:p>
            <a:pPr algn="ctr"/>
            <a:r>
              <a:rPr lang="el-GR" sz="1600" i="1" dirty="0" smtClean="0"/>
              <a:t>‘’</a:t>
            </a:r>
            <a:r>
              <a:rPr lang="en-US" sz="1600" i="1" dirty="0" smtClean="0"/>
              <a:t>The Gare Saint-Lazare: Arrival of a Train</a:t>
            </a:r>
            <a:r>
              <a:rPr lang="el-GR" sz="1600" i="1" dirty="0" smtClean="0"/>
              <a:t>’’</a:t>
            </a:r>
          </a:p>
          <a:p>
            <a:pPr algn="ctr"/>
            <a:r>
              <a:rPr lang="el-GR" sz="1600" i="1" dirty="0" smtClean="0"/>
              <a:t>1877</a:t>
            </a:r>
            <a:r>
              <a:rPr lang="en-US" sz="1600" i="1" dirty="0" smtClean="0"/>
              <a:t> Fogg Museum</a:t>
            </a:r>
            <a:r>
              <a:rPr lang="el-GR" sz="1600" i="1" dirty="0" smtClean="0"/>
              <a:t>, Μασαχουσέτη, Η.Π.Α.</a:t>
            </a:r>
            <a:endParaRPr lang="el-GR" sz="1600"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4143372" cy="4862870"/>
          </a:xfrm>
          <a:prstGeom prst="rect">
            <a:avLst/>
          </a:prstGeom>
        </p:spPr>
        <p:txBody>
          <a:bodyPr wrap="square">
            <a:spAutoFit/>
          </a:bodyPr>
          <a:lstStyle/>
          <a:p>
            <a:pPr algn="ctr"/>
            <a:r>
              <a:rPr lang="en-US" dirty="0"/>
              <a:t> </a:t>
            </a:r>
            <a:r>
              <a:rPr lang="el-GR" sz="1600" i="1" dirty="0" smtClean="0"/>
              <a:t>Συχνά ζωγράφιζε γυναικείες φιγούρες με ομπρέλες, από μακριά. </a:t>
            </a:r>
          </a:p>
          <a:p>
            <a:pPr algn="ctr"/>
            <a:endParaRPr lang="el-GR" sz="1600" i="1" dirty="0" smtClean="0"/>
          </a:p>
          <a:p>
            <a:pPr algn="ctr"/>
            <a:r>
              <a:rPr lang="el-GR" sz="1600" i="1" dirty="0" smtClean="0"/>
              <a:t>Την εποχή εκείνη οι περισσότερες γυναίκες τις κρατούσαν για να προστατέψουν το δέρμα και τα μάτια τους.</a:t>
            </a:r>
          </a:p>
          <a:p>
            <a:pPr algn="ctr"/>
            <a:endParaRPr lang="el-GR" sz="1600" i="1" dirty="0" smtClean="0"/>
          </a:p>
          <a:p>
            <a:pPr algn="ctr"/>
            <a:r>
              <a:rPr lang="el-GR" sz="1600" i="1" dirty="0" smtClean="0"/>
              <a:t>Όμως η ομπρέλα δημιουργεί και αντίθεση σκιάς και φωτός στο πρόσωπο και στα ρούχα της μορφής , δείχνοντας επίσης από ποια κατεύθυνση έρχεται το φως.</a:t>
            </a:r>
          </a:p>
          <a:p>
            <a:pPr algn="ctr"/>
            <a:endParaRPr lang="el-GR" sz="1600" i="1" dirty="0" smtClean="0"/>
          </a:p>
          <a:p>
            <a:pPr algn="ctr"/>
            <a:r>
              <a:rPr lang="el-GR" sz="1600" i="1" dirty="0" smtClean="0"/>
              <a:t> Έφτιαξε τον πίνακα στο </a:t>
            </a:r>
            <a:r>
              <a:rPr lang="en-US" sz="1600" i="1" dirty="0" smtClean="0"/>
              <a:t>Giverny</a:t>
            </a:r>
            <a:r>
              <a:rPr lang="el-GR" sz="1600" i="1" dirty="0" smtClean="0"/>
              <a:t>.</a:t>
            </a:r>
            <a:r>
              <a:rPr lang="en-US" sz="1600" i="1" dirty="0" smtClean="0"/>
              <a:t> </a:t>
            </a:r>
            <a:r>
              <a:rPr lang="el-GR" sz="1600" i="1" dirty="0" smtClean="0"/>
              <a:t> </a:t>
            </a:r>
          </a:p>
          <a:p>
            <a:pPr algn="ctr"/>
            <a:r>
              <a:rPr lang="el-GR" sz="1600" i="1" dirty="0" smtClean="0"/>
              <a:t>Σ’ αυτόν ο </a:t>
            </a:r>
            <a:r>
              <a:rPr lang="en-US" sz="1600" i="1" dirty="0" smtClean="0"/>
              <a:t>Monet </a:t>
            </a:r>
            <a:r>
              <a:rPr lang="el-GR" sz="1600" i="1" dirty="0" smtClean="0"/>
              <a:t>δεν δίνει πολλή σημασία  στα χαρακτηριστικά του μοντέλου αφήνοντάς τα να σβήσουν μέσα στις σκιές κάτω από την ομπρέλα.</a:t>
            </a:r>
            <a:endParaRPr lang="en-US" sz="1600" i="1" dirty="0"/>
          </a:p>
          <a:p>
            <a:endParaRPr lang="el-GR" i="1" dirty="0" smtClean="0"/>
          </a:p>
          <a:p>
            <a:endParaRPr lang="en-US" i="1" dirty="0"/>
          </a:p>
        </p:txBody>
      </p:sp>
      <p:pic>
        <p:nvPicPr>
          <p:cNvPr id="31746" name="Picture 2" descr="https://paintingowu.files.wordpress.com/2011/02/monet-madame-monet-and-her-son.jpg"/>
          <p:cNvPicPr>
            <a:picLocks noChangeAspect="1" noChangeArrowheads="1"/>
          </p:cNvPicPr>
          <p:nvPr/>
        </p:nvPicPr>
        <p:blipFill>
          <a:blip r:embed="rId2"/>
          <a:srcRect/>
          <a:stretch>
            <a:fillRect/>
          </a:stretch>
        </p:blipFill>
        <p:spPr bwMode="auto">
          <a:xfrm>
            <a:off x="4143372" y="0"/>
            <a:ext cx="5438394" cy="6858000"/>
          </a:xfrm>
          <a:prstGeom prst="rect">
            <a:avLst/>
          </a:prstGeom>
          <a:noFill/>
        </p:spPr>
      </p:pic>
      <p:sp>
        <p:nvSpPr>
          <p:cNvPr id="4" name="3 - Ορθογώνιο"/>
          <p:cNvSpPr/>
          <p:nvPr/>
        </p:nvSpPr>
        <p:spPr>
          <a:xfrm>
            <a:off x="1000100" y="5780782"/>
            <a:ext cx="3143240" cy="1077218"/>
          </a:xfrm>
          <a:prstGeom prst="rect">
            <a:avLst/>
          </a:prstGeom>
        </p:spPr>
        <p:txBody>
          <a:bodyPr wrap="square">
            <a:spAutoFit/>
          </a:bodyPr>
          <a:lstStyle/>
          <a:p>
            <a:pPr algn="ctr"/>
            <a:r>
              <a:rPr lang="el-GR" sz="1600" i="1" dirty="0" smtClean="0"/>
              <a:t>‘’</a:t>
            </a:r>
            <a:r>
              <a:rPr lang="en-US" sz="1600" i="1" dirty="0" smtClean="0"/>
              <a:t>Lady with a Parasol</a:t>
            </a:r>
            <a:r>
              <a:rPr lang="el-GR" sz="1600" i="1" dirty="0" smtClean="0"/>
              <a:t>’’</a:t>
            </a:r>
            <a:r>
              <a:rPr lang="en-US" sz="1600" i="1" dirty="0" smtClean="0"/>
              <a:t>  </a:t>
            </a:r>
            <a:endParaRPr lang="el-GR" sz="1600" i="1" dirty="0" smtClean="0"/>
          </a:p>
          <a:p>
            <a:pPr algn="ctr"/>
            <a:r>
              <a:rPr lang="el-GR" sz="1600" i="1" dirty="0" smtClean="0"/>
              <a:t>(</a:t>
            </a:r>
            <a:r>
              <a:rPr lang="en-US" sz="1600" i="1" dirty="0" smtClean="0"/>
              <a:t>Madame Monet and Her Son</a:t>
            </a:r>
            <a:r>
              <a:rPr lang="el-GR" sz="1600" i="1" dirty="0" smtClean="0"/>
              <a:t>)</a:t>
            </a:r>
          </a:p>
          <a:p>
            <a:pPr algn="ctr"/>
            <a:r>
              <a:rPr lang="en-US" sz="1600" i="1" dirty="0" smtClean="0"/>
              <a:t>188</a:t>
            </a:r>
            <a:r>
              <a:rPr lang="el-GR" sz="1600" i="1" dirty="0" smtClean="0"/>
              <a:t>5</a:t>
            </a:r>
          </a:p>
          <a:p>
            <a:pPr algn="ctr"/>
            <a:r>
              <a:rPr lang="en-US" sz="1600" i="1" dirty="0" smtClean="0"/>
              <a:t>Louvre, Paris</a:t>
            </a:r>
            <a:r>
              <a:rPr lang="el-GR" sz="1600" i="1" dirty="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tudy of a Figure Outdoors: Woman with a Parasol, Facing Left, (Suzanne Hoschedé), 1886, Musée d'Orsay"/>
          <p:cNvPicPr>
            <a:picLocks noChangeAspect="1" noChangeArrowheads="1"/>
          </p:cNvPicPr>
          <p:nvPr/>
        </p:nvPicPr>
        <p:blipFill>
          <a:blip r:embed="rId2"/>
          <a:srcRect/>
          <a:stretch>
            <a:fillRect/>
          </a:stretch>
        </p:blipFill>
        <p:spPr bwMode="auto">
          <a:xfrm>
            <a:off x="4639566" y="0"/>
            <a:ext cx="4504434" cy="6858000"/>
          </a:xfrm>
          <a:prstGeom prst="rect">
            <a:avLst/>
          </a:prstGeom>
          <a:noFill/>
        </p:spPr>
      </p:pic>
      <p:sp>
        <p:nvSpPr>
          <p:cNvPr id="5" name="4 - Ορθογώνιο"/>
          <p:cNvSpPr/>
          <p:nvPr/>
        </p:nvSpPr>
        <p:spPr>
          <a:xfrm>
            <a:off x="0" y="5429264"/>
            <a:ext cx="4572000" cy="1323439"/>
          </a:xfrm>
          <a:prstGeom prst="rect">
            <a:avLst/>
          </a:prstGeom>
        </p:spPr>
        <p:txBody>
          <a:bodyPr>
            <a:spAutoFit/>
          </a:bodyPr>
          <a:lstStyle/>
          <a:p>
            <a:pPr algn="ctr"/>
            <a:r>
              <a:rPr lang="el-GR" sz="1600" i="1" dirty="0" smtClean="0"/>
              <a:t>‘’</a:t>
            </a:r>
            <a:r>
              <a:rPr lang="en-US" sz="1600" i="1" dirty="0" smtClean="0"/>
              <a:t>Study of a Figure Outdoors: </a:t>
            </a:r>
            <a:endParaRPr lang="el-GR" sz="1600" i="1" dirty="0" smtClean="0"/>
          </a:p>
          <a:p>
            <a:pPr algn="ctr"/>
            <a:r>
              <a:rPr lang="en-US" sz="1600" i="1" dirty="0" smtClean="0"/>
              <a:t>Woman with a Parasol, Facing Left, </a:t>
            </a:r>
            <a:endParaRPr lang="el-GR" sz="1600" i="1" dirty="0" smtClean="0"/>
          </a:p>
          <a:p>
            <a:pPr algn="ctr"/>
            <a:r>
              <a:rPr lang="en-US" sz="1600" i="1" dirty="0" smtClean="0"/>
              <a:t>(Suzanne Hoschedé)</a:t>
            </a:r>
            <a:r>
              <a:rPr lang="el-GR" sz="1600" i="1" dirty="0" smtClean="0"/>
              <a:t>’’</a:t>
            </a:r>
          </a:p>
          <a:p>
            <a:pPr algn="ctr"/>
            <a:r>
              <a:rPr lang="en-US" sz="1600" i="1" dirty="0" smtClean="0"/>
              <a:t>1886</a:t>
            </a:r>
            <a:endParaRPr lang="el-GR" sz="1600" i="1" dirty="0" smtClean="0"/>
          </a:p>
          <a:p>
            <a:pPr algn="ctr"/>
            <a:r>
              <a:rPr lang="en-US" sz="1600" i="1" dirty="0" smtClean="0"/>
              <a:t>Musée d'Orsay</a:t>
            </a:r>
            <a:endParaRPr lang="el-GR" sz="1600"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ean Monet sur son cheval à bascule, 1872, Metropolitan Museum, New York"/>
          <p:cNvPicPr>
            <a:picLocks noChangeAspect="1" noChangeArrowheads="1"/>
          </p:cNvPicPr>
          <p:nvPr/>
        </p:nvPicPr>
        <p:blipFill>
          <a:blip r:embed="rId2"/>
          <a:srcRect/>
          <a:stretch>
            <a:fillRect/>
          </a:stretch>
        </p:blipFill>
        <p:spPr bwMode="auto">
          <a:xfrm>
            <a:off x="785786" y="0"/>
            <a:ext cx="7393505" cy="6072206"/>
          </a:xfrm>
          <a:prstGeom prst="rect">
            <a:avLst/>
          </a:prstGeom>
          <a:noFill/>
        </p:spPr>
      </p:pic>
      <p:sp>
        <p:nvSpPr>
          <p:cNvPr id="5" name="4 - Ορθογώνιο"/>
          <p:cNvSpPr/>
          <p:nvPr/>
        </p:nvSpPr>
        <p:spPr>
          <a:xfrm>
            <a:off x="2214546" y="6027003"/>
            <a:ext cx="4572000" cy="830997"/>
          </a:xfrm>
          <a:prstGeom prst="rect">
            <a:avLst/>
          </a:prstGeom>
        </p:spPr>
        <p:txBody>
          <a:bodyPr>
            <a:spAutoFit/>
          </a:bodyPr>
          <a:lstStyle/>
          <a:p>
            <a:pPr algn="ctr"/>
            <a:r>
              <a:rPr lang="el-GR" sz="1600" i="1" dirty="0" smtClean="0"/>
              <a:t>‘’</a:t>
            </a:r>
            <a:r>
              <a:rPr lang="fr-FR" sz="1600" i="1" dirty="0" smtClean="0"/>
              <a:t>Jean Monet sur son cheval à bascule</a:t>
            </a:r>
            <a:r>
              <a:rPr lang="el-GR" sz="1600" i="1" dirty="0" smtClean="0"/>
              <a:t>’’</a:t>
            </a:r>
          </a:p>
          <a:p>
            <a:pPr algn="ctr"/>
            <a:r>
              <a:rPr lang="fr-FR" sz="1600" i="1" dirty="0" smtClean="0"/>
              <a:t> 1872</a:t>
            </a:r>
            <a:endParaRPr lang="el-GR" sz="1600" i="1" dirty="0" smtClean="0"/>
          </a:p>
          <a:p>
            <a:pPr algn="ctr"/>
            <a:r>
              <a:rPr lang="fr-FR" sz="1600" i="1" dirty="0" smtClean="0"/>
              <a:t> Metropolitan Museum, </a:t>
            </a:r>
            <a:r>
              <a:rPr lang="el-GR" sz="1600" i="1" dirty="0" smtClean="0"/>
              <a:t>Νέα Υόρκη</a:t>
            </a:r>
            <a:endParaRPr lang="el-GR" sz="1600" i="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undefined"/>
          <p:cNvPicPr>
            <a:picLocks noChangeAspect="1" noChangeArrowheads="1"/>
          </p:cNvPicPr>
          <p:nvPr/>
        </p:nvPicPr>
        <p:blipFill>
          <a:blip r:embed="rId2"/>
          <a:srcRect/>
          <a:stretch>
            <a:fillRect/>
          </a:stretch>
        </p:blipFill>
        <p:spPr bwMode="auto">
          <a:xfrm>
            <a:off x="0" y="7139"/>
            <a:ext cx="5000628" cy="6850861"/>
          </a:xfrm>
          <a:prstGeom prst="rect">
            <a:avLst/>
          </a:prstGeom>
          <a:noFill/>
        </p:spPr>
      </p:pic>
      <p:sp>
        <p:nvSpPr>
          <p:cNvPr id="6" name="5 - Ορθογώνιο"/>
          <p:cNvSpPr/>
          <p:nvPr/>
        </p:nvSpPr>
        <p:spPr>
          <a:xfrm>
            <a:off x="4929190" y="5288340"/>
            <a:ext cx="2428892" cy="1569660"/>
          </a:xfrm>
          <a:prstGeom prst="rect">
            <a:avLst/>
          </a:prstGeom>
        </p:spPr>
        <p:txBody>
          <a:bodyPr wrap="square">
            <a:spAutoFit/>
          </a:bodyPr>
          <a:lstStyle/>
          <a:p>
            <a:pPr algn="ctr"/>
            <a:r>
              <a:rPr lang="el-GR" sz="1600" i="1" dirty="0" smtClean="0"/>
              <a:t>‘’</a:t>
            </a:r>
            <a:r>
              <a:rPr lang="fr-FR" sz="1600" i="1" dirty="0" smtClean="0"/>
              <a:t>Camille sur son lit de mort</a:t>
            </a:r>
            <a:r>
              <a:rPr lang="el-GR" sz="1600" i="1" dirty="0" smtClean="0"/>
              <a:t>’’</a:t>
            </a:r>
          </a:p>
          <a:p>
            <a:pPr algn="ctr"/>
            <a:r>
              <a:rPr lang="fr-FR" sz="1600" i="1" dirty="0" smtClean="0"/>
              <a:t>1879</a:t>
            </a:r>
            <a:endParaRPr lang="el-GR" sz="1600" i="1" dirty="0" smtClean="0"/>
          </a:p>
          <a:p>
            <a:pPr algn="ctr"/>
            <a:r>
              <a:rPr lang="el-GR" sz="1600" i="1" dirty="0" smtClean="0"/>
              <a:t>Μ</a:t>
            </a:r>
            <a:r>
              <a:rPr lang="fr-FR" sz="1600" i="1" dirty="0" smtClean="0"/>
              <a:t>usée d'Orsay, </a:t>
            </a:r>
            <a:r>
              <a:rPr lang="el-GR" sz="1600" i="1" dirty="0" smtClean="0"/>
              <a:t>Παρίσι</a:t>
            </a:r>
          </a:p>
          <a:p>
            <a:pPr algn="ctr"/>
            <a:r>
              <a:rPr lang="el-GR" sz="1600" i="1" dirty="0" smtClean="0"/>
              <a:t>Το έργο δεν εκτέθηκε ποτέ όσο ζούσε ο ζωγράφος.</a:t>
            </a:r>
          </a:p>
        </p:txBody>
      </p:sp>
      <p:sp>
        <p:nvSpPr>
          <p:cNvPr id="8" name="7 - Ορθογώνιο"/>
          <p:cNvSpPr/>
          <p:nvPr/>
        </p:nvSpPr>
        <p:spPr>
          <a:xfrm>
            <a:off x="5143504" y="0"/>
            <a:ext cx="3857652" cy="1323439"/>
          </a:xfrm>
          <a:prstGeom prst="rect">
            <a:avLst/>
          </a:prstGeom>
        </p:spPr>
        <p:txBody>
          <a:bodyPr wrap="square">
            <a:spAutoFit/>
          </a:bodyPr>
          <a:lstStyle/>
          <a:p>
            <a:pPr lvl="0" algn="ctr"/>
            <a:r>
              <a:rPr lang="el-GR" sz="1600" i="1" dirty="0" smtClean="0">
                <a:solidFill>
                  <a:prstClr val="white"/>
                </a:solidFill>
              </a:rPr>
              <a:t>Στην υπογραφή του Μονέ, κάτω δεξιά, βλέπουμε να διαμορφώνει μια καρδιά καλλιγραφώντας το γράμμα Τ του ονόματός του. Έτσι εκφράζει την αγάπη του στη γυναίκα του, που πέθανε μόλις 32 ετών .</a:t>
            </a:r>
            <a:r>
              <a:rPr lang="el-GR" sz="1600" dirty="0" smtClean="0"/>
              <a:t> </a:t>
            </a:r>
            <a:endParaRPr lang="el-GR" sz="1600" i="1" dirty="0" smtClean="0">
              <a:solidFill>
                <a:prstClr val="white"/>
              </a:solidFill>
            </a:endParaRPr>
          </a:p>
        </p:txBody>
      </p:sp>
      <p:pic>
        <p:nvPicPr>
          <p:cNvPr id="9" name="Picture 4" descr="undefined"/>
          <p:cNvPicPr>
            <a:picLocks noChangeAspect="1" noChangeArrowheads="1"/>
          </p:cNvPicPr>
          <p:nvPr/>
        </p:nvPicPr>
        <p:blipFill>
          <a:blip r:embed="rId2"/>
          <a:srcRect l="78572" t="92276" r="265"/>
          <a:stretch>
            <a:fillRect/>
          </a:stretch>
        </p:blipFill>
        <p:spPr bwMode="auto">
          <a:xfrm>
            <a:off x="5572132" y="1357298"/>
            <a:ext cx="2857520" cy="1428760"/>
          </a:xfrm>
          <a:prstGeom prst="rect">
            <a:avLst/>
          </a:prstGeom>
          <a:noFill/>
        </p:spPr>
      </p:pic>
      <p:sp>
        <p:nvSpPr>
          <p:cNvPr id="10" name="9 - Ορθογώνιο"/>
          <p:cNvSpPr/>
          <p:nvPr/>
        </p:nvSpPr>
        <p:spPr>
          <a:xfrm>
            <a:off x="5000628" y="2857496"/>
            <a:ext cx="4143372" cy="2062103"/>
          </a:xfrm>
          <a:prstGeom prst="rect">
            <a:avLst/>
          </a:prstGeom>
        </p:spPr>
        <p:txBody>
          <a:bodyPr wrap="square">
            <a:spAutoFit/>
          </a:bodyPr>
          <a:lstStyle/>
          <a:p>
            <a:pPr algn="ctr"/>
            <a:r>
              <a:rPr lang="el-GR" sz="1600" i="1" dirty="0" smtClean="0"/>
              <a:t>Το έργο περιγράφεται από τον ίδιο τον Μονέ: </a:t>
            </a:r>
          </a:p>
          <a:p>
            <a:pPr algn="ctr"/>
            <a:r>
              <a:rPr lang="el-GR" sz="1600" i="1" dirty="0" smtClean="0"/>
              <a:t>‘’Ένα πρωί, τα ξημερώματα, βρέθηκα δίπλα στο κρεβάτι ενός ανθρώπου που μου ήταν πολύ αγαπητός και θα είναι πάντα. Τα μάτια μου ήταν άκαμπτα καρφωμένα στην τραγική στιγμή και ξαφνιάστηκα παρακολουθώντας τις αποχρώσεις που αφήνει ο θάνατος στο πρόσωπο (σταδιακά : μπλε, κίτρινο, γκρι)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web-sy.fr/peintres_impressionnistes/grandes_images/monet/rouen_cathedral.jpg"/>
          <p:cNvPicPr>
            <a:picLocks noChangeAspect="1" noChangeArrowheads="1"/>
          </p:cNvPicPr>
          <p:nvPr/>
        </p:nvPicPr>
        <p:blipFill>
          <a:blip r:embed="rId2"/>
          <a:srcRect/>
          <a:stretch>
            <a:fillRect/>
          </a:stretch>
        </p:blipFill>
        <p:spPr bwMode="auto">
          <a:xfrm>
            <a:off x="4510049" y="0"/>
            <a:ext cx="4633951" cy="6858000"/>
          </a:xfrm>
          <a:prstGeom prst="rect">
            <a:avLst/>
          </a:prstGeom>
          <a:noFill/>
        </p:spPr>
      </p:pic>
      <p:sp>
        <p:nvSpPr>
          <p:cNvPr id="5" name="4 - Ορθογώνιο"/>
          <p:cNvSpPr/>
          <p:nvPr/>
        </p:nvSpPr>
        <p:spPr>
          <a:xfrm>
            <a:off x="857224" y="5780782"/>
            <a:ext cx="4000528" cy="1077218"/>
          </a:xfrm>
          <a:prstGeom prst="rect">
            <a:avLst/>
          </a:prstGeom>
        </p:spPr>
        <p:txBody>
          <a:bodyPr wrap="square">
            <a:spAutoFit/>
          </a:bodyPr>
          <a:lstStyle/>
          <a:p>
            <a:pPr algn="ctr"/>
            <a:r>
              <a:rPr lang="el-GR" sz="1600" i="1" dirty="0" smtClean="0"/>
              <a:t>‘’</a:t>
            </a:r>
            <a:r>
              <a:rPr lang="fr-FR" sz="1600" i="1" dirty="0" smtClean="0"/>
              <a:t>La cathédrale de Rouen, plein soleil</a:t>
            </a:r>
            <a:r>
              <a:rPr lang="el-GR" sz="1600" i="1" dirty="0" smtClean="0"/>
              <a:t> –</a:t>
            </a:r>
          </a:p>
          <a:p>
            <a:pPr algn="ctr"/>
            <a:r>
              <a:rPr lang="fr-FR" sz="1600" i="1" dirty="0" smtClean="0"/>
              <a:t>Harmonie bleue et or</a:t>
            </a:r>
            <a:r>
              <a:rPr lang="el-GR" sz="1600" i="1" dirty="0" smtClean="0"/>
              <a:t>’’</a:t>
            </a:r>
          </a:p>
          <a:p>
            <a:pPr algn="ctr"/>
            <a:r>
              <a:rPr lang="fr-FR" sz="1600" i="1" dirty="0" smtClean="0"/>
              <a:t>1894</a:t>
            </a:r>
            <a:endParaRPr lang="el-GR" sz="1600" i="1" dirty="0" smtClean="0"/>
          </a:p>
          <a:p>
            <a:pPr algn="ctr"/>
            <a:r>
              <a:rPr lang="el-GR" sz="1600" i="1" dirty="0" smtClean="0"/>
              <a:t>Μουσείο Ορσέ</a:t>
            </a:r>
            <a:endParaRPr lang="el-GR" sz="1600" i="1" dirty="0"/>
          </a:p>
        </p:txBody>
      </p:sp>
      <p:pic>
        <p:nvPicPr>
          <p:cNvPr id="26626" name="Picture 2" descr="undefined"/>
          <p:cNvPicPr>
            <a:picLocks noChangeAspect="1" noChangeArrowheads="1"/>
          </p:cNvPicPr>
          <p:nvPr/>
        </p:nvPicPr>
        <p:blipFill>
          <a:blip r:embed="rId3"/>
          <a:srcRect/>
          <a:stretch>
            <a:fillRect/>
          </a:stretch>
        </p:blipFill>
        <p:spPr bwMode="auto">
          <a:xfrm>
            <a:off x="285720" y="142852"/>
            <a:ext cx="3491531" cy="4572031"/>
          </a:xfrm>
          <a:prstGeom prst="rect">
            <a:avLst/>
          </a:prstGeom>
          <a:noFill/>
        </p:spPr>
      </p:pic>
      <p:sp>
        <p:nvSpPr>
          <p:cNvPr id="6" name="5 - Ορθογώνιο"/>
          <p:cNvSpPr/>
          <p:nvPr/>
        </p:nvSpPr>
        <p:spPr>
          <a:xfrm>
            <a:off x="500034" y="4714884"/>
            <a:ext cx="2786082" cy="830997"/>
          </a:xfrm>
          <a:prstGeom prst="rect">
            <a:avLst/>
          </a:prstGeom>
        </p:spPr>
        <p:txBody>
          <a:bodyPr wrap="square">
            <a:spAutoFit/>
          </a:bodyPr>
          <a:lstStyle/>
          <a:p>
            <a:pPr algn="ctr"/>
            <a:r>
              <a:rPr lang="el-GR" sz="1600" i="1" dirty="0" smtClean="0"/>
              <a:t>Η πρόσοψη του Καθεδρικού ναού της Ρουέν σε φωτογραφία του 1886.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www.revuedesdeuxmondes.fr/wp-content/uploads/2019/06/5.-Larry-Rivers-I-like-Olympia-in-black-face-1970-huile-sur-bois-toile-plastifie%CC%81e-plastique-et-plexiglas.-Centre-Pompidou.jpg"/>
          <p:cNvPicPr>
            <a:picLocks noChangeAspect="1" noChangeArrowheads="1"/>
          </p:cNvPicPr>
          <p:nvPr/>
        </p:nvPicPr>
        <p:blipFill>
          <a:blip r:embed="rId2" cstate="print"/>
          <a:srcRect l="3448" t="5746" r="5172" b="3448"/>
          <a:stretch>
            <a:fillRect/>
          </a:stretch>
        </p:blipFill>
        <p:spPr bwMode="auto">
          <a:xfrm>
            <a:off x="571472" y="0"/>
            <a:ext cx="7955810" cy="5929330"/>
          </a:xfrm>
          <a:prstGeom prst="rect">
            <a:avLst/>
          </a:prstGeom>
          <a:noFill/>
        </p:spPr>
      </p:pic>
      <p:sp>
        <p:nvSpPr>
          <p:cNvPr id="7" name="6 - Ορθογώνιο"/>
          <p:cNvSpPr/>
          <p:nvPr/>
        </p:nvSpPr>
        <p:spPr>
          <a:xfrm>
            <a:off x="857224" y="5903893"/>
            <a:ext cx="7358114" cy="954107"/>
          </a:xfrm>
          <a:prstGeom prst="rect">
            <a:avLst/>
          </a:prstGeom>
        </p:spPr>
        <p:txBody>
          <a:bodyPr wrap="square">
            <a:spAutoFit/>
          </a:bodyPr>
          <a:lstStyle/>
          <a:p>
            <a:pPr algn="ctr"/>
            <a:r>
              <a:rPr lang="el-GR" sz="1400" i="1" dirty="0" smtClean="0"/>
              <a:t>Η απάντηση στο θέμα της αποικιοκρατίας και του ρατσισμού της τότε γαλλικής κοινωνίας, δόθηκε το </a:t>
            </a:r>
            <a:r>
              <a:rPr lang="el-GR" sz="1400" i="1" dirty="0" smtClean="0">
                <a:solidFill>
                  <a:srgbClr val="92D050"/>
                </a:solidFill>
              </a:rPr>
              <a:t>1970</a:t>
            </a:r>
            <a:r>
              <a:rPr lang="el-GR" sz="1400" i="1" dirty="0" smtClean="0"/>
              <a:t> από έναν Αμερικανό καλλιτέχνη, τον </a:t>
            </a:r>
            <a:r>
              <a:rPr lang="fr-FR" sz="1400" i="1" dirty="0" smtClean="0">
                <a:solidFill>
                  <a:srgbClr val="92D050"/>
                </a:solidFill>
              </a:rPr>
              <a:t>Larry Rivers</a:t>
            </a:r>
            <a:r>
              <a:rPr lang="fr-FR" sz="1400" i="1" dirty="0" smtClean="0"/>
              <a:t>, </a:t>
            </a:r>
            <a:r>
              <a:rPr lang="el-GR" sz="1400" i="1" dirty="0" smtClean="0"/>
              <a:t>ο οποίος έφτιαξε αυτό το γλυπτό, αντιστρέφοντας πλήρως του ρόλους.</a:t>
            </a:r>
          </a:p>
          <a:p>
            <a:pPr algn="ctr"/>
            <a:r>
              <a:rPr lang="el-GR" sz="1400" i="1" dirty="0" smtClean="0"/>
              <a:t>Τίτλος : </a:t>
            </a:r>
            <a:r>
              <a:rPr lang="en-US" sz="1400" i="1" dirty="0" smtClean="0">
                <a:solidFill>
                  <a:srgbClr val="92D050"/>
                </a:solidFill>
              </a:rPr>
              <a:t>’</a:t>
            </a:r>
            <a:r>
              <a:rPr lang="el-GR" sz="1400" i="1" dirty="0" smtClean="0">
                <a:solidFill>
                  <a:srgbClr val="92D050"/>
                </a:solidFill>
              </a:rPr>
              <a:t>’</a:t>
            </a:r>
            <a:r>
              <a:rPr lang="en-US" sz="1400" i="1" dirty="0" smtClean="0">
                <a:solidFill>
                  <a:srgbClr val="92D050"/>
                </a:solidFill>
              </a:rPr>
              <a:t>I like Olympia in black face’’</a:t>
            </a:r>
            <a:r>
              <a:rPr lang="el-GR" sz="1400" i="1" dirty="0" smtClean="0">
                <a:solidFill>
                  <a:srgbClr val="92D050"/>
                </a:solidFill>
              </a:rPr>
              <a:t> </a:t>
            </a:r>
            <a:r>
              <a:rPr lang="en-US" sz="1400" i="1" dirty="0" smtClean="0"/>
              <a:t>Centre Pompidou, Musée National d</a:t>
            </a:r>
            <a:r>
              <a:rPr lang="el-GR" sz="1400" i="1" dirty="0" smtClean="0"/>
              <a:t>’ </a:t>
            </a:r>
            <a:r>
              <a:rPr lang="en-US" sz="1400" i="1" dirty="0" smtClean="0"/>
              <a:t>Art Moderne</a:t>
            </a:r>
            <a:r>
              <a:rPr lang="el-GR" sz="1400" i="1" dirty="0" smtClean="0"/>
              <a:t>.</a:t>
            </a:r>
            <a:endParaRPr lang="el-GR" sz="14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42852"/>
            <a:ext cx="4286248" cy="3939540"/>
          </a:xfrm>
          <a:prstGeom prst="rect">
            <a:avLst/>
          </a:prstGeom>
        </p:spPr>
        <p:txBody>
          <a:bodyPr wrap="square">
            <a:spAutoFit/>
          </a:bodyPr>
          <a:lstStyle/>
          <a:p>
            <a:endParaRPr lang="el-GR" i="1" dirty="0" smtClean="0"/>
          </a:p>
          <a:p>
            <a:pPr algn="ctr"/>
            <a:r>
              <a:rPr lang="el-GR" sz="1600" i="1" dirty="0" smtClean="0"/>
              <a:t>Ζωγράφισε την πρόσοψη του Καθεδρικού Ναού σε διαφορετικές στιγμές της ημέρας για να εξερευνήσει τις αλλαγές του φωτός στη διάρκεια του χειμώνα.</a:t>
            </a:r>
          </a:p>
          <a:p>
            <a:pPr algn="ctr"/>
            <a:endParaRPr lang="el-GR" sz="1600" i="1" dirty="0" smtClean="0"/>
          </a:p>
          <a:p>
            <a:pPr algn="ctr"/>
            <a:r>
              <a:rPr lang="el-GR" sz="1600" i="1" dirty="0" smtClean="0"/>
              <a:t>Το 1895 εξέθεσε 20 παραλλαγές, από τις συνολικά 30 του πίνακα - ζωγραφισμένες μεταξύ 1892 και 1894 - στη Γκαλερί </a:t>
            </a:r>
            <a:r>
              <a:rPr lang="en-US" sz="1600" i="1" dirty="0" smtClean="0"/>
              <a:t>Durand-Ruel</a:t>
            </a:r>
            <a:r>
              <a:rPr lang="el-GR" sz="1600" i="1" dirty="0" smtClean="0"/>
              <a:t>, τις οποίες αξιολόγησαν θετικά και αρνητικά ανάλογα με το πώς αντιλαμβάνονταν τις καινοτομίες του.</a:t>
            </a:r>
          </a:p>
          <a:p>
            <a:endParaRPr lang="el-GR" dirty="0" smtClean="0"/>
          </a:p>
          <a:p>
            <a:endParaRPr lang="el-GR" dirty="0" smtClean="0"/>
          </a:p>
          <a:p>
            <a:endParaRPr lang="el-GR" i="1" dirty="0" smtClean="0"/>
          </a:p>
          <a:p>
            <a:endParaRPr lang="en-US" i="1" dirty="0"/>
          </a:p>
        </p:txBody>
      </p:sp>
      <p:sp>
        <p:nvSpPr>
          <p:cNvPr id="4" name="3 - Ορθογώνιο"/>
          <p:cNvSpPr/>
          <p:nvPr/>
        </p:nvSpPr>
        <p:spPr>
          <a:xfrm>
            <a:off x="-142908" y="6027003"/>
            <a:ext cx="4929222" cy="830997"/>
          </a:xfrm>
          <a:prstGeom prst="rect">
            <a:avLst/>
          </a:prstGeom>
        </p:spPr>
        <p:txBody>
          <a:bodyPr wrap="square">
            <a:spAutoFit/>
          </a:bodyPr>
          <a:lstStyle/>
          <a:p>
            <a:pPr algn="ctr"/>
            <a:r>
              <a:rPr lang="el-GR" sz="1600" i="1" dirty="0" smtClean="0"/>
              <a:t>‘’</a:t>
            </a:r>
            <a:r>
              <a:rPr lang="fr-FR" sz="1600" i="1" dirty="0" smtClean="0"/>
              <a:t>La Cathédrale de Rouen, effet de soleil, fin de journée</a:t>
            </a:r>
            <a:r>
              <a:rPr lang="el-GR" sz="1600" i="1" dirty="0" smtClean="0"/>
              <a:t>’’</a:t>
            </a:r>
            <a:r>
              <a:rPr lang="en-US" sz="1600" i="1" dirty="0" smtClean="0"/>
              <a:t> </a:t>
            </a:r>
            <a:endParaRPr lang="el-GR" sz="1600" i="1" dirty="0" smtClean="0"/>
          </a:p>
          <a:p>
            <a:pPr algn="ctr"/>
            <a:r>
              <a:rPr lang="el-GR" sz="1600" i="1" dirty="0" smtClean="0"/>
              <a:t>1892</a:t>
            </a:r>
          </a:p>
          <a:p>
            <a:pPr algn="ctr"/>
            <a:r>
              <a:rPr lang="en-US" sz="1600" i="1" dirty="0" smtClean="0"/>
              <a:t>Musée Marmottan, </a:t>
            </a:r>
            <a:r>
              <a:rPr lang="el-GR" sz="1600" i="1" dirty="0" smtClean="0"/>
              <a:t>Παρίσι</a:t>
            </a:r>
          </a:p>
        </p:txBody>
      </p:sp>
      <p:pic>
        <p:nvPicPr>
          <p:cNvPr id="3" name="Picture 2" descr="undefined"/>
          <p:cNvPicPr>
            <a:picLocks noChangeAspect="1" noChangeArrowheads="1"/>
          </p:cNvPicPr>
          <p:nvPr/>
        </p:nvPicPr>
        <p:blipFill>
          <a:blip r:embed="rId2"/>
          <a:srcRect/>
          <a:stretch>
            <a:fillRect/>
          </a:stretch>
        </p:blipFill>
        <p:spPr bwMode="auto">
          <a:xfrm>
            <a:off x="4747846" y="0"/>
            <a:ext cx="4396154"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00166" y="5857892"/>
            <a:ext cx="6269730" cy="830997"/>
          </a:xfrm>
          <a:prstGeom prst="rect">
            <a:avLst/>
          </a:prstGeom>
        </p:spPr>
        <p:txBody>
          <a:bodyPr wrap="none">
            <a:spAutoFit/>
          </a:bodyPr>
          <a:lstStyle/>
          <a:p>
            <a:pPr algn="ctr"/>
            <a:r>
              <a:rPr lang="el-GR" sz="1600" i="1" dirty="0" smtClean="0"/>
              <a:t>‘’</a:t>
            </a:r>
            <a:r>
              <a:rPr lang="fr-FR" sz="1600" i="1" dirty="0" smtClean="0"/>
              <a:t>Saint-Georges Majeur au Crépuscule</a:t>
            </a:r>
            <a:r>
              <a:rPr lang="el-GR" sz="1600" i="1" dirty="0" smtClean="0"/>
              <a:t>’’</a:t>
            </a:r>
          </a:p>
          <a:p>
            <a:pPr algn="ctr"/>
            <a:r>
              <a:rPr lang="el-GR" sz="1600" i="1" dirty="0" smtClean="0"/>
              <a:t>Βενετία (λυκόφως = το λίγο φως που παραμένει μετά τη δύση του ήλιου)</a:t>
            </a:r>
          </a:p>
          <a:p>
            <a:pPr algn="ctr"/>
            <a:r>
              <a:rPr lang="el-GR" sz="1600" i="1" dirty="0" smtClean="0"/>
              <a:t>1908/12</a:t>
            </a:r>
            <a:endParaRPr lang="el-GR" sz="1600" dirty="0"/>
          </a:p>
        </p:txBody>
      </p:sp>
      <p:pic>
        <p:nvPicPr>
          <p:cNvPr id="63492" name="Picture 4" descr="https://upload.wikimedia.org/wikipedia/commons/d/da/Claude_Monet,_Saint-Georges_majeur_au_cr%C3%A9puscule.jpg"/>
          <p:cNvPicPr>
            <a:picLocks noChangeAspect="1" noChangeArrowheads="1"/>
          </p:cNvPicPr>
          <p:nvPr/>
        </p:nvPicPr>
        <p:blipFill>
          <a:blip r:embed="rId2" cstate="print"/>
          <a:srcRect/>
          <a:stretch>
            <a:fillRect/>
          </a:stretch>
        </p:blipFill>
        <p:spPr bwMode="auto">
          <a:xfrm>
            <a:off x="500034" y="0"/>
            <a:ext cx="8143932" cy="5772997"/>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upload.wikimedia.org/wikipedia/commons/thumb/1/11/Isola_di_s_giorgio_maggiore_pano.jpg/1280px-Isola_di_s_giorgio_maggiore_pano.jpg"/>
          <p:cNvPicPr>
            <a:picLocks noChangeAspect="1" noChangeArrowheads="1"/>
          </p:cNvPicPr>
          <p:nvPr/>
        </p:nvPicPr>
        <p:blipFill>
          <a:blip r:embed="rId2"/>
          <a:srcRect/>
          <a:stretch>
            <a:fillRect/>
          </a:stretch>
        </p:blipFill>
        <p:spPr bwMode="auto">
          <a:xfrm>
            <a:off x="-58" y="1428736"/>
            <a:ext cx="9144058" cy="2500329"/>
          </a:xfrm>
          <a:prstGeom prst="rect">
            <a:avLst/>
          </a:prstGeom>
          <a:noFill/>
        </p:spPr>
      </p:pic>
      <p:sp>
        <p:nvSpPr>
          <p:cNvPr id="5" name="4 - Ορθογώνιο"/>
          <p:cNvSpPr/>
          <p:nvPr/>
        </p:nvSpPr>
        <p:spPr>
          <a:xfrm>
            <a:off x="285720" y="4786322"/>
            <a:ext cx="8429684" cy="1354217"/>
          </a:xfrm>
          <a:prstGeom prst="rect">
            <a:avLst/>
          </a:prstGeom>
        </p:spPr>
        <p:txBody>
          <a:bodyPr wrap="square">
            <a:spAutoFit/>
          </a:bodyPr>
          <a:lstStyle/>
          <a:p>
            <a:pPr algn="ctr"/>
            <a:r>
              <a:rPr lang="el-GR" sz="1600" i="1" dirty="0" smtClean="0"/>
              <a:t>Αυτή η φωτογραφία διαχωρίζει το καμπαναριό από τον τρούλο του </a:t>
            </a:r>
            <a:r>
              <a:rPr lang="en-US" sz="1600" i="1" dirty="0" smtClean="0"/>
              <a:t>San Giorgio Maggiore </a:t>
            </a:r>
            <a:r>
              <a:rPr lang="el-GR" sz="1600" i="1" dirty="0" smtClean="0"/>
              <a:t>της Βενετίας. Τραβήχτηκε από το </a:t>
            </a:r>
            <a:r>
              <a:rPr lang="en-US" sz="1600" i="1" dirty="0" smtClean="0"/>
              <a:t>Canal Grande</a:t>
            </a:r>
            <a:r>
              <a:rPr lang="el-GR" sz="1600" i="1" dirty="0" smtClean="0"/>
              <a:t> πιο κοντά από το σημείο απ’ όπου ο Μονέ το σούρουπο ζωγράφισε αυτό που έβλεπε. Άλλωστε προσφέρει την ίδια οπτική γωνία με έναν από τους πίνακες που ζωγράφισε ο Μονέ στην διάρκεια της ημέρας.</a:t>
            </a:r>
            <a:endParaRPr lang="en-US" sz="1600" i="1" dirty="0" smtClean="0"/>
          </a:p>
          <a:p>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giverny.org/transpor/carte03.gif"/>
          <p:cNvPicPr>
            <a:picLocks noChangeAspect="1" noChangeArrowheads="1"/>
          </p:cNvPicPr>
          <p:nvPr/>
        </p:nvPicPr>
        <p:blipFill>
          <a:blip r:embed="rId2"/>
          <a:srcRect/>
          <a:stretch>
            <a:fillRect/>
          </a:stretch>
        </p:blipFill>
        <p:spPr bwMode="auto">
          <a:xfrm>
            <a:off x="0" y="0"/>
            <a:ext cx="9162393" cy="628652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071546"/>
            <a:ext cx="3714744" cy="4031873"/>
          </a:xfrm>
          <a:prstGeom prst="rect">
            <a:avLst/>
          </a:prstGeom>
        </p:spPr>
        <p:txBody>
          <a:bodyPr wrap="square">
            <a:spAutoFit/>
          </a:bodyPr>
          <a:lstStyle/>
          <a:p>
            <a:pPr algn="ctr"/>
            <a:r>
              <a:rPr lang="el-GR" sz="1600" i="1" dirty="0" smtClean="0"/>
              <a:t>Ο Μονέ συνέλαβε την ιδέα για αυτόν τον πίνακα το1909, αλλά δεν τον άρχισε παρά στις αρχές της επόμενης 10ετίας . Δούλευε δεκάδες καμβάδες μυστικά δημιουργώντας ένα πανόραμα από νούφαρα και ουρανό. Τα εμπνεύστηκε από τον κήπο του.</a:t>
            </a:r>
          </a:p>
          <a:p>
            <a:pPr algn="ctr"/>
            <a:endParaRPr lang="el-GR" sz="1600" i="1" dirty="0" smtClean="0"/>
          </a:p>
          <a:p>
            <a:pPr algn="ctr"/>
            <a:r>
              <a:rPr lang="el-GR" sz="1600" i="1" dirty="0" smtClean="0">
                <a:solidFill>
                  <a:srgbClr val="FFC000"/>
                </a:solidFill>
              </a:rPr>
              <a:t>Η όρασή του που μειωνόταν και το γεγονός ότι άνθιζαν το καλοκαίρι , τον έκαναν να τα ζωγραφίζει κυρίως από μνήμης.</a:t>
            </a:r>
          </a:p>
          <a:p>
            <a:pPr algn="ctr"/>
            <a:endParaRPr lang="el-GR" sz="1600" i="1" dirty="0" smtClean="0"/>
          </a:p>
          <a:p>
            <a:pPr algn="ctr"/>
            <a:r>
              <a:rPr lang="el-GR" sz="1600" i="1" dirty="0" smtClean="0"/>
              <a:t>Οι </a:t>
            </a:r>
            <a:r>
              <a:rPr lang="el-GR" sz="1600" i="1" dirty="0" smtClean="0">
                <a:solidFill>
                  <a:schemeClr val="accent6">
                    <a:lumMod val="75000"/>
                  </a:schemeClr>
                </a:solidFill>
              </a:rPr>
              <a:t>πινελιές</a:t>
            </a:r>
            <a:r>
              <a:rPr lang="el-GR" sz="1600" i="1" dirty="0" smtClean="0"/>
              <a:t> και η </a:t>
            </a:r>
            <a:r>
              <a:rPr lang="el-GR" sz="1600" i="1" dirty="0" smtClean="0">
                <a:solidFill>
                  <a:schemeClr val="accent6">
                    <a:lumMod val="75000"/>
                  </a:schemeClr>
                </a:solidFill>
              </a:rPr>
              <a:t>παλέτα</a:t>
            </a:r>
            <a:r>
              <a:rPr lang="el-GR" sz="1600" i="1" dirty="0" smtClean="0"/>
              <a:t> του διαφέρουν από παλαιότερες δουλειές του και </a:t>
            </a:r>
            <a:r>
              <a:rPr lang="el-GR" sz="1600" i="1" dirty="0" smtClean="0">
                <a:solidFill>
                  <a:schemeClr val="accent6">
                    <a:lumMod val="75000"/>
                  </a:schemeClr>
                </a:solidFill>
              </a:rPr>
              <a:t>προοικονομούν τον εξπρεσιονισμό</a:t>
            </a:r>
            <a:r>
              <a:rPr lang="el-GR" sz="1600" i="1" dirty="0" smtClean="0"/>
              <a:t>.</a:t>
            </a:r>
          </a:p>
        </p:txBody>
      </p:sp>
      <p:sp>
        <p:nvSpPr>
          <p:cNvPr id="4" name="3 - Ορθογώνιο"/>
          <p:cNvSpPr/>
          <p:nvPr/>
        </p:nvSpPr>
        <p:spPr>
          <a:xfrm>
            <a:off x="4429124" y="5750004"/>
            <a:ext cx="4286248" cy="1107996"/>
          </a:xfrm>
          <a:prstGeom prst="rect">
            <a:avLst/>
          </a:prstGeom>
        </p:spPr>
        <p:txBody>
          <a:bodyPr wrap="square">
            <a:spAutoFit/>
          </a:bodyPr>
          <a:lstStyle/>
          <a:p>
            <a:r>
              <a:rPr lang="el-GR" sz="1600" i="1" dirty="0" smtClean="0"/>
              <a:t>                               ‘’</a:t>
            </a:r>
            <a:r>
              <a:rPr lang="en-US" sz="1600" i="1" dirty="0" smtClean="0"/>
              <a:t>Water Lilies </a:t>
            </a:r>
            <a:r>
              <a:rPr lang="el-GR" sz="1600" i="1" dirty="0" smtClean="0"/>
              <a:t>‘’</a:t>
            </a:r>
          </a:p>
          <a:p>
            <a:r>
              <a:rPr lang="el-GR" sz="1600" i="1" dirty="0" smtClean="0"/>
              <a:t>                                      </a:t>
            </a:r>
            <a:r>
              <a:rPr lang="en-US" sz="1600" i="1" dirty="0" smtClean="0"/>
              <a:t>1916 </a:t>
            </a:r>
            <a:endParaRPr lang="el-GR" sz="1600" i="1" dirty="0" smtClean="0"/>
          </a:p>
          <a:p>
            <a:r>
              <a:rPr lang="el-GR" sz="1600" i="1" dirty="0" smtClean="0"/>
              <a:t>      </a:t>
            </a:r>
            <a:r>
              <a:rPr lang="en-US" sz="1600" i="1" dirty="0" smtClean="0"/>
              <a:t>The National Museum of Western Art Tokyo</a:t>
            </a:r>
            <a:endParaRPr lang="el-GR" sz="1600" i="1" dirty="0" smtClean="0"/>
          </a:p>
          <a:p>
            <a:endParaRPr lang="el-GR" i="1" dirty="0"/>
          </a:p>
        </p:txBody>
      </p:sp>
      <p:pic>
        <p:nvPicPr>
          <p:cNvPr id="5" name="Picture 2" descr="http://uploads7.wikiart.org/images/claude-monet/water-lilies-40.jpg"/>
          <p:cNvPicPr>
            <a:picLocks noChangeAspect="1" noChangeArrowheads="1"/>
          </p:cNvPicPr>
          <p:nvPr/>
        </p:nvPicPr>
        <p:blipFill>
          <a:blip r:embed="rId2"/>
          <a:srcRect/>
          <a:stretch>
            <a:fillRect/>
          </a:stretch>
        </p:blipFill>
        <p:spPr bwMode="auto">
          <a:xfrm>
            <a:off x="3738362" y="285728"/>
            <a:ext cx="5405638" cy="542928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s7.wikiart.org/images/claude-monet/water-lilies-40.jpg"/>
          <p:cNvPicPr>
            <a:picLocks noChangeAspect="1" noChangeArrowheads="1"/>
          </p:cNvPicPr>
          <p:nvPr/>
        </p:nvPicPr>
        <p:blipFill>
          <a:blip r:embed="rId2"/>
          <a:srcRect/>
          <a:stretch>
            <a:fillRect/>
          </a:stretch>
        </p:blipFill>
        <p:spPr bwMode="auto">
          <a:xfrm>
            <a:off x="1214414" y="-48"/>
            <a:ext cx="6828174" cy="685804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happyusbook.com/wp-content/uploads/2015/11/nympheas-jardin-monet-1080x720.jpg"/>
          <p:cNvPicPr>
            <a:picLocks noChangeAspect="1" noChangeArrowheads="1"/>
          </p:cNvPicPr>
          <p:nvPr/>
        </p:nvPicPr>
        <p:blipFill>
          <a:blip r:embed="rId2"/>
          <a:srcRect/>
          <a:stretch>
            <a:fillRect/>
          </a:stretch>
        </p:blipFill>
        <p:spPr bwMode="auto">
          <a:xfrm>
            <a:off x="357158" y="428604"/>
            <a:ext cx="8536840" cy="5691227"/>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web-sy.fr/peintres_impressionnistes/grandes_images/monet/bassin_nympheas.jpg"/>
          <p:cNvPicPr>
            <a:picLocks noChangeAspect="1" noChangeArrowheads="1"/>
          </p:cNvPicPr>
          <p:nvPr/>
        </p:nvPicPr>
        <p:blipFill>
          <a:blip r:embed="rId2"/>
          <a:srcRect/>
          <a:stretch>
            <a:fillRect/>
          </a:stretch>
        </p:blipFill>
        <p:spPr bwMode="auto">
          <a:xfrm>
            <a:off x="714348" y="428604"/>
            <a:ext cx="7753336" cy="581500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artcyclopedia.org/art/claude-monet-lilies.jpg"/>
          <p:cNvPicPr>
            <a:picLocks noChangeAspect="1" noChangeArrowheads="1"/>
          </p:cNvPicPr>
          <p:nvPr/>
        </p:nvPicPr>
        <p:blipFill>
          <a:blip r:embed="rId2"/>
          <a:srcRect/>
          <a:stretch>
            <a:fillRect/>
          </a:stretch>
        </p:blipFill>
        <p:spPr bwMode="auto">
          <a:xfrm>
            <a:off x="1071538" y="357166"/>
            <a:ext cx="7143800" cy="5438218"/>
          </a:xfrm>
          <a:prstGeom prst="rect">
            <a:avLst/>
          </a:prstGeom>
          <a:noFill/>
        </p:spPr>
      </p:pic>
      <p:sp>
        <p:nvSpPr>
          <p:cNvPr id="3" name="2 - Ορθογώνιο"/>
          <p:cNvSpPr/>
          <p:nvPr/>
        </p:nvSpPr>
        <p:spPr>
          <a:xfrm>
            <a:off x="3857620" y="5857892"/>
            <a:ext cx="1402242" cy="830997"/>
          </a:xfrm>
          <a:prstGeom prst="rect">
            <a:avLst/>
          </a:prstGeom>
        </p:spPr>
        <p:txBody>
          <a:bodyPr wrap="none">
            <a:spAutoFit/>
          </a:bodyPr>
          <a:lstStyle/>
          <a:p>
            <a:pPr algn="ctr"/>
            <a:r>
              <a:rPr lang="el-GR" sz="1600" i="1" dirty="0" smtClean="0"/>
              <a:t>‘’</a:t>
            </a:r>
            <a:r>
              <a:rPr lang="fr-FR" sz="1600" i="1" dirty="0" smtClean="0"/>
              <a:t>Water Lilies</a:t>
            </a:r>
            <a:r>
              <a:rPr lang="el-GR" sz="1600" i="1" dirty="0" smtClean="0"/>
              <a:t>’’</a:t>
            </a:r>
            <a:r>
              <a:rPr lang="fr-FR" sz="1600" i="1" dirty="0" smtClean="0"/>
              <a:t> </a:t>
            </a:r>
            <a:endParaRPr lang="el-GR" sz="1600" i="1" dirty="0" smtClean="0"/>
          </a:p>
          <a:p>
            <a:pPr algn="ctr"/>
            <a:r>
              <a:rPr lang="fr-FR" sz="1600" i="1" dirty="0" smtClean="0"/>
              <a:t>(</a:t>
            </a:r>
            <a:r>
              <a:rPr lang="el-GR" sz="1600" i="1" dirty="0" smtClean="0"/>
              <a:t>λεπτομέρεια</a:t>
            </a:r>
            <a:endParaRPr lang="el-GR" sz="1600" i="1" dirty="0" smtClean="0"/>
          </a:p>
          <a:p>
            <a:pPr algn="ctr"/>
            <a:r>
              <a:rPr lang="fr-FR" sz="1600" i="1" dirty="0" smtClean="0"/>
              <a:t>1914-17</a:t>
            </a:r>
            <a:endParaRPr lang="el-GR" sz="16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ter Lilies, 1919, Metropolitan Museum of Art, New York"/>
          <p:cNvPicPr>
            <a:picLocks noChangeAspect="1" noChangeArrowheads="1"/>
          </p:cNvPicPr>
          <p:nvPr/>
        </p:nvPicPr>
        <p:blipFill>
          <a:blip r:embed="rId2"/>
          <a:srcRect/>
          <a:stretch>
            <a:fillRect/>
          </a:stretch>
        </p:blipFill>
        <p:spPr bwMode="auto">
          <a:xfrm>
            <a:off x="0" y="857232"/>
            <a:ext cx="9144000" cy="4583107"/>
          </a:xfrm>
          <a:prstGeom prst="rect">
            <a:avLst/>
          </a:prstGeom>
          <a:noFill/>
        </p:spPr>
      </p:pic>
      <p:sp>
        <p:nvSpPr>
          <p:cNvPr id="4" name="3 - Ορθογώνιο"/>
          <p:cNvSpPr/>
          <p:nvPr/>
        </p:nvSpPr>
        <p:spPr>
          <a:xfrm>
            <a:off x="2214546" y="5572140"/>
            <a:ext cx="4572000" cy="830997"/>
          </a:xfrm>
          <a:prstGeom prst="rect">
            <a:avLst/>
          </a:prstGeom>
        </p:spPr>
        <p:txBody>
          <a:bodyPr>
            <a:spAutoFit/>
          </a:bodyPr>
          <a:lstStyle/>
          <a:p>
            <a:pPr algn="ctr"/>
            <a:r>
              <a:rPr lang="el-GR" sz="1600" i="1" dirty="0" smtClean="0"/>
              <a:t>‘’</a:t>
            </a:r>
            <a:r>
              <a:rPr lang="en-US" sz="1600" i="1" dirty="0" smtClean="0"/>
              <a:t>Water Lilies</a:t>
            </a:r>
            <a:r>
              <a:rPr lang="el-GR" sz="1600" i="1" dirty="0" smtClean="0"/>
              <a:t>’’</a:t>
            </a:r>
          </a:p>
          <a:p>
            <a:pPr algn="ctr"/>
            <a:r>
              <a:rPr lang="en-US" sz="1600" i="1" dirty="0" smtClean="0"/>
              <a:t>1919 </a:t>
            </a:r>
            <a:endParaRPr lang="el-GR" sz="1600" i="1" dirty="0" smtClean="0"/>
          </a:p>
          <a:p>
            <a:pPr algn="ctr"/>
            <a:r>
              <a:rPr lang="en-US" sz="1600" i="1" dirty="0" smtClean="0"/>
              <a:t>Metropolitan Museum of Art, New York</a:t>
            </a:r>
            <a:endParaRPr lang="el-GR" sz="16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85786" y="5786454"/>
            <a:ext cx="7429552" cy="1354217"/>
          </a:xfrm>
          <a:prstGeom prst="rect">
            <a:avLst/>
          </a:prstGeom>
        </p:spPr>
        <p:txBody>
          <a:bodyPr wrap="square">
            <a:spAutoFit/>
          </a:bodyPr>
          <a:lstStyle/>
          <a:p>
            <a:pPr algn="ctr"/>
            <a:r>
              <a:rPr lang="el-GR" sz="1600" i="1" dirty="0" smtClean="0"/>
              <a:t>‘’Ο </a:t>
            </a:r>
            <a:r>
              <a:rPr lang="en-US" sz="1600" i="1" dirty="0" smtClean="0"/>
              <a:t>Claude Monet</a:t>
            </a:r>
            <a:r>
              <a:rPr lang="el-GR" sz="1600" i="1" dirty="0" smtClean="0"/>
              <a:t> ζωγραφίζει στη βάρκα του στον Σηκουάνα, </a:t>
            </a:r>
            <a:r>
              <a:rPr lang="en-US" sz="1600" i="1" dirty="0" smtClean="0"/>
              <a:t>Argenteuil</a:t>
            </a:r>
            <a:r>
              <a:rPr lang="el-GR" sz="1600" i="1" dirty="0" smtClean="0"/>
              <a:t>’’</a:t>
            </a:r>
          </a:p>
          <a:p>
            <a:pPr algn="ctr"/>
            <a:r>
              <a:rPr lang="el-GR" sz="1600" i="1" dirty="0" smtClean="0"/>
              <a:t>1874</a:t>
            </a:r>
            <a:r>
              <a:rPr lang="en-US" sz="1600" i="1" dirty="0" smtClean="0"/>
              <a:t> </a:t>
            </a:r>
            <a:endParaRPr lang="el-GR" sz="1600" i="1" dirty="0" smtClean="0"/>
          </a:p>
          <a:p>
            <a:pPr algn="ctr"/>
            <a:r>
              <a:rPr lang="en-US" sz="1600" i="1" dirty="0" smtClean="0"/>
              <a:t>Édouard Manet  </a:t>
            </a:r>
            <a:br>
              <a:rPr lang="en-US" sz="1600" i="1" dirty="0" smtClean="0"/>
            </a:br>
            <a:r>
              <a:rPr lang="en-US" sz="1600" i="1" dirty="0" smtClean="0"/>
              <a:t>Neue Pinakothek</a:t>
            </a:r>
            <a:r>
              <a:rPr lang="el-GR" sz="1600" i="1" dirty="0" smtClean="0"/>
              <a:t>, Μόναχο</a:t>
            </a:r>
            <a:r>
              <a:rPr lang="en-US" sz="1600" i="1" dirty="0" smtClean="0"/>
              <a:t> </a:t>
            </a:r>
          </a:p>
          <a:p>
            <a:r>
              <a:rPr lang="en-US" dirty="0" smtClean="0"/>
              <a:t> </a:t>
            </a:r>
            <a:endParaRPr lang="el-GR" dirty="0"/>
          </a:p>
        </p:txBody>
      </p:sp>
      <p:pic>
        <p:nvPicPr>
          <p:cNvPr id="72712" name="Picture 8" descr="undefined"/>
          <p:cNvPicPr>
            <a:picLocks noChangeAspect="1" noChangeArrowheads="1"/>
          </p:cNvPicPr>
          <p:nvPr/>
        </p:nvPicPr>
        <p:blipFill>
          <a:blip r:embed="rId2"/>
          <a:srcRect/>
          <a:stretch>
            <a:fillRect/>
          </a:stretch>
        </p:blipFill>
        <p:spPr bwMode="auto">
          <a:xfrm>
            <a:off x="1142976" y="214290"/>
            <a:ext cx="6929486" cy="5589604"/>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Water Lilies, 1920, National Gallery, London"/>
          <p:cNvPicPr>
            <a:picLocks noChangeAspect="1" noChangeArrowheads="1"/>
          </p:cNvPicPr>
          <p:nvPr/>
        </p:nvPicPr>
        <p:blipFill>
          <a:blip r:embed="rId2"/>
          <a:srcRect/>
          <a:stretch>
            <a:fillRect/>
          </a:stretch>
        </p:blipFill>
        <p:spPr bwMode="auto">
          <a:xfrm>
            <a:off x="0" y="642918"/>
            <a:ext cx="9144000" cy="4252913"/>
          </a:xfrm>
          <a:prstGeom prst="rect">
            <a:avLst/>
          </a:prstGeom>
          <a:noFill/>
        </p:spPr>
      </p:pic>
      <p:sp>
        <p:nvSpPr>
          <p:cNvPr id="5" name="4 - Ορθογώνιο"/>
          <p:cNvSpPr/>
          <p:nvPr/>
        </p:nvSpPr>
        <p:spPr>
          <a:xfrm>
            <a:off x="3357554" y="5214950"/>
            <a:ext cx="2296526" cy="830997"/>
          </a:xfrm>
          <a:prstGeom prst="rect">
            <a:avLst/>
          </a:prstGeom>
        </p:spPr>
        <p:txBody>
          <a:bodyPr wrap="none">
            <a:spAutoFit/>
          </a:bodyPr>
          <a:lstStyle/>
          <a:p>
            <a:pPr algn="ctr"/>
            <a:r>
              <a:rPr lang="el-GR" sz="1600" i="1" dirty="0" smtClean="0"/>
              <a:t>‘’</a:t>
            </a:r>
            <a:r>
              <a:rPr lang="en-US" sz="1600" i="1" dirty="0" smtClean="0"/>
              <a:t>Water Lilies</a:t>
            </a:r>
            <a:r>
              <a:rPr lang="el-GR" sz="1600" i="1" dirty="0" smtClean="0"/>
              <a:t>’’</a:t>
            </a:r>
          </a:p>
          <a:p>
            <a:pPr algn="ctr"/>
            <a:r>
              <a:rPr lang="en-US" sz="1600" i="1" dirty="0" smtClean="0"/>
              <a:t>1920</a:t>
            </a:r>
            <a:endParaRPr lang="el-GR" sz="1600" i="1" dirty="0" smtClean="0"/>
          </a:p>
          <a:p>
            <a:pPr algn="ctr"/>
            <a:r>
              <a:rPr lang="en-US" sz="1600" i="1" dirty="0" smtClean="0"/>
              <a:t>National Gallery, </a:t>
            </a:r>
            <a:r>
              <a:rPr lang="el-GR" sz="1600" i="1" dirty="0" smtClean="0"/>
              <a:t>Λονδίνο</a:t>
            </a:r>
            <a:endParaRPr lang="el-GR" sz="1600" i="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flections of Clouds on the Water-Lily Pond, c. 1920, Museum of Modern Art, New York"/>
          <p:cNvPicPr>
            <a:picLocks noChangeAspect="1" noChangeArrowheads="1"/>
          </p:cNvPicPr>
          <p:nvPr/>
        </p:nvPicPr>
        <p:blipFill>
          <a:blip r:embed="rId2"/>
          <a:srcRect/>
          <a:stretch>
            <a:fillRect/>
          </a:stretch>
        </p:blipFill>
        <p:spPr bwMode="auto">
          <a:xfrm>
            <a:off x="0" y="571480"/>
            <a:ext cx="9144000" cy="4310062"/>
          </a:xfrm>
          <a:prstGeom prst="rect">
            <a:avLst/>
          </a:prstGeom>
          <a:noFill/>
        </p:spPr>
      </p:pic>
      <p:sp>
        <p:nvSpPr>
          <p:cNvPr id="4" name="3 - Ορθογώνιο"/>
          <p:cNvSpPr/>
          <p:nvPr/>
        </p:nvSpPr>
        <p:spPr>
          <a:xfrm>
            <a:off x="2357422" y="5143512"/>
            <a:ext cx="4572000" cy="830997"/>
          </a:xfrm>
          <a:prstGeom prst="rect">
            <a:avLst/>
          </a:prstGeom>
        </p:spPr>
        <p:txBody>
          <a:bodyPr>
            <a:spAutoFit/>
          </a:bodyPr>
          <a:lstStyle/>
          <a:p>
            <a:pPr algn="ctr"/>
            <a:r>
              <a:rPr lang="el-GR" sz="1600" i="1" dirty="0" smtClean="0"/>
              <a:t>‘’</a:t>
            </a:r>
            <a:r>
              <a:rPr lang="en-US" sz="1600" i="1" dirty="0" smtClean="0"/>
              <a:t>Reflections of Clouds on the Water-Lily Pond</a:t>
            </a:r>
            <a:r>
              <a:rPr lang="el-GR" sz="1600" i="1" dirty="0" smtClean="0"/>
              <a:t>’’</a:t>
            </a:r>
          </a:p>
          <a:p>
            <a:pPr algn="ctr"/>
            <a:r>
              <a:rPr lang="el-GR" sz="1600" i="1" dirty="0" smtClean="0"/>
              <a:t>περ</a:t>
            </a:r>
            <a:r>
              <a:rPr lang="en-US" sz="1600" i="1" dirty="0" smtClean="0"/>
              <a:t>. 1920</a:t>
            </a:r>
            <a:endParaRPr lang="el-GR" sz="1600" i="1" dirty="0" smtClean="0"/>
          </a:p>
          <a:p>
            <a:pPr algn="ctr"/>
            <a:r>
              <a:rPr lang="en-US" sz="1600" i="1" dirty="0" smtClean="0"/>
              <a:t>Museum of Modern Art, New York</a:t>
            </a:r>
            <a:endParaRPr lang="el-GR" sz="1600"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1571604" y="5715016"/>
            <a:ext cx="5857884" cy="830997"/>
          </a:xfrm>
          <a:prstGeom prst="rect">
            <a:avLst/>
          </a:prstGeom>
        </p:spPr>
        <p:txBody>
          <a:bodyPr wrap="square">
            <a:spAutoFit/>
          </a:bodyPr>
          <a:lstStyle/>
          <a:p>
            <a:pPr algn="ctr"/>
            <a:r>
              <a:rPr lang="el-GR" sz="1600" i="1" dirty="0" smtClean="0"/>
              <a:t>‘’</a:t>
            </a:r>
            <a:r>
              <a:rPr lang="fr-FR" sz="1600" i="1" dirty="0" smtClean="0"/>
              <a:t>Le pont japonais</a:t>
            </a:r>
            <a:r>
              <a:rPr lang="el-GR" sz="1600" i="1" dirty="0" smtClean="0"/>
              <a:t>’’</a:t>
            </a:r>
          </a:p>
          <a:p>
            <a:pPr algn="ctr"/>
            <a:r>
              <a:rPr lang="fr-FR" sz="1600" i="1" dirty="0" smtClean="0"/>
              <a:t>18</a:t>
            </a:r>
            <a:r>
              <a:rPr lang="el-GR" sz="1600" i="1" dirty="0" smtClean="0"/>
              <a:t>99</a:t>
            </a:r>
          </a:p>
          <a:p>
            <a:pPr algn="ctr"/>
            <a:r>
              <a:rPr lang="en-US" sz="1600" i="1" dirty="0" smtClean="0"/>
              <a:t>National Gallery of Art</a:t>
            </a:r>
            <a:r>
              <a:rPr lang="el-GR" sz="1600" i="1" dirty="0" smtClean="0"/>
              <a:t>, </a:t>
            </a:r>
            <a:r>
              <a:rPr lang="en-US" sz="1600" i="1" dirty="0" smtClean="0"/>
              <a:t>Washington, D.C.</a:t>
            </a:r>
            <a:endParaRPr lang="el-GR" sz="1600" i="1" dirty="0" smtClean="0"/>
          </a:p>
        </p:txBody>
      </p:sp>
      <p:pic>
        <p:nvPicPr>
          <p:cNvPr id="16388" name="Picture 4" descr="undefined"/>
          <p:cNvPicPr>
            <a:picLocks noChangeAspect="1" noChangeArrowheads="1"/>
          </p:cNvPicPr>
          <p:nvPr/>
        </p:nvPicPr>
        <p:blipFill>
          <a:blip r:embed="rId2"/>
          <a:srcRect/>
          <a:stretch>
            <a:fillRect/>
          </a:stretch>
        </p:blipFill>
        <p:spPr bwMode="auto">
          <a:xfrm>
            <a:off x="1071538" y="0"/>
            <a:ext cx="7132624" cy="571501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143504" y="4643446"/>
            <a:ext cx="3643338" cy="2062103"/>
          </a:xfrm>
          <a:prstGeom prst="rect">
            <a:avLst/>
          </a:prstGeom>
        </p:spPr>
        <p:txBody>
          <a:bodyPr wrap="square">
            <a:spAutoFit/>
          </a:bodyPr>
          <a:lstStyle/>
          <a:p>
            <a:pPr algn="ctr"/>
            <a:r>
              <a:rPr lang="el-GR" sz="1600" i="1" dirty="0" smtClean="0"/>
              <a:t>Ο </a:t>
            </a:r>
            <a:r>
              <a:rPr lang="it-IT" sz="1600" i="1" dirty="0" smtClean="0"/>
              <a:t>Claude Monet (</a:t>
            </a:r>
            <a:r>
              <a:rPr lang="el-GR" sz="1600" i="1" dirty="0" smtClean="0"/>
              <a:t>δεξιά) με κάποιον επισκέπτη του στη Γιαπωνέζικη γέφυρα στο Ζιβερνύ.</a:t>
            </a:r>
          </a:p>
          <a:p>
            <a:pPr algn="ctr"/>
            <a:endParaRPr lang="el-GR" sz="1600" i="1" dirty="0" smtClean="0"/>
          </a:p>
          <a:p>
            <a:pPr algn="ctr"/>
            <a:r>
              <a:rPr lang="el-GR" sz="1600" i="1" dirty="0" smtClean="0"/>
              <a:t>Η φωτογραφία δημοσιεύτηκε στους </a:t>
            </a:r>
            <a:r>
              <a:rPr lang="en-US" sz="1600" i="1" dirty="0" smtClean="0"/>
              <a:t>New York Times</a:t>
            </a:r>
            <a:r>
              <a:rPr lang="el-GR" sz="1600" i="1" dirty="0" smtClean="0"/>
              <a:t> στις</a:t>
            </a:r>
          </a:p>
          <a:p>
            <a:pPr algn="ctr"/>
            <a:r>
              <a:rPr lang="el-GR" sz="1600" i="1" dirty="0" smtClean="0"/>
              <a:t>24 Δεκεμβρίου </a:t>
            </a:r>
            <a:r>
              <a:rPr lang="en-US" sz="1600" i="1" dirty="0" smtClean="0"/>
              <a:t>1922</a:t>
            </a:r>
          </a:p>
          <a:p>
            <a:pPr algn="ctr"/>
            <a:endParaRPr lang="el-GR" sz="1600" i="1" dirty="0"/>
          </a:p>
        </p:txBody>
      </p:sp>
      <p:pic>
        <p:nvPicPr>
          <p:cNvPr id="88068" name="Picture 4" descr="File:Monet in Garden, New York Times, 1922.JPG"/>
          <p:cNvPicPr>
            <a:picLocks noChangeAspect="1" noChangeArrowheads="1"/>
          </p:cNvPicPr>
          <p:nvPr/>
        </p:nvPicPr>
        <p:blipFill>
          <a:blip r:embed="rId2"/>
          <a:srcRect/>
          <a:stretch>
            <a:fillRect/>
          </a:stretch>
        </p:blipFill>
        <p:spPr bwMode="auto">
          <a:xfrm>
            <a:off x="0" y="0"/>
            <a:ext cx="5019681" cy="689201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undefined"/>
          <p:cNvPicPr>
            <a:picLocks noChangeAspect="1" noChangeArrowheads="1"/>
          </p:cNvPicPr>
          <p:nvPr/>
        </p:nvPicPr>
        <p:blipFill>
          <a:blip r:embed="rId2"/>
          <a:srcRect/>
          <a:stretch>
            <a:fillRect/>
          </a:stretch>
        </p:blipFill>
        <p:spPr bwMode="auto">
          <a:xfrm>
            <a:off x="-1" y="0"/>
            <a:ext cx="9143999"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pro.visitparisregion.com/var/crt_idf/storage/images/media/crt-images/l-offre-de-la-destination/la-destination-paris-idf-lieux-de-visite-loisirs-spectacle/giverny/55386-1-fre-FR/Giverny_reference.jpg"/>
          <p:cNvPicPr>
            <a:picLocks noChangeAspect="1" noChangeArrowheads="1"/>
          </p:cNvPicPr>
          <p:nvPr/>
        </p:nvPicPr>
        <p:blipFill>
          <a:blip r:embed="rId2"/>
          <a:srcRect/>
          <a:stretch>
            <a:fillRect/>
          </a:stretch>
        </p:blipFill>
        <p:spPr bwMode="auto">
          <a:xfrm>
            <a:off x="-285784" y="321447"/>
            <a:ext cx="5715040" cy="4286280"/>
          </a:xfrm>
          <a:prstGeom prst="rect">
            <a:avLst/>
          </a:prstGeom>
          <a:noFill/>
        </p:spPr>
      </p:pic>
      <p:pic>
        <p:nvPicPr>
          <p:cNvPr id="3" name="Picture 2" descr="http://www.promojardin.com/wp-content/uploads/2014/11/jardin-monnet.jpg"/>
          <p:cNvPicPr>
            <a:picLocks noChangeAspect="1" noChangeArrowheads="1"/>
          </p:cNvPicPr>
          <p:nvPr/>
        </p:nvPicPr>
        <p:blipFill>
          <a:blip r:embed="rId3"/>
          <a:srcRect/>
          <a:stretch>
            <a:fillRect/>
          </a:stretch>
        </p:blipFill>
        <p:spPr bwMode="auto">
          <a:xfrm>
            <a:off x="4071934" y="2857496"/>
            <a:ext cx="5715040" cy="379994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undefined"/>
          <p:cNvPicPr>
            <a:picLocks noChangeAspect="1" noChangeArrowheads="1"/>
          </p:cNvPicPr>
          <p:nvPr/>
        </p:nvPicPr>
        <p:blipFill>
          <a:blip r:embed="rId2"/>
          <a:srcRect/>
          <a:stretch>
            <a:fillRect/>
          </a:stretch>
        </p:blipFill>
        <p:spPr bwMode="auto">
          <a:xfrm>
            <a:off x="928662" y="214290"/>
            <a:ext cx="7358114" cy="5576071"/>
          </a:xfrm>
          <a:prstGeom prst="rect">
            <a:avLst/>
          </a:prstGeom>
          <a:noFill/>
        </p:spPr>
      </p:pic>
      <p:sp>
        <p:nvSpPr>
          <p:cNvPr id="5" name="4 - Ορθογώνιο"/>
          <p:cNvSpPr/>
          <p:nvPr/>
        </p:nvSpPr>
        <p:spPr>
          <a:xfrm>
            <a:off x="2285984" y="5857892"/>
            <a:ext cx="4572000" cy="830997"/>
          </a:xfrm>
          <a:prstGeom prst="rect">
            <a:avLst/>
          </a:prstGeom>
        </p:spPr>
        <p:txBody>
          <a:bodyPr>
            <a:spAutoFit/>
          </a:bodyPr>
          <a:lstStyle/>
          <a:p>
            <a:pPr algn="ctr"/>
            <a:r>
              <a:rPr lang="el-GR" sz="1600" i="1" dirty="0" smtClean="0"/>
              <a:t>‘’</a:t>
            </a:r>
            <a:r>
              <a:rPr lang="en-US" sz="1600" i="1" dirty="0" smtClean="0"/>
              <a:t>Le pont japonais</a:t>
            </a:r>
            <a:r>
              <a:rPr lang="el-GR" sz="1600" i="1" dirty="0" smtClean="0"/>
              <a:t>’’</a:t>
            </a:r>
          </a:p>
          <a:p>
            <a:pPr algn="ctr"/>
            <a:r>
              <a:rPr lang="el-GR" sz="1600" i="1" dirty="0" smtClean="0"/>
              <a:t>μεταξύ</a:t>
            </a:r>
            <a:r>
              <a:rPr lang="en-US" sz="1600" i="1" dirty="0" smtClean="0"/>
              <a:t> 1920 </a:t>
            </a:r>
            <a:r>
              <a:rPr lang="el-GR" sz="1600" i="1" dirty="0" smtClean="0"/>
              <a:t>και</a:t>
            </a:r>
            <a:r>
              <a:rPr lang="en-US" sz="1600" i="1" dirty="0" smtClean="0"/>
              <a:t> 1922</a:t>
            </a:r>
            <a:endParaRPr lang="el-GR" sz="1600" i="1" dirty="0" smtClean="0"/>
          </a:p>
          <a:p>
            <a:pPr algn="ctr"/>
            <a:r>
              <a:rPr lang="en-US" sz="1600" i="1" dirty="0" smtClean="0"/>
              <a:t>The Museum of Modern Art, New York</a:t>
            </a:r>
            <a:endParaRPr lang="el-GR" sz="1600" i="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undefined"/>
          <p:cNvPicPr>
            <a:picLocks noChangeAspect="1" noChangeArrowheads="1"/>
          </p:cNvPicPr>
          <p:nvPr/>
        </p:nvPicPr>
        <p:blipFill>
          <a:blip r:embed="rId2"/>
          <a:srcRect/>
          <a:stretch>
            <a:fillRect/>
          </a:stretch>
        </p:blipFill>
        <p:spPr bwMode="auto">
          <a:xfrm>
            <a:off x="0" y="0"/>
            <a:ext cx="4575813" cy="6858000"/>
          </a:xfrm>
          <a:prstGeom prst="rect">
            <a:avLst/>
          </a:prstGeom>
          <a:noFill/>
        </p:spPr>
      </p:pic>
      <p:sp>
        <p:nvSpPr>
          <p:cNvPr id="5" name="4 - Ορθογώνιο"/>
          <p:cNvSpPr/>
          <p:nvPr/>
        </p:nvSpPr>
        <p:spPr>
          <a:xfrm>
            <a:off x="4643438" y="5500702"/>
            <a:ext cx="2071686" cy="830997"/>
          </a:xfrm>
          <a:prstGeom prst="rect">
            <a:avLst/>
          </a:prstGeom>
        </p:spPr>
        <p:txBody>
          <a:bodyPr wrap="square">
            <a:spAutoFit/>
          </a:bodyPr>
          <a:lstStyle/>
          <a:p>
            <a:pPr algn="ctr"/>
            <a:r>
              <a:rPr lang="el-GR" sz="1600" i="1" dirty="0" smtClean="0"/>
              <a:t>Φωτογραφία από τον </a:t>
            </a:r>
            <a:r>
              <a:rPr lang="en-US" sz="1600" i="1" dirty="0" smtClean="0"/>
              <a:t>Jacques Ernest Bulloz</a:t>
            </a:r>
            <a:endParaRPr lang="el-GR" sz="1600" i="1" dirty="0" smtClean="0"/>
          </a:p>
          <a:p>
            <a:pPr algn="ctr"/>
            <a:r>
              <a:rPr lang="el-GR" sz="1600" i="1" dirty="0" smtClean="0"/>
              <a:t>1905</a:t>
            </a:r>
            <a:endParaRPr lang="el-GR" sz="1600" i="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paris2013.academic.wlu.edu/files/2013/05/Water-Lilies.png"/>
          <p:cNvPicPr>
            <a:picLocks noChangeAspect="1" noChangeArrowheads="1"/>
          </p:cNvPicPr>
          <p:nvPr/>
        </p:nvPicPr>
        <p:blipFill>
          <a:blip r:embed="rId2"/>
          <a:srcRect/>
          <a:stretch>
            <a:fillRect/>
          </a:stretch>
        </p:blipFill>
        <p:spPr bwMode="auto">
          <a:xfrm>
            <a:off x="642910" y="500042"/>
            <a:ext cx="8080015" cy="5500726"/>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aris2013.academic.wlu.edu/files/2013/05/Map.png"/>
          <p:cNvPicPr>
            <a:picLocks noChangeAspect="1" noChangeArrowheads="1"/>
          </p:cNvPicPr>
          <p:nvPr/>
        </p:nvPicPr>
        <p:blipFill>
          <a:blip r:embed="rId2"/>
          <a:srcRect/>
          <a:stretch>
            <a:fillRect/>
          </a:stretch>
        </p:blipFill>
        <p:spPr bwMode="auto">
          <a:xfrm>
            <a:off x="785786" y="357166"/>
            <a:ext cx="7696200" cy="5734051"/>
          </a:xfrm>
          <a:prstGeom prst="rect">
            <a:avLst/>
          </a:prstGeom>
          <a:noFill/>
        </p:spPr>
      </p:pic>
      <p:sp>
        <p:nvSpPr>
          <p:cNvPr id="3" name="2 - Ορθογώνιο"/>
          <p:cNvSpPr/>
          <p:nvPr/>
        </p:nvSpPr>
        <p:spPr>
          <a:xfrm>
            <a:off x="3643306" y="6286520"/>
            <a:ext cx="1963486" cy="338554"/>
          </a:xfrm>
          <a:prstGeom prst="rect">
            <a:avLst/>
          </a:prstGeom>
        </p:spPr>
        <p:txBody>
          <a:bodyPr wrap="none">
            <a:spAutoFit/>
          </a:bodyPr>
          <a:lstStyle/>
          <a:p>
            <a:pPr algn="ctr" fontAlgn="base"/>
            <a:r>
              <a:rPr lang="fr-FR" sz="1600" i="1" dirty="0" smtClean="0">
                <a:solidFill>
                  <a:schemeClr val="accent6">
                    <a:lumMod val="75000"/>
                  </a:schemeClr>
                </a:solidFill>
              </a:rPr>
              <a:t>Musée de l’Orangerie</a:t>
            </a:r>
            <a:endParaRPr lang="fr-FR" sz="1600" i="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714348" y="2143116"/>
            <a:ext cx="7772400" cy="1470025"/>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1" u="none" strike="noStrike" kern="1200" cap="none" spc="0" normalizeH="0" baseline="0" noProof="0" dirty="0" smtClean="0">
                <a:ln>
                  <a:noFill/>
                </a:ln>
                <a:solidFill>
                  <a:schemeClr val="tx1"/>
                </a:solidFill>
                <a:effectLst/>
                <a:uLnTx/>
                <a:uFillTx/>
                <a:latin typeface="+mj-lt"/>
                <a:ea typeface="+mj-ea"/>
                <a:cs typeface="+mj-cs"/>
              </a:rPr>
              <a:t/>
            </a:r>
            <a:br>
              <a:rPr kumimoji="0" lang="el-GR" sz="4400" b="0" i="1" u="none" strike="noStrike" kern="1200" cap="none" spc="0" normalizeH="0" baseline="0" noProof="0" dirty="0" smtClean="0">
                <a:ln>
                  <a:noFill/>
                </a:ln>
                <a:solidFill>
                  <a:schemeClr val="tx1"/>
                </a:solidFill>
                <a:effectLst/>
                <a:uLnTx/>
                <a:uFillTx/>
                <a:latin typeface="+mj-lt"/>
                <a:ea typeface="+mj-ea"/>
                <a:cs typeface="+mj-cs"/>
              </a:rPr>
            </a:br>
            <a:r>
              <a:rPr kumimoji="0" lang="en-US" sz="3900" b="0" i="1" u="none" strike="noStrike" kern="1200" cap="none" spc="0" normalizeH="0" baseline="0" noProof="0" dirty="0" smtClean="0">
                <a:ln>
                  <a:noFill/>
                </a:ln>
                <a:solidFill>
                  <a:srgbClr val="92D050"/>
                </a:solidFill>
                <a:effectLst/>
                <a:uLnTx/>
                <a:uFillTx/>
                <a:ea typeface="+mj-ea"/>
                <a:cs typeface="+mj-cs"/>
              </a:rPr>
              <a:t>Claude Oscar Monet</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br>
              <a:rPr kumimoji="0" lang="el-GR" sz="4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4400" b="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ipparis.com/wp-content/uploads/2011/11/flickr-LWY-orangerie.jpg"/>
          <p:cNvPicPr>
            <a:picLocks noChangeAspect="1" noChangeArrowheads="1"/>
          </p:cNvPicPr>
          <p:nvPr/>
        </p:nvPicPr>
        <p:blipFill>
          <a:blip r:embed="rId2"/>
          <a:srcRect/>
          <a:stretch>
            <a:fillRect/>
          </a:stretch>
        </p:blipFill>
        <p:spPr bwMode="auto">
          <a:xfrm>
            <a:off x="1000100" y="428604"/>
            <a:ext cx="7223366" cy="5143536"/>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365thingsilikeaboutfrance.files.wordpress.com/2014/05/img_2856.jpg"/>
          <p:cNvPicPr>
            <a:picLocks noChangeAspect="1" noChangeArrowheads="1"/>
          </p:cNvPicPr>
          <p:nvPr/>
        </p:nvPicPr>
        <p:blipFill>
          <a:blip r:embed="rId2" cstate="print"/>
          <a:srcRect/>
          <a:stretch>
            <a:fillRect/>
          </a:stretch>
        </p:blipFill>
        <p:spPr bwMode="auto">
          <a:xfrm>
            <a:off x="357158" y="428604"/>
            <a:ext cx="8286809" cy="5524539"/>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i.imgur.com/sLv7Ye5.jpg"/>
          <p:cNvPicPr>
            <a:picLocks noChangeAspect="1" noChangeArrowheads="1"/>
          </p:cNvPicPr>
          <p:nvPr/>
        </p:nvPicPr>
        <p:blipFill>
          <a:blip r:embed="rId2"/>
          <a:srcRect/>
          <a:stretch>
            <a:fillRect/>
          </a:stretch>
        </p:blipFill>
        <p:spPr bwMode="auto">
          <a:xfrm>
            <a:off x="785786" y="214290"/>
            <a:ext cx="7659654" cy="6137298"/>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vernon-visite.org/pics/giverny2/us-colony/sargent.jpg"/>
          <p:cNvPicPr>
            <a:picLocks noChangeAspect="1" noChangeArrowheads="1"/>
          </p:cNvPicPr>
          <p:nvPr/>
        </p:nvPicPr>
        <p:blipFill>
          <a:blip r:embed="rId2"/>
          <a:srcRect/>
          <a:stretch>
            <a:fillRect/>
          </a:stretch>
        </p:blipFill>
        <p:spPr bwMode="auto">
          <a:xfrm>
            <a:off x="2714612" y="0"/>
            <a:ext cx="6429388" cy="5249380"/>
          </a:xfrm>
          <a:prstGeom prst="rect">
            <a:avLst/>
          </a:prstGeom>
          <a:noFill/>
        </p:spPr>
      </p:pic>
      <p:sp>
        <p:nvSpPr>
          <p:cNvPr id="5" name="4 - Ορθογώνιο"/>
          <p:cNvSpPr/>
          <p:nvPr/>
        </p:nvSpPr>
        <p:spPr>
          <a:xfrm>
            <a:off x="3857620" y="4786322"/>
            <a:ext cx="4786314" cy="1631216"/>
          </a:xfrm>
          <a:prstGeom prst="rect">
            <a:avLst/>
          </a:prstGeom>
        </p:spPr>
        <p:txBody>
          <a:bodyPr wrap="square">
            <a:spAutoFit/>
          </a:bodyPr>
          <a:lstStyle/>
          <a:p>
            <a:r>
              <a:rPr lang="en-US" dirty="0"/>
              <a:t/>
            </a:r>
            <a:br>
              <a:rPr lang="en-US" dirty="0"/>
            </a:br>
            <a:r>
              <a:rPr lang="en-US" dirty="0"/>
              <a:t/>
            </a:r>
            <a:br>
              <a:rPr lang="en-US" dirty="0"/>
            </a:br>
            <a:r>
              <a:rPr lang="el-GR" sz="1600" i="1" dirty="0" smtClean="0"/>
              <a:t>‘’</a:t>
            </a:r>
            <a:r>
              <a:rPr lang="en-US" sz="1600" i="1" dirty="0" smtClean="0"/>
              <a:t>Claude </a:t>
            </a:r>
            <a:r>
              <a:rPr lang="en-US" sz="1600" i="1" dirty="0"/>
              <a:t>Monet Painting at the Edge of a </a:t>
            </a:r>
            <a:r>
              <a:rPr lang="en-US" sz="1600" i="1" dirty="0" smtClean="0"/>
              <a:t>Wood</a:t>
            </a:r>
            <a:r>
              <a:rPr lang="el-GR" sz="1600" i="1" dirty="0" smtClean="0"/>
              <a:t>’’</a:t>
            </a:r>
            <a:r>
              <a:rPr lang="en-US" sz="1600" i="1" dirty="0"/>
              <a:t> </a:t>
            </a:r>
            <a:endParaRPr lang="el-GR" sz="1600" i="1" dirty="0" smtClean="0"/>
          </a:p>
          <a:p>
            <a:r>
              <a:rPr lang="el-GR" sz="1600" i="1" dirty="0" smtClean="0"/>
              <a:t>                                       </a:t>
            </a:r>
            <a:r>
              <a:rPr lang="en-US" sz="1600" i="1" dirty="0" smtClean="0"/>
              <a:t>1885 </a:t>
            </a:r>
            <a:endParaRPr lang="el-GR" sz="1600" i="1" dirty="0" smtClean="0"/>
          </a:p>
          <a:p>
            <a:r>
              <a:rPr lang="el-GR" sz="1600" i="1" dirty="0" smtClean="0"/>
              <a:t>                               </a:t>
            </a:r>
            <a:r>
              <a:rPr lang="en-US" sz="1600" i="1" dirty="0" smtClean="0"/>
              <a:t>John </a:t>
            </a:r>
            <a:r>
              <a:rPr lang="en-US" sz="1600" i="1" dirty="0"/>
              <a:t>Sargent </a:t>
            </a:r>
            <a:endParaRPr lang="el-GR" sz="1600" i="1" dirty="0" smtClean="0"/>
          </a:p>
          <a:p>
            <a:r>
              <a:rPr lang="el-GR" sz="1600" i="1" dirty="0" smtClean="0"/>
              <a:t>                         </a:t>
            </a:r>
            <a:r>
              <a:rPr lang="en-US" sz="1600" i="1" dirty="0" smtClean="0"/>
              <a:t>Tate Gallery</a:t>
            </a:r>
            <a:r>
              <a:rPr lang="el-GR" sz="1600" i="1" dirty="0" smtClean="0"/>
              <a:t>, Λονδίνο</a:t>
            </a:r>
          </a:p>
        </p:txBody>
      </p:sp>
      <p:sp>
        <p:nvSpPr>
          <p:cNvPr id="4" name="3 - Ορθογώνιο"/>
          <p:cNvSpPr/>
          <p:nvPr/>
        </p:nvSpPr>
        <p:spPr>
          <a:xfrm>
            <a:off x="0" y="1285860"/>
            <a:ext cx="2714612" cy="2062103"/>
          </a:xfrm>
          <a:prstGeom prst="rect">
            <a:avLst/>
          </a:prstGeom>
        </p:spPr>
        <p:txBody>
          <a:bodyPr wrap="square">
            <a:spAutoFit/>
          </a:bodyPr>
          <a:lstStyle/>
          <a:p>
            <a:pPr algn="ctr"/>
            <a:r>
              <a:rPr lang="el-GR" sz="1600" i="1" dirty="0" smtClean="0"/>
              <a:t>Ο </a:t>
            </a:r>
            <a:r>
              <a:rPr lang="en-US" sz="1600" i="1" dirty="0" smtClean="0"/>
              <a:t>John Sargent </a:t>
            </a:r>
            <a:r>
              <a:rPr lang="el-GR" sz="1600" i="1" dirty="0" smtClean="0"/>
              <a:t>επισκέφθηκε τον Μονέ το 1885 και τον ζωγράφισε επί το έργον. </a:t>
            </a:r>
          </a:p>
          <a:p>
            <a:pPr algn="ctr"/>
            <a:r>
              <a:rPr lang="el-GR" sz="1600" i="1" dirty="0" smtClean="0"/>
              <a:t>Υπάρχει μάλιστα ένα γράμμα του Μονέ, που αναφέρει την επίσκεψη αυτή, με ημερομηνία </a:t>
            </a:r>
          </a:p>
          <a:p>
            <a:pPr algn="ctr"/>
            <a:r>
              <a:rPr lang="el-GR" sz="1600" i="1" dirty="0" smtClean="0"/>
              <a:t>20 Σεπτεμβρίου 1885.</a:t>
            </a:r>
            <a:endParaRPr lang="el-GR" sz="1600" i="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Le Chemin à travers les iris, 1914, Metropolitan Museum of Art (New York)"/>
          <p:cNvPicPr>
            <a:picLocks noChangeAspect="1" noChangeArrowheads="1"/>
          </p:cNvPicPr>
          <p:nvPr/>
        </p:nvPicPr>
        <p:blipFill>
          <a:blip r:embed="rId2"/>
          <a:srcRect/>
          <a:stretch>
            <a:fillRect/>
          </a:stretch>
        </p:blipFill>
        <p:spPr bwMode="auto">
          <a:xfrm>
            <a:off x="0" y="0"/>
            <a:ext cx="6143785" cy="6858000"/>
          </a:xfrm>
          <a:prstGeom prst="rect">
            <a:avLst/>
          </a:prstGeom>
          <a:noFill/>
        </p:spPr>
      </p:pic>
      <p:sp>
        <p:nvSpPr>
          <p:cNvPr id="5" name="4 - Ορθογώνιο"/>
          <p:cNvSpPr/>
          <p:nvPr/>
        </p:nvSpPr>
        <p:spPr>
          <a:xfrm>
            <a:off x="5929322" y="5357826"/>
            <a:ext cx="3214678" cy="1077218"/>
          </a:xfrm>
          <a:prstGeom prst="rect">
            <a:avLst/>
          </a:prstGeom>
        </p:spPr>
        <p:txBody>
          <a:bodyPr wrap="square">
            <a:spAutoFit/>
          </a:bodyPr>
          <a:lstStyle/>
          <a:p>
            <a:pPr algn="ctr"/>
            <a:r>
              <a:rPr lang="fr-FR" sz="1600" i="1" dirty="0" smtClean="0"/>
              <a:t>‘’Le Chemin à travers les iris’’ </a:t>
            </a:r>
          </a:p>
          <a:p>
            <a:pPr algn="ctr"/>
            <a:r>
              <a:rPr lang="fr-FR" sz="1600" i="1" dirty="0" smtClean="0"/>
              <a:t>1914</a:t>
            </a:r>
          </a:p>
          <a:p>
            <a:pPr algn="ctr"/>
            <a:r>
              <a:rPr lang="fr-FR" sz="1600" i="1" dirty="0" smtClean="0"/>
              <a:t> Metropolitan Museum of Art, </a:t>
            </a:r>
          </a:p>
          <a:p>
            <a:pPr algn="ctr"/>
            <a:r>
              <a:rPr lang="fr-FR" sz="1600" i="1" dirty="0" smtClean="0"/>
              <a:t>New York</a:t>
            </a:r>
            <a:endParaRPr lang="el-GR" sz="1600" i="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gapanthus, between 1914 and 1926, Museum of Modern Art, New York"/>
          <p:cNvPicPr>
            <a:picLocks noChangeAspect="1" noChangeArrowheads="1"/>
          </p:cNvPicPr>
          <p:nvPr/>
        </p:nvPicPr>
        <p:blipFill>
          <a:blip r:embed="rId2"/>
          <a:srcRect/>
          <a:stretch>
            <a:fillRect/>
          </a:stretch>
        </p:blipFill>
        <p:spPr bwMode="auto">
          <a:xfrm>
            <a:off x="0" y="0"/>
            <a:ext cx="6241637" cy="6858000"/>
          </a:xfrm>
          <a:prstGeom prst="rect">
            <a:avLst/>
          </a:prstGeom>
          <a:noFill/>
        </p:spPr>
      </p:pic>
      <p:sp>
        <p:nvSpPr>
          <p:cNvPr id="3" name="2 - Ορθογώνιο"/>
          <p:cNvSpPr/>
          <p:nvPr/>
        </p:nvSpPr>
        <p:spPr>
          <a:xfrm>
            <a:off x="6286512" y="5429264"/>
            <a:ext cx="2857488" cy="1077218"/>
          </a:xfrm>
          <a:prstGeom prst="rect">
            <a:avLst/>
          </a:prstGeom>
        </p:spPr>
        <p:txBody>
          <a:bodyPr wrap="square">
            <a:spAutoFit/>
          </a:bodyPr>
          <a:lstStyle/>
          <a:p>
            <a:pPr algn="ctr"/>
            <a:r>
              <a:rPr lang="el-GR" sz="1600" i="1" dirty="0" smtClean="0"/>
              <a:t>‘’</a:t>
            </a:r>
            <a:r>
              <a:rPr lang="en-US" sz="1600" i="1" dirty="0" smtClean="0"/>
              <a:t>Agapanthus</a:t>
            </a:r>
            <a:r>
              <a:rPr lang="el-GR" sz="1600" i="1" dirty="0" smtClean="0"/>
              <a:t>’’</a:t>
            </a:r>
          </a:p>
          <a:p>
            <a:pPr algn="ctr"/>
            <a:r>
              <a:rPr lang="en-US" sz="1600" i="1" dirty="0" smtClean="0"/>
              <a:t> </a:t>
            </a:r>
            <a:r>
              <a:rPr lang="el-GR" sz="1600" i="1" dirty="0" smtClean="0"/>
              <a:t>μεταξύ</a:t>
            </a:r>
            <a:r>
              <a:rPr lang="en-US" sz="1600" i="1" dirty="0" smtClean="0"/>
              <a:t>1914 </a:t>
            </a:r>
            <a:r>
              <a:rPr lang="el-GR" sz="1600" i="1" dirty="0" smtClean="0"/>
              <a:t>και</a:t>
            </a:r>
            <a:r>
              <a:rPr lang="en-US" sz="1600" i="1" dirty="0" smtClean="0"/>
              <a:t> 1926 </a:t>
            </a:r>
            <a:endParaRPr lang="el-GR" sz="1600" i="1" dirty="0" smtClean="0"/>
          </a:p>
          <a:p>
            <a:pPr algn="ctr"/>
            <a:r>
              <a:rPr lang="en-US" sz="1600" i="1" dirty="0" smtClean="0"/>
              <a:t>Museum of Modern Art, </a:t>
            </a:r>
            <a:endParaRPr lang="el-GR" sz="1600" i="1" dirty="0" smtClean="0"/>
          </a:p>
          <a:p>
            <a:pPr algn="ctr"/>
            <a:r>
              <a:rPr lang="el-GR" sz="1600" i="1" dirty="0" smtClean="0"/>
              <a:t>Νέα Υόρκη</a:t>
            </a:r>
            <a:endParaRPr lang="el-GR" sz="1600" i="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upload.wikimedia.org/wikipedia/commons/0/00/La_Maison_vue_du_Clos_Normand.jpg"/>
          <p:cNvPicPr>
            <a:picLocks noChangeAspect="1" noChangeArrowheads="1"/>
          </p:cNvPicPr>
          <p:nvPr/>
        </p:nvPicPr>
        <p:blipFill>
          <a:blip r:embed="rId2" cstate="print"/>
          <a:srcRect/>
          <a:stretch>
            <a:fillRect/>
          </a:stretch>
        </p:blipFill>
        <p:spPr bwMode="auto">
          <a:xfrm>
            <a:off x="-214346" y="-142094"/>
            <a:ext cx="10734670" cy="7142994"/>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pro.visitparisregion.com/var/crt_idf/storage/images/media/crt-images/l-offre-de-la-destination/la-destination-paris-idf-lieux-de-visite-loisirs-spectacle/giverny2/55394-1-fre-FR/Giverny_referenc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saintpierre-express.fr/wp-content/uploads/2013/03/la-cuisine-giverny.jpg"/>
          <p:cNvPicPr>
            <a:picLocks noChangeAspect="1" noChangeArrowheads="1"/>
          </p:cNvPicPr>
          <p:nvPr/>
        </p:nvPicPr>
        <p:blipFill>
          <a:blip r:embed="rId2"/>
          <a:srcRect/>
          <a:stretch>
            <a:fillRect/>
          </a:stretch>
        </p:blipFill>
        <p:spPr bwMode="auto">
          <a:xfrm>
            <a:off x="20315" y="1422944"/>
            <a:ext cx="9116620" cy="372056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4.bp.blogspot.com/-ajKI0stdkns/VdR3_n_M3QI/AAAAAAAAI8c/pFguheYzE90/s1600/IMG_3337.jpg"/>
          <p:cNvPicPr>
            <a:picLocks noChangeAspect="1" noChangeArrowheads="1"/>
          </p:cNvPicPr>
          <p:nvPr/>
        </p:nvPicPr>
        <p:blipFill>
          <a:blip r:embed="rId2"/>
          <a:srcRect/>
          <a:stretch>
            <a:fillRect/>
          </a:stretch>
        </p:blipFill>
        <p:spPr bwMode="auto">
          <a:xfrm>
            <a:off x="928662" y="642918"/>
            <a:ext cx="7358114" cy="489774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aude Monet 1899 Nadar.jpg"/>
          <p:cNvPicPr>
            <a:picLocks noChangeAspect="1" noChangeArrowheads="1"/>
          </p:cNvPicPr>
          <p:nvPr/>
        </p:nvPicPr>
        <p:blipFill>
          <a:blip r:embed="rId2"/>
          <a:srcRect/>
          <a:stretch>
            <a:fillRect/>
          </a:stretch>
        </p:blipFill>
        <p:spPr bwMode="auto">
          <a:xfrm>
            <a:off x="4923692" y="0"/>
            <a:ext cx="4220308" cy="6858000"/>
          </a:xfrm>
          <a:prstGeom prst="rect">
            <a:avLst/>
          </a:prstGeom>
          <a:noFill/>
        </p:spPr>
      </p:pic>
      <p:sp>
        <p:nvSpPr>
          <p:cNvPr id="3" name="2 - Ορθογώνιο"/>
          <p:cNvSpPr/>
          <p:nvPr/>
        </p:nvSpPr>
        <p:spPr>
          <a:xfrm>
            <a:off x="5072066" y="214290"/>
            <a:ext cx="1785950" cy="1200329"/>
          </a:xfrm>
          <a:prstGeom prst="rect">
            <a:avLst/>
          </a:prstGeom>
        </p:spPr>
        <p:txBody>
          <a:bodyPr wrap="square">
            <a:spAutoFit/>
          </a:bodyPr>
          <a:lstStyle/>
          <a:p>
            <a:pPr algn="ctr"/>
            <a:r>
              <a:rPr lang="el-GR" i="1" dirty="0" smtClean="0">
                <a:solidFill>
                  <a:schemeClr val="bg1"/>
                </a:solidFill>
              </a:rPr>
              <a:t>Φωτογραφία του ζωγράφου από τον </a:t>
            </a:r>
            <a:r>
              <a:rPr lang="en-US" i="1" dirty="0" smtClean="0">
                <a:solidFill>
                  <a:schemeClr val="bg1"/>
                </a:solidFill>
              </a:rPr>
              <a:t>Nadar</a:t>
            </a:r>
            <a:r>
              <a:rPr lang="el-GR" i="1" dirty="0" smtClean="0">
                <a:solidFill>
                  <a:schemeClr val="bg1"/>
                </a:solidFill>
              </a:rPr>
              <a:t> 1899</a:t>
            </a:r>
            <a:endParaRPr lang="el-GR" i="1" dirty="0">
              <a:solidFill>
                <a:schemeClr val="bg1"/>
              </a:solidFill>
            </a:endParaRPr>
          </a:p>
        </p:txBody>
      </p:sp>
      <p:pic>
        <p:nvPicPr>
          <p:cNvPr id="13314" name="Picture 2" descr="http://i.telegraph.co.uk/multimedia/archive/01811/monetSUM_1811269c.jpg"/>
          <p:cNvPicPr>
            <a:picLocks noChangeAspect="1" noChangeArrowheads="1"/>
          </p:cNvPicPr>
          <p:nvPr/>
        </p:nvPicPr>
        <p:blipFill>
          <a:blip r:embed="rId3"/>
          <a:srcRect/>
          <a:stretch>
            <a:fillRect/>
          </a:stretch>
        </p:blipFill>
        <p:spPr bwMode="auto">
          <a:xfrm>
            <a:off x="357158" y="0"/>
            <a:ext cx="4236496" cy="2643206"/>
          </a:xfrm>
          <a:prstGeom prst="rect">
            <a:avLst/>
          </a:prstGeom>
          <a:noFill/>
        </p:spPr>
      </p:pic>
      <p:sp>
        <p:nvSpPr>
          <p:cNvPr id="5" name="4 - Ορθογώνιο"/>
          <p:cNvSpPr/>
          <p:nvPr/>
        </p:nvSpPr>
        <p:spPr>
          <a:xfrm>
            <a:off x="214282" y="2610683"/>
            <a:ext cx="4643470" cy="4247317"/>
          </a:xfrm>
          <a:prstGeom prst="rect">
            <a:avLst/>
          </a:prstGeom>
        </p:spPr>
        <p:txBody>
          <a:bodyPr wrap="square">
            <a:spAutoFit/>
          </a:bodyPr>
          <a:lstStyle/>
          <a:p>
            <a:pPr algn="ctr">
              <a:buFont typeface="Wingdings" pitchFamily="2" charset="2"/>
              <a:buChar char="ü"/>
            </a:pPr>
            <a:r>
              <a:rPr lang="el-GR" i="1" dirty="0" smtClean="0"/>
              <a:t>  Γιος μαγαζάτορα από τη Χάβρη, ήταν αρχικά γελοιογράφος.</a:t>
            </a:r>
          </a:p>
          <a:p>
            <a:pPr algn="ctr">
              <a:buFont typeface="Wingdings" pitchFamily="2" charset="2"/>
              <a:buChar char="ü"/>
            </a:pPr>
            <a:endParaRPr lang="el-GR" i="1" dirty="0" smtClean="0"/>
          </a:p>
          <a:p>
            <a:pPr algn="ctr">
              <a:buFont typeface="Wingdings" pitchFamily="2" charset="2"/>
              <a:buChar char="ü"/>
            </a:pPr>
            <a:r>
              <a:rPr lang="el-GR" i="1" dirty="0" smtClean="0"/>
              <a:t> Σπούδασε ζωγραφική στο Παρίσι.</a:t>
            </a:r>
          </a:p>
          <a:p>
            <a:pPr algn="ctr"/>
            <a:endParaRPr lang="el-GR" i="1" dirty="0" smtClean="0"/>
          </a:p>
          <a:p>
            <a:pPr algn="ctr">
              <a:buFont typeface="Wingdings" pitchFamily="2" charset="2"/>
              <a:buChar char="ü"/>
            </a:pPr>
            <a:r>
              <a:rPr lang="el-GR" i="1" dirty="0" smtClean="0"/>
              <a:t> Του άρεσε να ζωγραφίσει στη φύση, γεγονός που διαμόρφωσε το ύφος του.</a:t>
            </a:r>
          </a:p>
          <a:p>
            <a:pPr algn="ctr"/>
            <a:endParaRPr lang="el-GR" i="1" dirty="0" smtClean="0"/>
          </a:p>
          <a:p>
            <a:pPr algn="ctr">
              <a:buFont typeface="Wingdings" pitchFamily="2" charset="2"/>
              <a:buChar char="ü"/>
            </a:pPr>
            <a:r>
              <a:rPr lang="el-GR" i="1" dirty="0" smtClean="0"/>
              <a:t> Με την Καμίλ Ντονσιέ έκανε ένα παιδί που δεν μπορούσε να συντηρήσει και η οικογένειά του δεν ήθελε. </a:t>
            </a:r>
          </a:p>
          <a:p>
            <a:pPr algn="ctr"/>
            <a:endParaRPr lang="el-GR" i="1" dirty="0" smtClean="0"/>
          </a:p>
          <a:p>
            <a:pPr algn="ctr">
              <a:buFont typeface="Wingdings" pitchFamily="2" charset="2"/>
              <a:buChar char="ü"/>
            </a:pPr>
            <a:r>
              <a:rPr lang="el-GR" i="1" dirty="0" smtClean="0"/>
              <a:t> Το 1868 θα απορριφθεί ένα έργο του από το Σαλόν και ο ίδιος απελπισμένος θα πέσει στον Σηκουάνα.</a:t>
            </a:r>
            <a:endParaRPr lang="el-GR" i="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media-cdn.tripadvisor.com/media/photo-s/03/ee/6b/f5/claude-monet-s-house.jpg"/>
          <p:cNvPicPr>
            <a:picLocks noChangeAspect="1" noChangeArrowheads="1"/>
          </p:cNvPicPr>
          <p:nvPr/>
        </p:nvPicPr>
        <p:blipFill>
          <a:blip r:embed="rId2"/>
          <a:srcRect/>
          <a:stretch>
            <a:fillRect/>
          </a:stretch>
        </p:blipFill>
        <p:spPr bwMode="auto">
          <a:xfrm>
            <a:off x="0" y="-571528"/>
            <a:ext cx="4743450" cy="4286250"/>
          </a:xfrm>
          <a:prstGeom prst="rect">
            <a:avLst/>
          </a:prstGeom>
          <a:noFill/>
        </p:spPr>
      </p:pic>
      <p:pic>
        <p:nvPicPr>
          <p:cNvPr id="36870" name="Picture 6" descr="https://bonjourparis.com/wp-content/uploads/migrate/kurlander/giverny-house-may.rosarian49.flickr.jpg"/>
          <p:cNvPicPr>
            <a:picLocks noChangeAspect="1" noChangeArrowheads="1"/>
          </p:cNvPicPr>
          <p:nvPr/>
        </p:nvPicPr>
        <p:blipFill>
          <a:blip r:embed="rId3"/>
          <a:srcRect/>
          <a:stretch>
            <a:fillRect/>
          </a:stretch>
        </p:blipFill>
        <p:spPr bwMode="auto">
          <a:xfrm>
            <a:off x="3552825" y="2952749"/>
            <a:ext cx="5591175" cy="390525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genericdays.files.wordpress.com/2012/06/dsc08531.jpg"/>
          <p:cNvPicPr>
            <a:picLocks noChangeAspect="1" noChangeArrowheads="1"/>
          </p:cNvPicPr>
          <p:nvPr/>
        </p:nvPicPr>
        <p:blipFill>
          <a:blip r:embed="rId2" cstate="print"/>
          <a:srcRect/>
          <a:stretch>
            <a:fillRect/>
          </a:stretch>
        </p:blipFill>
        <p:spPr bwMode="auto">
          <a:xfrm>
            <a:off x="5889" y="0"/>
            <a:ext cx="10320618"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2769</Words>
  <Application>Microsoft Office PowerPoint</Application>
  <PresentationFormat>Προβολή στην οθόνη (4:3)</PresentationFormat>
  <Paragraphs>465</Paragraphs>
  <Slides>91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91</vt:i4>
      </vt:variant>
    </vt:vector>
  </HeadingPairs>
  <TitlesOfParts>
    <vt:vector size="92" baseType="lpstr">
      <vt:lpstr>Θέμα του Office</vt:lpstr>
      <vt:lpstr>Édouard Manet  1832 – 1883 -----------------------   Claude Oscar Monet    1840 - 1926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vector>
  </TitlesOfParts>
  <Company>H0om3</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Claude Oscar Monet    1840 - 1926 </dc:title>
  <dc:creator>H0m3</dc:creator>
  <cp:lastModifiedBy>user</cp:lastModifiedBy>
  <cp:revision>58</cp:revision>
  <dcterms:created xsi:type="dcterms:W3CDTF">2016-01-15T16:58:31Z</dcterms:created>
  <dcterms:modified xsi:type="dcterms:W3CDTF">2025-01-29T15:57:46Z</dcterms:modified>
</cp:coreProperties>
</file>