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279" r:id="rId3"/>
    <p:sldId id="270" r:id="rId4"/>
    <p:sldId id="392" r:id="rId5"/>
    <p:sldId id="269" r:id="rId6"/>
    <p:sldId id="280" r:id="rId7"/>
    <p:sldId id="373" r:id="rId8"/>
    <p:sldId id="292" r:id="rId9"/>
    <p:sldId id="282" r:id="rId10"/>
    <p:sldId id="283" r:id="rId11"/>
    <p:sldId id="284" r:id="rId12"/>
    <p:sldId id="385" r:id="rId13"/>
    <p:sldId id="393" r:id="rId14"/>
    <p:sldId id="386" r:id="rId15"/>
    <p:sldId id="388" r:id="rId16"/>
    <p:sldId id="387" r:id="rId17"/>
    <p:sldId id="389" r:id="rId18"/>
    <p:sldId id="281" r:id="rId19"/>
    <p:sldId id="286" r:id="rId20"/>
    <p:sldId id="268" r:id="rId21"/>
    <p:sldId id="265" r:id="rId22"/>
    <p:sldId id="390" r:id="rId23"/>
    <p:sldId id="287" r:id="rId24"/>
    <p:sldId id="381" r:id="rId25"/>
    <p:sldId id="382" r:id="rId26"/>
    <p:sldId id="288" r:id="rId27"/>
    <p:sldId id="289" r:id="rId28"/>
    <p:sldId id="264" r:id="rId29"/>
    <p:sldId id="290" r:id="rId30"/>
    <p:sldId id="375" r:id="rId31"/>
    <p:sldId id="394" r:id="rId32"/>
    <p:sldId id="374" r:id="rId33"/>
    <p:sldId id="307" r:id="rId34"/>
    <p:sldId id="376" r:id="rId35"/>
    <p:sldId id="377" r:id="rId36"/>
    <p:sldId id="263" r:id="rId37"/>
    <p:sldId id="378" r:id="rId38"/>
    <p:sldId id="271" r:id="rId39"/>
    <p:sldId id="310" r:id="rId40"/>
    <p:sldId id="380" r:id="rId41"/>
    <p:sldId id="308" r:id="rId42"/>
    <p:sldId id="306" r:id="rId43"/>
    <p:sldId id="309" r:id="rId44"/>
    <p:sldId id="304" r:id="rId45"/>
    <p:sldId id="384" r:id="rId46"/>
    <p:sldId id="391" r:id="rId47"/>
    <p:sldId id="303" r:id="rId48"/>
    <p:sldId id="379" r:id="rId49"/>
    <p:sldId id="301" r:id="rId50"/>
    <p:sldId id="299" r:id="rId51"/>
    <p:sldId id="298" r:id="rId52"/>
    <p:sldId id="297" r:id="rId53"/>
    <p:sldId id="399" r:id="rId54"/>
    <p:sldId id="329" r:id="rId55"/>
    <p:sldId id="330" r:id="rId56"/>
    <p:sldId id="331" r:id="rId57"/>
    <p:sldId id="332" r:id="rId58"/>
    <p:sldId id="333" r:id="rId59"/>
    <p:sldId id="334" r:id="rId60"/>
    <p:sldId id="335" r:id="rId61"/>
    <p:sldId id="338" r:id="rId62"/>
    <p:sldId id="357" r:id="rId63"/>
    <p:sldId id="398" r:id="rId64"/>
    <p:sldId id="336" r:id="rId65"/>
    <p:sldId id="337" r:id="rId66"/>
    <p:sldId id="296" r:id="rId67"/>
    <p:sldId id="396" r:id="rId68"/>
    <p:sldId id="327" r:id="rId69"/>
    <p:sldId id="397" r:id="rId70"/>
    <p:sldId id="355" r:id="rId71"/>
    <p:sldId id="356" r:id="rId72"/>
    <p:sldId id="294" r:id="rId73"/>
    <p:sldId id="354" r:id="rId74"/>
    <p:sldId id="358" r:id="rId75"/>
    <p:sldId id="359" r:id="rId76"/>
    <p:sldId id="362" r:id="rId77"/>
    <p:sldId id="361" r:id="rId78"/>
    <p:sldId id="360" r:id="rId79"/>
    <p:sldId id="363" r:id="rId80"/>
    <p:sldId id="372" r:id="rId81"/>
    <p:sldId id="313" r:id="rId82"/>
    <p:sldId id="314" r:id="rId83"/>
    <p:sldId id="315" r:id="rId84"/>
    <p:sldId id="364" r:id="rId85"/>
    <p:sldId id="365" r:id="rId86"/>
    <p:sldId id="316" r:id="rId87"/>
    <p:sldId id="366" r:id="rId88"/>
    <p:sldId id="343" r:id="rId89"/>
    <p:sldId id="342" r:id="rId90"/>
    <p:sldId id="341" r:id="rId91"/>
    <p:sldId id="370" r:id="rId92"/>
    <p:sldId id="340" r:id="rId93"/>
    <p:sldId id="400" r:id="rId94"/>
    <p:sldId id="367" r:id="rId95"/>
    <p:sldId id="368" r:id="rId96"/>
    <p:sldId id="369" r:id="rId9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0090" autoAdjust="0"/>
  </p:normalViewPr>
  <p:slideViewPr>
    <p:cSldViewPr>
      <p:cViewPr varScale="1">
        <p:scale>
          <a:sx n="79" d="100"/>
          <a:sy n="79" d="100"/>
        </p:scale>
        <p:origin x="-130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4784C-D8F3-45B6-A227-7F05F7134215}" type="datetimeFigureOut">
              <a:rPr lang="el-GR" smtClean="0"/>
              <a:pPr/>
              <a:t>12/3/2025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549375-C4A7-4366-A0E2-E64B8B80AE3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B549375-C4A7-4366-A0E2-E64B8B80AE38}" type="slidenum">
              <a:rPr lang="el-GR" smtClean="0"/>
              <a:pPr/>
              <a:t>27</a:t>
            </a:fld>
            <a:endParaRPr lang="el-G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B549375-C4A7-4366-A0E2-E64B8B80AE38}" type="slidenum">
              <a:rPr lang="el-GR" smtClean="0"/>
              <a:pPr/>
              <a:t>59</a:t>
            </a:fld>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7E1D8D3-5CD5-4D5C-B171-366A6079E2DB}" type="datetimeFigureOut">
              <a:rPr lang="el-GR" smtClean="0"/>
              <a:pPr/>
              <a:t>12/3/2025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6059FF3-1B3C-485B-83B4-C0BB1D309EE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1D8D3-5CD5-4D5C-B171-366A6079E2DB}" type="datetimeFigureOut">
              <a:rPr lang="el-GR" smtClean="0"/>
              <a:pPr/>
              <a:t>12/3/2025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59FF3-1B3C-485B-83B4-C0BB1D309EEE}"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2143116"/>
            <a:ext cx="7772400" cy="1470025"/>
          </a:xfrm>
        </p:spPr>
        <p:txBody>
          <a:bodyPr>
            <a:normAutofit fontScale="90000"/>
          </a:bodyPr>
          <a:lstStyle/>
          <a:p>
            <a:r>
              <a:rPr lang="fr-FR" i="1" dirty="0" smtClean="0"/>
              <a:t>Pierre</a:t>
            </a:r>
            <a:r>
              <a:rPr lang="el-GR" i="1" dirty="0" smtClean="0"/>
              <a:t> </a:t>
            </a:r>
            <a:r>
              <a:rPr lang="en-US" i="1" dirty="0" smtClean="0"/>
              <a:t>Auguste </a:t>
            </a:r>
            <a:r>
              <a:rPr lang="en-US" i="1" dirty="0" smtClean="0">
                <a:solidFill>
                  <a:srgbClr val="FFC000"/>
                </a:solidFill>
              </a:rPr>
              <a:t>Renoir</a:t>
            </a:r>
            <a:r>
              <a:rPr lang="el-GR" i="1" dirty="0" smtClean="0"/>
              <a:t/>
            </a:r>
            <a:br>
              <a:rPr lang="el-GR" i="1" dirty="0" smtClean="0"/>
            </a:br>
            <a:r>
              <a:rPr lang="el-GR" i="1" dirty="0" smtClean="0"/>
              <a:t>-----------------</a:t>
            </a:r>
            <a:r>
              <a:rPr lang="en-US" i="1" dirty="0" smtClean="0"/>
              <a:t/>
            </a:r>
            <a:br>
              <a:rPr lang="en-US" i="1" dirty="0" smtClean="0"/>
            </a:br>
            <a:r>
              <a:rPr lang="fr-FR" i="1" dirty="0"/>
              <a:t>Edgar Germain </a:t>
            </a:r>
            <a:r>
              <a:rPr lang="fr-FR" i="1" dirty="0" smtClean="0"/>
              <a:t>Hilaire</a:t>
            </a:r>
            <a:r>
              <a:rPr lang="el-GR" i="1" dirty="0" smtClean="0"/>
              <a:t> </a:t>
            </a:r>
            <a:r>
              <a:rPr lang="en-US" i="1" dirty="0" smtClean="0">
                <a:solidFill>
                  <a:schemeClr val="accent6">
                    <a:lumMod val="75000"/>
                  </a:schemeClr>
                </a:solidFill>
              </a:rPr>
              <a:t>Degas</a:t>
            </a:r>
            <a:endParaRPr lang="el-GR" i="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430069" y="5000636"/>
            <a:ext cx="1713931" cy="1077218"/>
          </a:xfrm>
          <a:prstGeom prst="rect">
            <a:avLst/>
          </a:prstGeom>
        </p:spPr>
        <p:txBody>
          <a:bodyPr wrap="none">
            <a:spAutoFit/>
          </a:bodyPr>
          <a:lstStyle/>
          <a:p>
            <a:pPr algn="ctr"/>
            <a:r>
              <a:rPr lang="el-GR" sz="1600" i="1" dirty="0" smtClean="0"/>
              <a:t>‘’</a:t>
            </a:r>
            <a:r>
              <a:rPr lang="fr-FR" sz="1600" i="1" dirty="0" smtClean="0"/>
              <a:t>La Grenouillère</a:t>
            </a:r>
            <a:r>
              <a:rPr lang="el-GR" sz="1600" i="1" dirty="0" smtClean="0"/>
              <a:t>’’</a:t>
            </a:r>
          </a:p>
          <a:p>
            <a:pPr algn="ctr"/>
            <a:r>
              <a:rPr lang="fr-FR" sz="1600" i="1" dirty="0" smtClean="0"/>
              <a:t>1868</a:t>
            </a:r>
            <a:endParaRPr lang="el-GR" sz="1600" i="1" dirty="0" smtClean="0"/>
          </a:p>
          <a:p>
            <a:pPr algn="ctr"/>
            <a:r>
              <a:rPr lang="en-US" sz="1600" i="1" dirty="0" smtClean="0"/>
              <a:t>Nationalmuseum </a:t>
            </a:r>
            <a:endParaRPr lang="el-GR" sz="1600" i="1" dirty="0" smtClean="0"/>
          </a:p>
          <a:p>
            <a:pPr algn="ctr"/>
            <a:r>
              <a:rPr lang="el-GR" sz="1600" i="1" dirty="0" smtClean="0"/>
              <a:t>Στοκχόλμη</a:t>
            </a:r>
            <a:endParaRPr lang="el-GR" sz="1600" i="1" dirty="0"/>
          </a:p>
        </p:txBody>
      </p:sp>
      <p:pic>
        <p:nvPicPr>
          <p:cNvPr id="72706" name="Picture 2" descr="La Grenouillère, 1868, Nationalmuseum, Stockholm"/>
          <p:cNvPicPr>
            <a:picLocks noChangeAspect="1" noChangeArrowheads="1"/>
          </p:cNvPicPr>
          <p:nvPr/>
        </p:nvPicPr>
        <p:blipFill>
          <a:blip r:embed="rId2"/>
          <a:srcRect/>
          <a:stretch>
            <a:fillRect/>
          </a:stretch>
        </p:blipFill>
        <p:spPr bwMode="auto">
          <a:xfrm>
            <a:off x="0" y="428604"/>
            <a:ext cx="7439209" cy="600076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5286388"/>
            <a:ext cx="3549433" cy="830997"/>
          </a:xfrm>
          <a:prstGeom prst="rect">
            <a:avLst/>
          </a:prstGeom>
        </p:spPr>
        <p:txBody>
          <a:bodyPr wrap="none">
            <a:spAutoFit/>
          </a:bodyPr>
          <a:lstStyle/>
          <a:p>
            <a:pPr algn="ctr"/>
            <a:r>
              <a:rPr lang="el-GR" sz="1600" i="1" dirty="0" smtClean="0"/>
              <a:t>‘’Πορτρέτο του ζωγράφου </a:t>
            </a:r>
            <a:r>
              <a:rPr lang="en-US" sz="1600" i="1" dirty="0"/>
              <a:t> Alfred </a:t>
            </a:r>
            <a:r>
              <a:rPr lang="en-US" sz="1600" i="1" dirty="0" smtClean="0"/>
              <a:t>Sisley</a:t>
            </a:r>
            <a:r>
              <a:rPr lang="el-GR" sz="1600" i="1" dirty="0" smtClean="0"/>
              <a:t>’’</a:t>
            </a:r>
          </a:p>
          <a:p>
            <a:pPr algn="ctr"/>
            <a:r>
              <a:rPr lang="en-US" sz="1600" i="1" dirty="0" smtClean="0"/>
              <a:t>1868 </a:t>
            </a:r>
            <a:endParaRPr lang="el-GR" sz="1600" i="1" dirty="0" smtClean="0"/>
          </a:p>
          <a:p>
            <a:pPr algn="ctr"/>
            <a:r>
              <a:rPr lang="en-US" sz="1600" i="1" dirty="0" smtClean="0"/>
              <a:t>Foundation E. G. Bührle, </a:t>
            </a:r>
            <a:r>
              <a:rPr lang="el-GR" sz="1600" i="1" dirty="0" smtClean="0"/>
              <a:t>Ζυρίχη</a:t>
            </a:r>
            <a:endParaRPr lang="el-GR" sz="1600" i="1" dirty="0"/>
          </a:p>
        </p:txBody>
      </p:sp>
      <p:pic>
        <p:nvPicPr>
          <p:cNvPr id="71682" name="Picture 2" descr="Portrait of Alfred Sisley, 1868, Foundation E. G. Bührle, Zürich"/>
          <p:cNvPicPr>
            <a:picLocks noChangeAspect="1" noChangeArrowheads="1"/>
          </p:cNvPicPr>
          <p:nvPr/>
        </p:nvPicPr>
        <p:blipFill>
          <a:blip r:embed="rId2"/>
          <a:srcRect/>
          <a:stretch>
            <a:fillRect/>
          </a:stretch>
        </p:blipFill>
        <p:spPr bwMode="auto">
          <a:xfrm>
            <a:off x="3641090" y="0"/>
            <a:ext cx="5502909"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amille Monet lisant, 1872, Clark Art Institute, Williamstown."/>
          <p:cNvPicPr>
            <a:picLocks noChangeAspect="1" noChangeArrowheads="1"/>
          </p:cNvPicPr>
          <p:nvPr/>
        </p:nvPicPr>
        <p:blipFill>
          <a:blip r:embed="rId2"/>
          <a:srcRect/>
          <a:stretch>
            <a:fillRect/>
          </a:stretch>
        </p:blipFill>
        <p:spPr bwMode="auto">
          <a:xfrm>
            <a:off x="0" y="-20101"/>
            <a:ext cx="5643570" cy="6878101"/>
          </a:xfrm>
          <a:prstGeom prst="rect">
            <a:avLst/>
          </a:prstGeom>
          <a:noFill/>
        </p:spPr>
      </p:pic>
      <p:sp>
        <p:nvSpPr>
          <p:cNvPr id="5" name="4 - Ορθογώνιο"/>
          <p:cNvSpPr/>
          <p:nvPr/>
        </p:nvSpPr>
        <p:spPr>
          <a:xfrm>
            <a:off x="5715008" y="5000636"/>
            <a:ext cx="3286148" cy="1077218"/>
          </a:xfrm>
          <a:prstGeom prst="rect">
            <a:avLst/>
          </a:prstGeom>
        </p:spPr>
        <p:txBody>
          <a:bodyPr wrap="square">
            <a:spAutoFit/>
          </a:bodyPr>
          <a:lstStyle/>
          <a:p>
            <a:pPr algn="ctr"/>
            <a:r>
              <a:rPr lang="el-GR" sz="1600" i="1" dirty="0" smtClean="0"/>
              <a:t>‘’Η </a:t>
            </a:r>
            <a:r>
              <a:rPr lang="en-US" sz="1600" i="1" dirty="0" smtClean="0"/>
              <a:t>Camille Monet </a:t>
            </a:r>
            <a:r>
              <a:rPr lang="el-GR" sz="1600" i="1" dirty="0" smtClean="0"/>
              <a:t>ενώ διαβάζει’’</a:t>
            </a:r>
          </a:p>
          <a:p>
            <a:pPr algn="ctr"/>
            <a:r>
              <a:rPr lang="en-US" sz="1600" i="1" dirty="0" smtClean="0"/>
              <a:t> 1872</a:t>
            </a:r>
            <a:endParaRPr lang="el-GR" sz="1600" i="1" dirty="0" smtClean="0"/>
          </a:p>
          <a:p>
            <a:pPr algn="ctr"/>
            <a:r>
              <a:rPr lang="en-US" sz="1600" i="1" dirty="0" smtClean="0"/>
              <a:t>Clark Art Institute, Williamstown</a:t>
            </a:r>
            <a:r>
              <a:rPr lang="el-GR" sz="1600" i="1" dirty="0" smtClean="0"/>
              <a:t>,Μασαχουσέτη, Η.Π.Α.</a:t>
            </a:r>
            <a:endParaRPr lang="el-GR" sz="16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Vue du Pont-Neuf vers 1860. Photographie d'Adolphe Braun."/>
          <p:cNvPicPr>
            <a:picLocks noChangeAspect="1" noChangeArrowheads="1"/>
          </p:cNvPicPr>
          <p:nvPr/>
        </p:nvPicPr>
        <p:blipFill>
          <a:blip r:embed="rId2"/>
          <a:srcRect/>
          <a:stretch>
            <a:fillRect/>
          </a:stretch>
        </p:blipFill>
        <p:spPr bwMode="auto">
          <a:xfrm>
            <a:off x="0" y="1"/>
            <a:ext cx="5459104" cy="6858000"/>
          </a:xfrm>
          <a:prstGeom prst="rect">
            <a:avLst/>
          </a:prstGeom>
          <a:noFill/>
        </p:spPr>
      </p:pic>
      <p:sp>
        <p:nvSpPr>
          <p:cNvPr id="3" name="2 - Ορθογώνιο"/>
          <p:cNvSpPr/>
          <p:nvPr/>
        </p:nvSpPr>
        <p:spPr>
          <a:xfrm>
            <a:off x="5429256" y="5715016"/>
            <a:ext cx="3714744" cy="584775"/>
          </a:xfrm>
          <a:prstGeom prst="rect">
            <a:avLst/>
          </a:prstGeom>
        </p:spPr>
        <p:txBody>
          <a:bodyPr wrap="square">
            <a:spAutoFit/>
          </a:bodyPr>
          <a:lstStyle/>
          <a:p>
            <a:pPr algn="ctr"/>
            <a:r>
              <a:rPr lang="el-GR" sz="1600" i="1" dirty="0" smtClean="0"/>
              <a:t>Άποψη της</a:t>
            </a:r>
            <a:r>
              <a:rPr lang="fr-FR" sz="1600" i="1" dirty="0" smtClean="0"/>
              <a:t> Pont-Neuf </a:t>
            </a:r>
            <a:r>
              <a:rPr lang="el-GR" sz="1600" i="1" dirty="0" smtClean="0"/>
              <a:t>περίπου στα </a:t>
            </a:r>
            <a:r>
              <a:rPr lang="fr-FR" sz="1600" i="1" dirty="0" smtClean="0"/>
              <a:t>1860. </a:t>
            </a:r>
            <a:endParaRPr lang="el-GR" sz="1600" i="1" dirty="0" smtClean="0"/>
          </a:p>
          <a:p>
            <a:pPr algn="ctr"/>
            <a:r>
              <a:rPr lang="el-GR" sz="1600" i="1" dirty="0" smtClean="0"/>
              <a:t>Φωτογραφία του </a:t>
            </a:r>
            <a:r>
              <a:rPr lang="fr-FR" sz="1600" i="1" dirty="0" smtClean="0"/>
              <a:t>Adolphe Braun.</a:t>
            </a:r>
            <a:endParaRPr lang="el-GR" sz="16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ont-Neuf, 1872, Washington, National Gallery of Art."/>
          <p:cNvPicPr>
            <a:picLocks noChangeAspect="1" noChangeArrowheads="1"/>
          </p:cNvPicPr>
          <p:nvPr/>
        </p:nvPicPr>
        <p:blipFill>
          <a:blip r:embed="rId2"/>
          <a:srcRect/>
          <a:stretch>
            <a:fillRect/>
          </a:stretch>
        </p:blipFill>
        <p:spPr bwMode="auto">
          <a:xfrm>
            <a:off x="642910" y="0"/>
            <a:ext cx="7929586" cy="6311146"/>
          </a:xfrm>
          <a:prstGeom prst="rect">
            <a:avLst/>
          </a:prstGeom>
          <a:noFill/>
        </p:spPr>
      </p:pic>
      <p:sp>
        <p:nvSpPr>
          <p:cNvPr id="3" name="2 - Ορθογώνιο"/>
          <p:cNvSpPr/>
          <p:nvPr/>
        </p:nvSpPr>
        <p:spPr>
          <a:xfrm>
            <a:off x="1071538" y="6357958"/>
            <a:ext cx="7072362" cy="338554"/>
          </a:xfrm>
          <a:prstGeom prst="rect">
            <a:avLst/>
          </a:prstGeom>
        </p:spPr>
        <p:txBody>
          <a:bodyPr wrap="square">
            <a:spAutoFit/>
          </a:bodyPr>
          <a:lstStyle/>
          <a:p>
            <a:pPr algn="ctr"/>
            <a:r>
              <a:rPr lang="el-GR" sz="1600" i="1" dirty="0" smtClean="0"/>
              <a:t>‘’</a:t>
            </a:r>
            <a:r>
              <a:rPr lang="en-US" sz="1600" i="1" dirty="0" smtClean="0"/>
              <a:t>Pont-Neuf</a:t>
            </a:r>
            <a:r>
              <a:rPr lang="el-GR" sz="1600" i="1" dirty="0" smtClean="0"/>
              <a:t> ’’,</a:t>
            </a:r>
            <a:r>
              <a:rPr lang="en-US" sz="1600" i="1" dirty="0" smtClean="0"/>
              <a:t> 1872, Washington, National Gallery of Art</a:t>
            </a:r>
            <a:r>
              <a:rPr lang="el-GR" sz="1600" i="1" dirty="0" smtClean="0"/>
              <a:t>, Η.Π.Α.</a:t>
            </a:r>
            <a:endParaRPr lang="el-GR" sz="16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Le pont Neuf vu du haut de la Samaritaine."/>
          <p:cNvPicPr>
            <a:picLocks noChangeAspect="1" noChangeArrowheads="1"/>
          </p:cNvPicPr>
          <p:nvPr/>
        </p:nvPicPr>
        <p:blipFill>
          <a:blip r:embed="rId2"/>
          <a:srcRect/>
          <a:stretch>
            <a:fillRect/>
          </a:stretch>
        </p:blipFill>
        <p:spPr bwMode="auto">
          <a:xfrm>
            <a:off x="428596" y="0"/>
            <a:ext cx="8143964" cy="6107973"/>
          </a:xfrm>
          <a:prstGeom prst="rect">
            <a:avLst/>
          </a:prstGeom>
          <a:noFill/>
        </p:spPr>
      </p:pic>
      <p:sp>
        <p:nvSpPr>
          <p:cNvPr id="3" name="2 - Ορθογώνιο"/>
          <p:cNvSpPr/>
          <p:nvPr/>
        </p:nvSpPr>
        <p:spPr>
          <a:xfrm>
            <a:off x="1500166" y="6286520"/>
            <a:ext cx="6468181" cy="338554"/>
          </a:xfrm>
          <a:prstGeom prst="rect">
            <a:avLst/>
          </a:prstGeom>
        </p:spPr>
        <p:txBody>
          <a:bodyPr wrap="none">
            <a:spAutoFit/>
          </a:bodyPr>
          <a:lstStyle/>
          <a:p>
            <a:pPr algn="ctr"/>
            <a:r>
              <a:rPr lang="el-GR" sz="1600" i="1" dirty="0" smtClean="0"/>
              <a:t>Η ‘’</a:t>
            </a:r>
            <a:r>
              <a:rPr lang="en-US" sz="1600" i="1" dirty="0" smtClean="0"/>
              <a:t>P</a:t>
            </a:r>
            <a:r>
              <a:rPr lang="fr-FR" sz="1600" i="1" dirty="0" smtClean="0"/>
              <a:t>ont Neuf</a:t>
            </a:r>
            <a:r>
              <a:rPr lang="el-GR" sz="1600" i="1" dirty="0" smtClean="0"/>
              <a:t>’’ όπως φαίνεται σήμερα από το πολυκατάστημα </a:t>
            </a:r>
            <a:r>
              <a:rPr lang="fr-FR" sz="1600" i="1" dirty="0" smtClean="0"/>
              <a:t>Samaritaine.</a:t>
            </a:r>
            <a:endParaRPr lang="el-GR" sz="16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L'île de la Cité et le pont Neuf depuis le pont des Arts."/>
          <p:cNvPicPr>
            <a:picLocks noChangeAspect="1" noChangeArrowheads="1"/>
          </p:cNvPicPr>
          <p:nvPr/>
        </p:nvPicPr>
        <p:blipFill>
          <a:blip r:embed="rId2"/>
          <a:srcRect/>
          <a:stretch>
            <a:fillRect/>
          </a:stretch>
        </p:blipFill>
        <p:spPr bwMode="auto">
          <a:xfrm>
            <a:off x="0" y="1285860"/>
            <a:ext cx="9144000" cy="2428876"/>
          </a:xfrm>
          <a:prstGeom prst="rect">
            <a:avLst/>
          </a:prstGeom>
          <a:noFill/>
        </p:spPr>
      </p:pic>
      <p:sp>
        <p:nvSpPr>
          <p:cNvPr id="3" name="2 - Ορθογώνιο"/>
          <p:cNvSpPr/>
          <p:nvPr/>
        </p:nvSpPr>
        <p:spPr>
          <a:xfrm>
            <a:off x="1785918" y="4071942"/>
            <a:ext cx="6000792" cy="338554"/>
          </a:xfrm>
          <a:prstGeom prst="rect">
            <a:avLst/>
          </a:prstGeom>
        </p:spPr>
        <p:txBody>
          <a:bodyPr wrap="square">
            <a:spAutoFit/>
          </a:bodyPr>
          <a:lstStyle/>
          <a:p>
            <a:pPr algn="ctr"/>
            <a:r>
              <a:rPr lang="en-US" sz="1600" i="1" dirty="0" smtClean="0"/>
              <a:t>To </a:t>
            </a:r>
            <a:r>
              <a:rPr lang="fr-FR" sz="1600" i="1" dirty="0" smtClean="0"/>
              <a:t>île de la Cité </a:t>
            </a:r>
            <a:r>
              <a:rPr lang="el-GR" sz="1600" i="1" dirty="0" smtClean="0"/>
              <a:t>και η </a:t>
            </a:r>
            <a:r>
              <a:rPr lang="en-US" sz="1600" i="1" dirty="0" smtClean="0"/>
              <a:t>P</a:t>
            </a:r>
            <a:r>
              <a:rPr lang="fr-FR" sz="1600" i="1" dirty="0" smtClean="0"/>
              <a:t>ont Neuf, </a:t>
            </a:r>
            <a:r>
              <a:rPr lang="el-GR" sz="1600" i="1" dirty="0" smtClean="0"/>
              <a:t>όπως φαίνεται από τη </a:t>
            </a:r>
            <a:r>
              <a:rPr lang="en-US" sz="1600" i="1" dirty="0" smtClean="0"/>
              <a:t>P</a:t>
            </a:r>
            <a:r>
              <a:rPr lang="fr-FR" sz="1600" i="1" dirty="0" smtClean="0"/>
              <a:t>ont des Arts.</a:t>
            </a:r>
            <a:endParaRPr lang="el-GR" sz="16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L'Allée cavalière au bois de Boulogne (Madame Henriette Darras), 1873, Kunsthalle de Hambourg."/>
          <p:cNvPicPr>
            <a:picLocks noChangeAspect="1" noChangeArrowheads="1"/>
          </p:cNvPicPr>
          <p:nvPr/>
        </p:nvPicPr>
        <p:blipFill>
          <a:blip r:embed="rId2"/>
          <a:srcRect/>
          <a:stretch>
            <a:fillRect/>
          </a:stretch>
        </p:blipFill>
        <p:spPr bwMode="auto">
          <a:xfrm>
            <a:off x="0" y="0"/>
            <a:ext cx="5924838" cy="6858000"/>
          </a:xfrm>
          <a:prstGeom prst="rect">
            <a:avLst/>
          </a:prstGeom>
          <a:noFill/>
        </p:spPr>
      </p:pic>
      <p:sp>
        <p:nvSpPr>
          <p:cNvPr id="5" name="4 - Ορθογώνιο"/>
          <p:cNvSpPr/>
          <p:nvPr/>
        </p:nvSpPr>
        <p:spPr>
          <a:xfrm>
            <a:off x="6000760" y="4572008"/>
            <a:ext cx="3143240" cy="1815882"/>
          </a:xfrm>
          <a:prstGeom prst="rect">
            <a:avLst/>
          </a:prstGeom>
        </p:spPr>
        <p:txBody>
          <a:bodyPr wrap="square">
            <a:spAutoFit/>
          </a:bodyPr>
          <a:lstStyle/>
          <a:p>
            <a:pPr algn="ctr"/>
            <a:r>
              <a:rPr lang="el-GR" sz="1600" i="1" dirty="0" smtClean="0"/>
              <a:t>‘’</a:t>
            </a:r>
            <a:r>
              <a:rPr lang="fr-FR" sz="1600" i="1" dirty="0" smtClean="0"/>
              <a:t>L'Allée cavalière au bois de Boulogne</a:t>
            </a:r>
            <a:r>
              <a:rPr lang="el-GR" sz="1600" i="1" dirty="0" smtClean="0"/>
              <a:t>’’</a:t>
            </a:r>
          </a:p>
          <a:p>
            <a:pPr algn="ctr"/>
            <a:r>
              <a:rPr lang="el-GR" sz="1600" i="1" dirty="0" smtClean="0"/>
              <a:t>(‘’Δρόμος για ιππασία στο δάσος της Βουλώνης’’)</a:t>
            </a:r>
          </a:p>
          <a:p>
            <a:pPr algn="ctr"/>
            <a:r>
              <a:rPr lang="fr-FR" sz="1600" i="1" dirty="0" smtClean="0"/>
              <a:t>(Madame Henriette Darras)</a:t>
            </a:r>
            <a:endParaRPr lang="el-GR" sz="1600" i="1" dirty="0" smtClean="0"/>
          </a:p>
          <a:p>
            <a:pPr algn="ctr"/>
            <a:r>
              <a:rPr lang="fr-FR" sz="1600" i="1" dirty="0" smtClean="0"/>
              <a:t>1873 </a:t>
            </a:r>
            <a:endParaRPr lang="el-GR" sz="1600" i="1" dirty="0" smtClean="0"/>
          </a:p>
          <a:p>
            <a:pPr algn="ctr"/>
            <a:r>
              <a:rPr lang="fr-FR" sz="1600" i="1" dirty="0" smtClean="0"/>
              <a:t>Kunsthalle de Hambourg</a:t>
            </a:r>
            <a:r>
              <a:rPr lang="el-GR" sz="1600" i="1" dirty="0" smtClean="0"/>
              <a:t>, Γερμανία</a:t>
            </a:r>
            <a:endParaRPr lang="el-GR" sz="16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14282" y="5429264"/>
            <a:ext cx="3133999" cy="1077218"/>
          </a:xfrm>
          <a:prstGeom prst="rect">
            <a:avLst/>
          </a:prstGeom>
        </p:spPr>
        <p:txBody>
          <a:bodyPr wrap="none">
            <a:spAutoFit/>
          </a:bodyPr>
          <a:lstStyle/>
          <a:p>
            <a:pPr algn="ctr"/>
            <a:r>
              <a:rPr lang="el-GR" sz="1600" i="1" dirty="0" smtClean="0"/>
              <a:t>‘’</a:t>
            </a:r>
            <a:r>
              <a:rPr lang="fr-FR" sz="1600" i="1" dirty="0" smtClean="0"/>
              <a:t>The </a:t>
            </a:r>
            <a:r>
              <a:rPr lang="fr-FR" sz="1600" i="1" dirty="0"/>
              <a:t>Theater </a:t>
            </a:r>
            <a:r>
              <a:rPr lang="fr-FR" sz="1600" i="1" dirty="0" smtClean="0"/>
              <a:t>Box</a:t>
            </a:r>
            <a:r>
              <a:rPr lang="el-GR" sz="1600" i="1" dirty="0" smtClean="0"/>
              <a:t>’’</a:t>
            </a:r>
            <a:endParaRPr lang="en-US" sz="1600" i="1" dirty="0" smtClean="0"/>
          </a:p>
          <a:p>
            <a:pPr algn="ctr"/>
            <a:r>
              <a:rPr lang="en-US" sz="1600" i="1" dirty="0" smtClean="0"/>
              <a:t>(</a:t>
            </a:r>
            <a:r>
              <a:rPr lang="el-GR" sz="1600" i="1" dirty="0" smtClean="0"/>
              <a:t>‘’Θεωρείο στο θέατρο’’)</a:t>
            </a:r>
          </a:p>
          <a:p>
            <a:pPr algn="ctr"/>
            <a:r>
              <a:rPr lang="fr-FR" sz="1600" i="1" dirty="0" smtClean="0"/>
              <a:t>1874</a:t>
            </a:r>
            <a:endParaRPr lang="el-GR" sz="1600" i="1" dirty="0" smtClean="0"/>
          </a:p>
          <a:p>
            <a:pPr algn="ctr"/>
            <a:r>
              <a:rPr lang="en-US" sz="1600" i="1" dirty="0" smtClean="0"/>
              <a:t>Courtauld Institute Gallery, </a:t>
            </a:r>
            <a:r>
              <a:rPr lang="el-GR" sz="1600" i="1" dirty="0" smtClean="0"/>
              <a:t>Λονδίνο</a:t>
            </a:r>
            <a:endParaRPr lang="el-GR" sz="1600" i="1" dirty="0"/>
          </a:p>
        </p:txBody>
      </p:sp>
      <p:pic>
        <p:nvPicPr>
          <p:cNvPr id="69634" name="Picture 2" descr="Το θεωρείο, 1874, Λονδίνο, Courtauld Institute of Art"/>
          <p:cNvPicPr>
            <a:picLocks noChangeAspect="1" noChangeArrowheads="1"/>
          </p:cNvPicPr>
          <p:nvPr/>
        </p:nvPicPr>
        <p:blipFill>
          <a:blip r:embed="rId2"/>
          <a:srcRect/>
          <a:stretch>
            <a:fillRect/>
          </a:stretch>
        </p:blipFill>
        <p:spPr bwMode="auto">
          <a:xfrm>
            <a:off x="3657600" y="0"/>
            <a:ext cx="54864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3/3f/Auguste_Renoir_-_A_Girl_with_a_Watering_Can_-_Google_Art_Project.jpg/800px-Auguste_Renoir_-_A_Girl_with_a_Watering_Can_-_Google_Art_Project.jpg"/>
          <p:cNvPicPr>
            <a:picLocks noChangeAspect="1" noChangeArrowheads="1"/>
          </p:cNvPicPr>
          <p:nvPr/>
        </p:nvPicPr>
        <p:blipFill>
          <a:blip r:embed="rId2"/>
          <a:srcRect/>
          <a:stretch>
            <a:fillRect/>
          </a:stretch>
        </p:blipFill>
        <p:spPr bwMode="auto">
          <a:xfrm>
            <a:off x="4151826" y="0"/>
            <a:ext cx="4992174" cy="6858000"/>
          </a:xfrm>
          <a:prstGeom prst="rect">
            <a:avLst/>
          </a:prstGeom>
          <a:noFill/>
        </p:spPr>
      </p:pic>
      <p:sp>
        <p:nvSpPr>
          <p:cNvPr id="3" name="2 - Ορθογώνιο"/>
          <p:cNvSpPr/>
          <p:nvPr/>
        </p:nvSpPr>
        <p:spPr>
          <a:xfrm>
            <a:off x="642910" y="5143512"/>
            <a:ext cx="3235493" cy="1323439"/>
          </a:xfrm>
          <a:prstGeom prst="rect">
            <a:avLst/>
          </a:prstGeom>
        </p:spPr>
        <p:txBody>
          <a:bodyPr wrap="square">
            <a:spAutoFit/>
          </a:bodyPr>
          <a:lstStyle/>
          <a:p>
            <a:pPr algn="ctr"/>
            <a:r>
              <a:rPr lang="el-GR" sz="1600" i="1" dirty="0" smtClean="0"/>
              <a:t>‘’</a:t>
            </a:r>
            <a:r>
              <a:rPr lang="en-US" sz="1600" i="1" dirty="0" smtClean="0"/>
              <a:t>A </a:t>
            </a:r>
            <a:r>
              <a:rPr lang="en-US" sz="1600" i="1" dirty="0"/>
              <a:t>Girl with a Watering </a:t>
            </a:r>
            <a:r>
              <a:rPr lang="en-US" sz="1600" i="1" dirty="0" smtClean="0"/>
              <a:t>Can</a:t>
            </a:r>
            <a:r>
              <a:rPr lang="el-GR" sz="1600" i="1" dirty="0" smtClean="0"/>
              <a:t>’’</a:t>
            </a:r>
            <a:r>
              <a:rPr lang="en-US" sz="1600" i="1" dirty="0" smtClean="0"/>
              <a:t> </a:t>
            </a:r>
            <a:endParaRPr lang="el-GR" sz="1600" i="1" dirty="0" smtClean="0"/>
          </a:p>
          <a:p>
            <a:pPr algn="ctr"/>
            <a:r>
              <a:rPr lang="el-GR" sz="1600" i="1" dirty="0" smtClean="0"/>
              <a:t>(‘’Κορίτσι με ποτιστήρι’’)                           </a:t>
            </a:r>
          </a:p>
          <a:p>
            <a:pPr algn="ctr"/>
            <a:r>
              <a:rPr lang="en-US" sz="1600" i="1" dirty="0" smtClean="0"/>
              <a:t>1876</a:t>
            </a:r>
            <a:endParaRPr lang="el-GR" sz="1600" i="1" dirty="0" smtClean="0"/>
          </a:p>
          <a:p>
            <a:pPr algn="ctr"/>
            <a:r>
              <a:rPr lang="en-US" sz="1600" i="1" dirty="0" smtClean="0"/>
              <a:t>Washington, National Gallery of Art</a:t>
            </a:r>
            <a:r>
              <a:rPr lang="el-GR" sz="1600" i="1" dirty="0" smtClean="0"/>
              <a:t>, Η.Π.Α.</a:t>
            </a:r>
            <a:endParaRPr lang="el-GR" sz="1600"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42910" y="2500306"/>
            <a:ext cx="2878352" cy="1508105"/>
          </a:xfrm>
          <a:prstGeom prst="rect">
            <a:avLst/>
          </a:prstGeom>
        </p:spPr>
        <p:txBody>
          <a:bodyPr wrap="none">
            <a:spAutoFit/>
          </a:bodyPr>
          <a:lstStyle/>
          <a:p>
            <a:r>
              <a:rPr lang="fr-FR" sz="2400" i="1" dirty="0" smtClean="0"/>
              <a:t>Pierre </a:t>
            </a:r>
            <a:r>
              <a:rPr lang="en-US" sz="2400" i="1" dirty="0" smtClean="0"/>
              <a:t>Auguste Renoir</a:t>
            </a:r>
          </a:p>
          <a:p>
            <a:r>
              <a:rPr lang="en-US" sz="2400" i="1" dirty="0" smtClean="0"/>
              <a:t>        </a:t>
            </a:r>
            <a:r>
              <a:rPr lang="el-GR" sz="2400" i="1" dirty="0" smtClean="0"/>
              <a:t>18</a:t>
            </a:r>
            <a:r>
              <a:rPr lang="en-US" sz="2400" i="1" dirty="0" smtClean="0"/>
              <a:t>41 - </a:t>
            </a:r>
            <a:r>
              <a:rPr lang="el-GR" sz="2400" i="1" dirty="0"/>
              <a:t> </a:t>
            </a:r>
            <a:r>
              <a:rPr lang="el-GR" sz="2400" i="1" dirty="0" smtClean="0"/>
              <a:t>1919</a:t>
            </a:r>
            <a:endParaRPr lang="en-US" sz="2400" i="1" dirty="0" smtClean="0"/>
          </a:p>
          <a:p>
            <a:endParaRPr lang="el-GR" sz="4400" dirty="0"/>
          </a:p>
        </p:txBody>
      </p:sp>
      <p:pic>
        <p:nvPicPr>
          <p:cNvPr id="76802" name="Picture 2" descr="undefined"/>
          <p:cNvPicPr>
            <a:picLocks noChangeAspect="1" noChangeArrowheads="1"/>
          </p:cNvPicPr>
          <p:nvPr/>
        </p:nvPicPr>
        <p:blipFill>
          <a:blip r:embed="rId2"/>
          <a:srcRect/>
          <a:stretch>
            <a:fillRect/>
          </a:stretch>
        </p:blipFill>
        <p:spPr bwMode="auto">
          <a:xfrm>
            <a:off x="3786182" y="285728"/>
            <a:ext cx="5000625" cy="6191250"/>
          </a:xfrm>
          <a:prstGeom prst="rect">
            <a:avLst/>
          </a:prstGeom>
          <a:noFill/>
        </p:spPr>
      </p:pic>
      <p:sp>
        <p:nvSpPr>
          <p:cNvPr id="5" name="4 - Ορθογώνιο"/>
          <p:cNvSpPr/>
          <p:nvPr/>
        </p:nvSpPr>
        <p:spPr>
          <a:xfrm>
            <a:off x="5286380" y="6488668"/>
            <a:ext cx="2090509" cy="338554"/>
          </a:xfrm>
          <a:prstGeom prst="rect">
            <a:avLst/>
          </a:prstGeom>
        </p:spPr>
        <p:txBody>
          <a:bodyPr wrap="none">
            <a:spAutoFit/>
          </a:bodyPr>
          <a:lstStyle/>
          <a:p>
            <a:r>
              <a:rPr lang="el-GR" sz="1600" i="1" dirty="0" smtClean="0"/>
              <a:t>Φωτογραφία του 1875</a:t>
            </a:r>
            <a:endParaRPr lang="el-G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071538" y="5286388"/>
            <a:ext cx="2093842" cy="1077218"/>
          </a:xfrm>
          <a:prstGeom prst="rect">
            <a:avLst/>
          </a:prstGeom>
        </p:spPr>
        <p:txBody>
          <a:bodyPr wrap="none">
            <a:spAutoFit/>
          </a:bodyPr>
          <a:lstStyle/>
          <a:p>
            <a:pPr algn="ctr"/>
            <a:r>
              <a:rPr lang="en-US" sz="1600" b="1" dirty="0" smtClean="0"/>
              <a:t> </a:t>
            </a:r>
            <a:r>
              <a:rPr lang="el-GR" sz="1600" b="1" dirty="0" smtClean="0"/>
              <a:t>’’</a:t>
            </a:r>
            <a:r>
              <a:rPr lang="en-US" sz="1600" i="1" dirty="0" smtClean="0"/>
              <a:t>La balançoire</a:t>
            </a:r>
            <a:r>
              <a:rPr lang="el-GR" sz="1600" i="1" dirty="0" smtClean="0"/>
              <a:t>’’</a:t>
            </a:r>
          </a:p>
          <a:p>
            <a:pPr algn="ctr"/>
            <a:r>
              <a:rPr lang="el-GR" sz="1600" i="1" dirty="0" smtClean="0"/>
              <a:t>(‘’Η κούνια’’)</a:t>
            </a:r>
          </a:p>
          <a:p>
            <a:pPr algn="ctr"/>
            <a:r>
              <a:rPr lang="el-GR" sz="1600" i="1" dirty="0" smtClean="0"/>
              <a:t>1876</a:t>
            </a:r>
          </a:p>
          <a:p>
            <a:pPr algn="ctr"/>
            <a:r>
              <a:rPr lang="el-GR" sz="1600" i="1" dirty="0" smtClean="0"/>
              <a:t>Μουσείο Ορσέ, Παρίσι</a:t>
            </a:r>
            <a:endParaRPr lang="el-GR" sz="1600" i="1" dirty="0"/>
          </a:p>
        </p:txBody>
      </p:sp>
      <p:pic>
        <p:nvPicPr>
          <p:cNvPr id="67586" name="Picture 2" descr="Η κούνια, 1876, Παρίσι, Μουσείο Ορσέ"/>
          <p:cNvPicPr>
            <a:picLocks noChangeAspect="1" noChangeArrowheads="1"/>
          </p:cNvPicPr>
          <p:nvPr/>
        </p:nvPicPr>
        <p:blipFill>
          <a:blip r:embed="rId2"/>
          <a:srcRect/>
          <a:stretch>
            <a:fillRect/>
          </a:stretch>
        </p:blipFill>
        <p:spPr bwMode="auto">
          <a:xfrm>
            <a:off x="3973030" y="0"/>
            <a:ext cx="517097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214678" y="6027003"/>
            <a:ext cx="2637069" cy="830997"/>
          </a:xfrm>
          <a:prstGeom prst="rect">
            <a:avLst/>
          </a:prstGeom>
        </p:spPr>
        <p:txBody>
          <a:bodyPr wrap="none">
            <a:spAutoFit/>
          </a:bodyPr>
          <a:lstStyle/>
          <a:p>
            <a:pPr algn="ctr"/>
            <a:r>
              <a:rPr lang="el-GR" sz="1600" i="1" dirty="0" smtClean="0"/>
              <a:t>‘’</a:t>
            </a:r>
            <a:r>
              <a:rPr lang="fr-FR" sz="1600" i="1" dirty="0" smtClean="0"/>
              <a:t>Bal </a:t>
            </a:r>
            <a:r>
              <a:rPr lang="fr-FR" sz="1600" i="1" dirty="0"/>
              <a:t>du moulin de la </a:t>
            </a:r>
            <a:r>
              <a:rPr lang="fr-FR" sz="1600" i="1" dirty="0" smtClean="0"/>
              <a:t>Galette</a:t>
            </a:r>
            <a:r>
              <a:rPr lang="el-GR" sz="1600" i="1" dirty="0" smtClean="0"/>
              <a:t>’’</a:t>
            </a:r>
          </a:p>
          <a:p>
            <a:pPr algn="ctr"/>
            <a:r>
              <a:rPr lang="fr-FR" sz="1600" i="1" dirty="0" smtClean="0"/>
              <a:t>1876</a:t>
            </a:r>
            <a:endParaRPr lang="el-GR" sz="1600" i="1" dirty="0" smtClean="0"/>
          </a:p>
          <a:p>
            <a:pPr algn="ctr"/>
            <a:r>
              <a:rPr lang="el-GR" sz="1600" i="1" dirty="0" smtClean="0"/>
              <a:t>Μουσείο Ορσέ</a:t>
            </a:r>
            <a:endParaRPr lang="el-GR" sz="1600" i="1" dirty="0"/>
          </a:p>
        </p:txBody>
      </p:sp>
      <p:sp>
        <p:nvSpPr>
          <p:cNvPr id="66562" name="AutoShape 2" descr="Bal du moulin de la Galette, 1876, Paris, musée d'Ors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66564" name="Picture 4" descr="Bal du moulin de la Galette, 1876, Paris, musée d'Orsay."/>
          <p:cNvPicPr>
            <a:picLocks noChangeAspect="1" noChangeArrowheads="1"/>
          </p:cNvPicPr>
          <p:nvPr/>
        </p:nvPicPr>
        <p:blipFill>
          <a:blip r:embed="rId2"/>
          <a:srcRect/>
          <a:stretch>
            <a:fillRect/>
          </a:stretch>
        </p:blipFill>
        <p:spPr bwMode="auto">
          <a:xfrm>
            <a:off x="571472" y="0"/>
            <a:ext cx="8001056" cy="59617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00034" y="1000108"/>
            <a:ext cx="8229600" cy="4525963"/>
          </a:xfrm>
        </p:spPr>
        <p:txBody>
          <a:bodyPr>
            <a:normAutofit/>
          </a:bodyPr>
          <a:lstStyle/>
          <a:p>
            <a:pPr algn="ctr">
              <a:buNone/>
            </a:pPr>
            <a:r>
              <a:rPr lang="el-GR" sz="1800" i="1" dirty="0" smtClean="0"/>
              <a:t>Στο τέλος της 10ετίας του 1870 είναι σε απόλυτη φτώχια και δεν καταφέρνει να πουλήσει πίνακές του. Οπότε κάνει μια στροφή σε πιο κλασικά ζωγραφικά πρότυπα και εκθέτει στο επίσημο Σαλόν του Παρισιού.</a:t>
            </a:r>
          </a:p>
          <a:p>
            <a:pPr algn="ctr">
              <a:buNone/>
            </a:pPr>
            <a:endParaRPr lang="el-GR" sz="1800" i="1" dirty="0" smtClean="0"/>
          </a:p>
          <a:p>
            <a:pPr algn="ctr">
              <a:buNone/>
            </a:pPr>
            <a:r>
              <a:rPr lang="el-GR" sz="1800" i="1" dirty="0" smtClean="0"/>
              <a:t>Σημαντικό ρόλο παίζουν και οι μαικήνες, όπως η οικογένεια Καρπεντιέ, που του εμπιστεύεται πορτρέτα της και αυτομάτως γίνεται διάσημος στους κύκλους αυτούς. </a:t>
            </a:r>
          </a:p>
          <a:p>
            <a:pPr algn="ctr">
              <a:buNone/>
            </a:pPr>
            <a:endParaRPr lang="el-GR" sz="1800" i="1" dirty="0" smtClean="0"/>
          </a:p>
          <a:p>
            <a:pPr algn="ctr">
              <a:buNone/>
            </a:pPr>
            <a:r>
              <a:rPr lang="el-GR" sz="1800" i="1" dirty="0" smtClean="0"/>
              <a:t>Αργότερα τα ταξίδια του στην Ιταλία, αλλά και στη Νότια Γαλλία και στην Αλγερία από το 1881, τον οδηγούν σε πιο κλασικές φόρμες και τον εισάγουν σε θέματα πιο εξωτικά και φωτεινά.</a:t>
            </a:r>
          </a:p>
          <a:p>
            <a:pPr algn="ctr">
              <a:buNone/>
            </a:pPr>
            <a:endParaRPr lang="el-GR" sz="1800" i="1" dirty="0" smtClean="0"/>
          </a:p>
          <a:p>
            <a:pPr algn="ctr">
              <a:buNone/>
            </a:pPr>
            <a:r>
              <a:rPr lang="el-GR" sz="1800" i="1" dirty="0" smtClean="0"/>
              <a:t>Κατόπιν θα βρεθεί στη ‘’άκρη’’ του Ιμπρεσιονισμού και θα προοικονομίσει νέες οπτικές που θα οδηγήσουν σε νέα καλλιτεχνικά ρεύματα μετά από αυτόν.</a:t>
            </a:r>
            <a:endParaRPr lang="el-GR" sz="18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071802" y="6027003"/>
            <a:ext cx="3328347" cy="830997"/>
          </a:xfrm>
          <a:prstGeom prst="rect">
            <a:avLst/>
          </a:prstGeom>
        </p:spPr>
        <p:txBody>
          <a:bodyPr wrap="none">
            <a:spAutoFit/>
          </a:bodyPr>
          <a:lstStyle/>
          <a:p>
            <a:pPr algn="ctr"/>
            <a:r>
              <a:rPr lang="el-GR" sz="1600" i="1" dirty="0" smtClean="0"/>
              <a:t>‘’</a:t>
            </a:r>
            <a:r>
              <a:rPr lang="en-US" sz="1600" i="1" dirty="0" smtClean="0"/>
              <a:t>Mme</a:t>
            </a:r>
            <a:r>
              <a:rPr lang="en-US" sz="1600" i="1" dirty="0"/>
              <a:t>. Charpentier and her </a:t>
            </a:r>
            <a:r>
              <a:rPr lang="en-US" sz="1600" i="1" dirty="0" smtClean="0"/>
              <a:t>children</a:t>
            </a:r>
            <a:r>
              <a:rPr lang="el-GR" sz="1600" i="1" dirty="0" smtClean="0"/>
              <a:t>’’</a:t>
            </a:r>
          </a:p>
          <a:p>
            <a:pPr algn="ctr"/>
            <a:r>
              <a:rPr lang="en-US" sz="1600" i="1" dirty="0" smtClean="0"/>
              <a:t>1878  </a:t>
            </a:r>
            <a:endParaRPr lang="el-GR" sz="1600" i="1" dirty="0" smtClean="0"/>
          </a:p>
          <a:p>
            <a:pPr algn="ctr"/>
            <a:r>
              <a:rPr lang="en-US" sz="1600" i="1" dirty="0" smtClean="0"/>
              <a:t>Metropolitan Museum, </a:t>
            </a:r>
            <a:r>
              <a:rPr lang="el-GR" sz="1600" i="1" dirty="0" smtClean="0"/>
              <a:t>Νέα Υόρκη</a:t>
            </a:r>
            <a:endParaRPr lang="el-GR" sz="1600" i="1" dirty="0"/>
          </a:p>
        </p:txBody>
      </p:sp>
      <p:pic>
        <p:nvPicPr>
          <p:cNvPr id="65538" name="Picture 2" descr="undefined"/>
          <p:cNvPicPr>
            <a:picLocks noChangeAspect="1" noChangeArrowheads="1"/>
          </p:cNvPicPr>
          <p:nvPr/>
        </p:nvPicPr>
        <p:blipFill>
          <a:blip r:embed="rId2"/>
          <a:srcRect/>
          <a:stretch>
            <a:fillRect/>
          </a:stretch>
        </p:blipFill>
        <p:spPr bwMode="auto">
          <a:xfrm>
            <a:off x="1000100" y="214290"/>
            <a:ext cx="7143800" cy="576247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Pierre-Auguste Renoir, Boating on the Seine (La Yole), c. 1879, National Gallery, London"/>
          <p:cNvPicPr>
            <a:picLocks noChangeAspect="1" noChangeArrowheads="1"/>
          </p:cNvPicPr>
          <p:nvPr/>
        </p:nvPicPr>
        <p:blipFill>
          <a:blip r:embed="rId2"/>
          <a:srcRect/>
          <a:stretch>
            <a:fillRect/>
          </a:stretch>
        </p:blipFill>
        <p:spPr bwMode="auto">
          <a:xfrm>
            <a:off x="642910" y="0"/>
            <a:ext cx="7858148" cy="6016395"/>
          </a:xfrm>
          <a:prstGeom prst="rect">
            <a:avLst/>
          </a:prstGeom>
          <a:noFill/>
        </p:spPr>
      </p:pic>
      <p:sp>
        <p:nvSpPr>
          <p:cNvPr id="5" name="4 - Ορθογώνιο"/>
          <p:cNvSpPr/>
          <p:nvPr/>
        </p:nvSpPr>
        <p:spPr>
          <a:xfrm>
            <a:off x="2071670" y="6072206"/>
            <a:ext cx="4572000" cy="830997"/>
          </a:xfrm>
          <a:prstGeom prst="rect">
            <a:avLst/>
          </a:prstGeom>
        </p:spPr>
        <p:txBody>
          <a:bodyPr>
            <a:spAutoFit/>
          </a:bodyPr>
          <a:lstStyle/>
          <a:p>
            <a:pPr algn="ctr"/>
            <a:r>
              <a:rPr lang="el-GR" sz="1600" i="1" dirty="0" smtClean="0"/>
              <a:t>‘’</a:t>
            </a:r>
            <a:r>
              <a:rPr lang="en-US" sz="1600" i="1" dirty="0" smtClean="0"/>
              <a:t>Boating on the Seine (La Yole)</a:t>
            </a:r>
            <a:r>
              <a:rPr lang="el-GR" sz="1600" i="1" dirty="0" smtClean="0"/>
              <a:t>’’</a:t>
            </a:r>
          </a:p>
          <a:p>
            <a:pPr algn="ctr"/>
            <a:r>
              <a:rPr lang="en-US" sz="1600" i="1" dirty="0" smtClean="0"/>
              <a:t>187</a:t>
            </a:r>
            <a:r>
              <a:rPr lang="el-GR" sz="1600" i="1" dirty="0" smtClean="0"/>
              <a:t>9</a:t>
            </a:r>
          </a:p>
          <a:p>
            <a:pPr algn="ctr"/>
            <a:r>
              <a:rPr lang="en-US" sz="1600" i="1" dirty="0" smtClean="0"/>
              <a:t>National Gallery, </a:t>
            </a:r>
            <a:r>
              <a:rPr lang="el-GR" sz="1600" i="1" dirty="0" smtClean="0"/>
              <a:t>Λονδίνο</a:t>
            </a:r>
            <a:endParaRPr lang="el-GR" sz="16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Wheatfield, 1879, Thyssen-Bornemisza Museum, Madrid"/>
          <p:cNvPicPr>
            <a:picLocks noChangeAspect="1" noChangeArrowheads="1"/>
          </p:cNvPicPr>
          <p:nvPr/>
        </p:nvPicPr>
        <p:blipFill>
          <a:blip r:embed="rId2"/>
          <a:srcRect/>
          <a:stretch>
            <a:fillRect/>
          </a:stretch>
        </p:blipFill>
        <p:spPr bwMode="auto">
          <a:xfrm>
            <a:off x="1000100" y="0"/>
            <a:ext cx="7215238" cy="5876473"/>
          </a:xfrm>
          <a:prstGeom prst="rect">
            <a:avLst/>
          </a:prstGeom>
          <a:noFill/>
        </p:spPr>
      </p:pic>
      <p:sp>
        <p:nvSpPr>
          <p:cNvPr id="3" name="2 - Ορθογώνιο"/>
          <p:cNvSpPr/>
          <p:nvPr/>
        </p:nvSpPr>
        <p:spPr>
          <a:xfrm>
            <a:off x="2214546" y="5857892"/>
            <a:ext cx="4572000" cy="830997"/>
          </a:xfrm>
          <a:prstGeom prst="rect">
            <a:avLst/>
          </a:prstGeom>
        </p:spPr>
        <p:txBody>
          <a:bodyPr>
            <a:spAutoFit/>
          </a:bodyPr>
          <a:lstStyle/>
          <a:p>
            <a:pPr algn="ctr"/>
            <a:r>
              <a:rPr lang="el-GR" sz="1600" b="1" i="1" dirty="0" smtClean="0"/>
              <a:t>‘’</a:t>
            </a:r>
            <a:r>
              <a:rPr lang="en-US" sz="1600" i="1" dirty="0" smtClean="0"/>
              <a:t>Wheatfield</a:t>
            </a:r>
            <a:r>
              <a:rPr lang="el-GR" sz="1600" i="1" dirty="0" smtClean="0"/>
              <a:t>’’</a:t>
            </a:r>
          </a:p>
          <a:p>
            <a:pPr algn="ctr"/>
            <a:r>
              <a:rPr lang="en-US" sz="1600" i="1" dirty="0" smtClean="0"/>
              <a:t> 1879</a:t>
            </a:r>
            <a:endParaRPr lang="el-GR" sz="1600" i="1" dirty="0" smtClean="0"/>
          </a:p>
          <a:p>
            <a:pPr algn="ctr"/>
            <a:r>
              <a:rPr lang="en-US" sz="1600" i="1" dirty="0" smtClean="0"/>
              <a:t>Thyssen</a:t>
            </a:r>
            <a:r>
              <a:rPr lang="el-GR" sz="1600" i="1" dirty="0" smtClean="0"/>
              <a:t> </a:t>
            </a:r>
            <a:r>
              <a:rPr lang="en-US" sz="1600" i="1" dirty="0" smtClean="0"/>
              <a:t>-</a:t>
            </a:r>
            <a:r>
              <a:rPr lang="el-GR" sz="1600" i="1" dirty="0" smtClean="0"/>
              <a:t> </a:t>
            </a:r>
            <a:r>
              <a:rPr lang="en-US" sz="1600" i="1" dirty="0" smtClean="0"/>
              <a:t>Bornemisza Museum, </a:t>
            </a:r>
            <a:r>
              <a:rPr lang="el-GR" sz="1600" i="1" dirty="0" smtClean="0"/>
              <a:t>Μαδρίτη</a:t>
            </a:r>
            <a:endParaRPr lang="en-US" sz="16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428860" y="6027003"/>
            <a:ext cx="4102470" cy="830997"/>
          </a:xfrm>
          <a:prstGeom prst="rect">
            <a:avLst/>
          </a:prstGeom>
        </p:spPr>
        <p:txBody>
          <a:bodyPr wrap="none">
            <a:spAutoFit/>
          </a:bodyPr>
          <a:lstStyle/>
          <a:p>
            <a:pPr algn="ctr"/>
            <a:r>
              <a:rPr lang="el-GR" sz="1600" i="1" dirty="0" smtClean="0"/>
              <a:t>‘’</a:t>
            </a:r>
            <a:r>
              <a:rPr lang="fr-FR" sz="1600" i="1" dirty="0" smtClean="0"/>
              <a:t>By </a:t>
            </a:r>
            <a:r>
              <a:rPr lang="fr-FR" sz="1600" i="1" dirty="0"/>
              <a:t>the </a:t>
            </a:r>
            <a:r>
              <a:rPr lang="fr-FR" sz="1600" i="1" dirty="0" smtClean="0"/>
              <a:t>Water</a:t>
            </a:r>
            <a:r>
              <a:rPr lang="el-GR" sz="1600" i="1" dirty="0" smtClean="0"/>
              <a:t>’’</a:t>
            </a:r>
            <a:r>
              <a:rPr lang="fr-FR" sz="1600" i="1" dirty="0" smtClean="0"/>
              <a:t> </a:t>
            </a:r>
            <a:endParaRPr lang="el-GR" sz="1600" i="1" dirty="0" smtClean="0"/>
          </a:p>
          <a:p>
            <a:pPr algn="ctr"/>
            <a:r>
              <a:rPr lang="fr-FR" sz="1600" i="1" dirty="0" smtClean="0"/>
              <a:t>1880</a:t>
            </a:r>
            <a:r>
              <a:rPr lang="en-US" sz="1600" i="1" dirty="0" smtClean="0"/>
              <a:t>  </a:t>
            </a:r>
            <a:endParaRPr lang="el-GR" sz="1600" i="1" dirty="0" smtClean="0"/>
          </a:p>
          <a:p>
            <a:pPr algn="ctr"/>
            <a:r>
              <a:rPr lang="en-US" sz="1600" i="1" dirty="0" smtClean="0"/>
              <a:t>Art Institute of Chicago, Chicago, Illinois</a:t>
            </a:r>
            <a:r>
              <a:rPr lang="el-GR" sz="1600" i="1" dirty="0" smtClean="0"/>
              <a:t>, Η.Π.Α.</a:t>
            </a:r>
            <a:endParaRPr lang="el-GR" sz="1600" i="1" dirty="0"/>
          </a:p>
        </p:txBody>
      </p:sp>
      <p:pic>
        <p:nvPicPr>
          <p:cNvPr id="64514" name="Picture 2" descr="By the Water, 1880, Art Institute of Chicago, Chicago, Illinois"/>
          <p:cNvPicPr>
            <a:picLocks noChangeAspect="1" noChangeArrowheads="1"/>
          </p:cNvPicPr>
          <p:nvPr/>
        </p:nvPicPr>
        <p:blipFill>
          <a:blip r:embed="rId2"/>
          <a:srcRect/>
          <a:stretch>
            <a:fillRect/>
          </a:stretch>
        </p:blipFill>
        <p:spPr bwMode="auto">
          <a:xfrm>
            <a:off x="1214414" y="214290"/>
            <a:ext cx="6874845" cy="580736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714612" y="6027003"/>
            <a:ext cx="3675622" cy="830997"/>
          </a:xfrm>
          <a:prstGeom prst="rect">
            <a:avLst/>
          </a:prstGeom>
        </p:spPr>
        <p:txBody>
          <a:bodyPr wrap="none">
            <a:spAutoFit/>
          </a:bodyPr>
          <a:lstStyle/>
          <a:p>
            <a:pPr algn="ctr"/>
            <a:r>
              <a:rPr lang="el-GR" sz="1600" i="1" dirty="0" smtClean="0"/>
              <a:t>‘’</a:t>
            </a:r>
            <a:r>
              <a:rPr lang="en-US" sz="1600" i="1" dirty="0" smtClean="0"/>
              <a:t>Luncheon </a:t>
            </a:r>
            <a:r>
              <a:rPr lang="en-US" sz="1600" i="1" dirty="0"/>
              <a:t>of the Boating </a:t>
            </a:r>
            <a:r>
              <a:rPr lang="en-US" sz="1600" i="1" dirty="0" smtClean="0"/>
              <a:t>Party</a:t>
            </a:r>
            <a:r>
              <a:rPr lang="el-GR" sz="1600" i="1" dirty="0" smtClean="0"/>
              <a:t>’’</a:t>
            </a:r>
          </a:p>
          <a:p>
            <a:pPr algn="ctr"/>
            <a:r>
              <a:rPr lang="en-US" sz="1600" i="1" dirty="0" smtClean="0"/>
              <a:t>1880–1881 </a:t>
            </a:r>
            <a:endParaRPr lang="el-GR" sz="1600" i="1" dirty="0" smtClean="0"/>
          </a:p>
          <a:p>
            <a:pPr algn="ctr"/>
            <a:r>
              <a:rPr lang="en-US" sz="1600" i="1" dirty="0" smtClean="0"/>
              <a:t>The Phillips Collection</a:t>
            </a:r>
            <a:r>
              <a:rPr lang="el-GR" sz="1600" i="1" dirty="0" smtClean="0"/>
              <a:t>, </a:t>
            </a:r>
            <a:r>
              <a:rPr lang="en-US" sz="1600" i="1" dirty="0" smtClean="0"/>
              <a:t>Washington,</a:t>
            </a:r>
            <a:r>
              <a:rPr lang="en-US" sz="1600" b="1" i="1" dirty="0" smtClean="0"/>
              <a:t> </a:t>
            </a:r>
            <a:r>
              <a:rPr lang="en-US" sz="1600" i="1" dirty="0" smtClean="0"/>
              <a:t>D.C. </a:t>
            </a:r>
            <a:endParaRPr lang="el-GR" sz="1600" i="1" dirty="0"/>
          </a:p>
        </p:txBody>
      </p:sp>
      <p:pic>
        <p:nvPicPr>
          <p:cNvPr id="63490" name="Picture 2" descr="undefined"/>
          <p:cNvPicPr>
            <a:picLocks noChangeAspect="1" noChangeArrowheads="1"/>
          </p:cNvPicPr>
          <p:nvPr/>
        </p:nvPicPr>
        <p:blipFill>
          <a:blip r:embed="rId3"/>
          <a:srcRect/>
          <a:stretch>
            <a:fillRect/>
          </a:stretch>
        </p:blipFill>
        <p:spPr bwMode="auto">
          <a:xfrm>
            <a:off x="714348" y="214290"/>
            <a:ext cx="7837768" cy="578647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71472" y="5000636"/>
            <a:ext cx="3005375" cy="1323439"/>
          </a:xfrm>
          <a:prstGeom prst="rect">
            <a:avLst/>
          </a:prstGeom>
        </p:spPr>
        <p:txBody>
          <a:bodyPr wrap="none">
            <a:spAutoFit/>
          </a:bodyPr>
          <a:lstStyle/>
          <a:p>
            <a:pPr algn="ctr"/>
            <a:r>
              <a:rPr lang="el-GR" sz="1600" i="1" dirty="0" smtClean="0"/>
              <a:t>‘’</a:t>
            </a:r>
            <a:r>
              <a:rPr lang="en-US" sz="1600" i="1" dirty="0" smtClean="0"/>
              <a:t>Two Sisters</a:t>
            </a:r>
            <a:r>
              <a:rPr lang="el-GR" sz="1600" i="1" dirty="0" smtClean="0"/>
              <a:t>’’</a:t>
            </a:r>
            <a:endParaRPr lang="el-GR" sz="1600" i="1" dirty="0"/>
          </a:p>
          <a:p>
            <a:pPr algn="ctr"/>
            <a:r>
              <a:rPr lang="el-GR" sz="1600" i="1" dirty="0" smtClean="0"/>
              <a:t>ή </a:t>
            </a:r>
          </a:p>
          <a:p>
            <a:pPr algn="ctr"/>
            <a:r>
              <a:rPr lang="el-GR" sz="1600" i="1" dirty="0" smtClean="0"/>
              <a:t>        ‘’Στο μπαλκόνι’’       </a:t>
            </a:r>
          </a:p>
          <a:p>
            <a:pPr algn="ctr"/>
            <a:r>
              <a:rPr lang="en-US" sz="1600" i="1" dirty="0" smtClean="0"/>
              <a:t>1881</a:t>
            </a:r>
            <a:endParaRPr lang="el-GR" sz="1600" i="1" dirty="0" smtClean="0"/>
          </a:p>
          <a:p>
            <a:pPr algn="ctr"/>
            <a:r>
              <a:rPr lang="el-GR" sz="1600" i="1" dirty="0" smtClean="0"/>
              <a:t>  </a:t>
            </a:r>
            <a:r>
              <a:rPr lang="en-US" sz="1600" i="1" dirty="0" smtClean="0"/>
              <a:t>The Art Institute, Chicago</a:t>
            </a:r>
            <a:r>
              <a:rPr lang="el-GR" sz="1600" i="1" dirty="0" smtClean="0"/>
              <a:t>, Η.Π.Α.</a:t>
            </a:r>
            <a:endParaRPr lang="el-GR" sz="1600" i="1" dirty="0"/>
          </a:p>
        </p:txBody>
      </p:sp>
      <p:pic>
        <p:nvPicPr>
          <p:cNvPr id="61442" name="Picture 2" descr="undefined"/>
          <p:cNvPicPr>
            <a:picLocks noChangeAspect="1" noChangeArrowheads="1"/>
          </p:cNvPicPr>
          <p:nvPr/>
        </p:nvPicPr>
        <p:blipFill>
          <a:blip r:embed="rId2"/>
          <a:srcRect/>
          <a:stretch>
            <a:fillRect/>
          </a:stretch>
        </p:blipFill>
        <p:spPr bwMode="auto">
          <a:xfrm>
            <a:off x="3657600" y="0"/>
            <a:ext cx="54864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thumb/c/c0/Pierre_Auguste_Renoir_-_Country_Dance_-_Google_Art_Project.jpg/320px-Pierre_Auguste_Renoir_-_Country_Dance_-_Google_Art_Project.jpg"/>
          <p:cNvPicPr>
            <a:picLocks noChangeAspect="1" noChangeArrowheads="1"/>
          </p:cNvPicPr>
          <p:nvPr/>
        </p:nvPicPr>
        <p:blipFill>
          <a:blip r:embed="rId2"/>
          <a:srcRect/>
          <a:stretch>
            <a:fillRect/>
          </a:stretch>
        </p:blipFill>
        <p:spPr bwMode="auto">
          <a:xfrm>
            <a:off x="5786446" y="0"/>
            <a:ext cx="2809586" cy="5829892"/>
          </a:xfrm>
          <a:prstGeom prst="rect">
            <a:avLst/>
          </a:prstGeom>
          <a:noFill/>
        </p:spPr>
      </p:pic>
      <p:sp>
        <p:nvSpPr>
          <p:cNvPr id="3" name="2 - Ορθογώνιο"/>
          <p:cNvSpPr/>
          <p:nvPr/>
        </p:nvSpPr>
        <p:spPr>
          <a:xfrm>
            <a:off x="5357818" y="5780782"/>
            <a:ext cx="3786182" cy="1077218"/>
          </a:xfrm>
          <a:prstGeom prst="rect">
            <a:avLst/>
          </a:prstGeom>
        </p:spPr>
        <p:txBody>
          <a:bodyPr wrap="square">
            <a:spAutoFit/>
          </a:bodyPr>
          <a:lstStyle/>
          <a:p>
            <a:pPr algn="ctr"/>
            <a:r>
              <a:rPr lang="el-GR" sz="1600" i="1" dirty="0" smtClean="0"/>
              <a:t>‘’</a:t>
            </a:r>
            <a:r>
              <a:rPr lang="en-US" sz="1600" i="1" dirty="0" smtClean="0"/>
              <a:t>Dance </a:t>
            </a:r>
            <a:r>
              <a:rPr lang="en-US" sz="1600" i="1" dirty="0"/>
              <a:t>in the </a:t>
            </a:r>
            <a:r>
              <a:rPr lang="en-US" sz="1600" i="1" dirty="0" smtClean="0"/>
              <a:t>Country</a:t>
            </a:r>
            <a:r>
              <a:rPr lang="el-GR" sz="1600" i="1" dirty="0" smtClean="0"/>
              <a:t>’’</a:t>
            </a:r>
            <a:endParaRPr lang="el-GR" sz="1600" i="1" dirty="0"/>
          </a:p>
          <a:p>
            <a:pPr algn="ctr"/>
            <a:r>
              <a:rPr lang="en-US" sz="1600" i="1" dirty="0" smtClean="0"/>
              <a:t>(</a:t>
            </a:r>
            <a:r>
              <a:rPr lang="en-US" sz="1600" i="1" dirty="0"/>
              <a:t>Aline Charigot </a:t>
            </a:r>
            <a:r>
              <a:rPr lang="el-GR" sz="1600" i="1" dirty="0" smtClean="0"/>
              <a:t>(αργότερα γυναίκα του ζωγράφου) </a:t>
            </a:r>
            <a:r>
              <a:rPr lang="en-US" sz="1600" i="1" dirty="0" smtClean="0"/>
              <a:t>and </a:t>
            </a:r>
            <a:r>
              <a:rPr lang="en-US" sz="1600" i="1" dirty="0"/>
              <a:t>Paul </a:t>
            </a:r>
            <a:r>
              <a:rPr lang="en-US" sz="1600" i="1" dirty="0" smtClean="0"/>
              <a:t>Lhote</a:t>
            </a:r>
            <a:r>
              <a:rPr lang="el-GR" sz="1600" i="1" dirty="0" smtClean="0"/>
              <a:t>)</a:t>
            </a:r>
          </a:p>
          <a:p>
            <a:pPr algn="ctr"/>
            <a:r>
              <a:rPr lang="en-US" sz="1600" i="1" dirty="0" smtClean="0"/>
              <a:t>1883 </a:t>
            </a:r>
            <a:r>
              <a:rPr lang="el-GR" sz="1600" i="1" dirty="0" smtClean="0"/>
              <a:t>, </a:t>
            </a:r>
            <a:r>
              <a:rPr lang="en-US" sz="1600" i="1" dirty="0" smtClean="0"/>
              <a:t>Musée d'Orsay,</a:t>
            </a:r>
            <a:r>
              <a:rPr lang="el-GR" sz="1600" i="1" dirty="0" smtClean="0"/>
              <a:t> Παρίσι</a:t>
            </a:r>
            <a:endParaRPr lang="el-GR" sz="1600" i="1" dirty="0"/>
          </a:p>
        </p:txBody>
      </p:sp>
      <p:pic>
        <p:nvPicPr>
          <p:cNvPr id="7172" name="Picture 4" descr="https://upload.wikimedia.org/wikipedia/commons/thumb/1/15/Bougival_Dance.jpg/320px-Bougival_Dance.jpg"/>
          <p:cNvPicPr>
            <a:picLocks noChangeAspect="1" noChangeArrowheads="1"/>
          </p:cNvPicPr>
          <p:nvPr/>
        </p:nvPicPr>
        <p:blipFill>
          <a:blip r:embed="rId3"/>
          <a:srcRect/>
          <a:stretch>
            <a:fillRect/>
          </a:stretch>
        </p:blipFill>
        <p:spPr bwMode="auto">
          <a:xfrm>
            <a:off x="642910" y="0"/>
            <a:ext cx="3015741" cy="5786454"/>
          </a:xfrm>
          <a:prstGeom prst="rect">
            <a:avLst/>
          </a:prstGeom>
          <a:noFill/>
        </p:spPr>
      </p:pic>
      <p:sp>
        <p:nvSpPr>
          <p:cNvPr id="5" name="4 - Ορθογώνιο"/>
          <p:cNvSpPr/>
          <p:nvPr/>
        </p:nvSpPr>
        <p:spPr>
          <a:xfrm>
            <a:off x="-142908" y="5780782"/>
            <a:ext cx="4429156" cy="1077218"/>
          </a:xfrm>
          <a:prstGeom prst="rect">
            <a:avLst/>
          </a:prstGeom>
        </p:spPr>
        <p:txBody>
          <a:bodyPr wrap="square">
            <a:spAutoFit/>
          </a:bodyPr>
          <a:lstStyle/>
          <a:p>
            <a:pPr algn="ctr"/>
            <a:r>
              <a:rPr lang="el-GR" sz="1600" i="1" dirty="0" smtClean="0"/>
              <a:t>‘’</a:t>
            </a:r>
            <a:r>
              <a:rPr lang="en-US" sz="1600" i="1" dirty="0" smtClean="0"/>
              <a:t>Dance </a:t>
            </a:r>
            <a:r>
              <a:rPr lang="en-US" sz="1600" i="1" dirty="0"/>
              <a:t>at </a:t>
            </a:r>
            <a:r>
              <a:rPr lang="en-US" sz="1600" i="1" dirty="0" smtClean="0"/>
              <a:t>Bougival</a:t>
            </a:r>
            <a:r>
              <a:rPr lang="el-GR" sz="1600" i="1" dirty="0" smtClean="0"/>
              <a:t>’’</a:t>
            </a:r>
            <a:endParaRPr lang="el-GR" sz="1600" i="1" dirty="0"/>
          </a:p>
          <a:p>
            <a:pPr algn="ctr"/>
            <a:r>
              <a:rPr lang="en-US" sz="1600" i="1" dirty="0" smtClean="0"/>
              <a:t>(</a:t>
            </a:r>
            <a:r>
              <a:rPr lang="el-GR" sz="1600" i="1" dirty="0" smtClean="0"/>
              <a:t>η γυναίκα είναι η ζωγράφος </a:t>
            </a:r>
            <a:r>
              <a:rPr lang="en-US" sz="1600" i="1" dirty="0" smtClean="0"/>
              <a:t>Suzanne Valadon)</a:t>
            </a:r>
            <a:endParaRPr lang="el-GR" sz="1600" i="1" dirty="0" smtClean="0"/>
          </a:p>
          <a:p>
            <a:pPr algn="ctr"/>
            <a:r>
              <a:rPr lang="en-US" sz="1600" i="1" dirty="0" smtClean="0"/>
              <a:t>1882–1883</a:t>
            </a:r>
            <a:endParaRPr lang="el-GR" sz="1600" i="1" dirty="0" smtClean="0"/>
          </a:p>
          <a:p>
            <a:pPr algn="ctr"/>
            <a:r>
              <a:rPr lang="el-GR" sz="1600" i="1" dirty="0" smtClean="0"/>
              <a:t> </a:t>
            </a:r>
            <a:r>
              <a:rPr lang="en-US" sz="1600" i="1" dirty="0" smtClean="0"/>
              <a:t>Boston Museum of Fine Arts</a:t>
            </a:r>
            <a:endParaRPr lang="el-GR" sz="1600" i="1" dirty="0"/>
          </a:p>
        </p:txBody>
      </p:sp>
      <p:sp>
        <p:nvSpPr>
          <p:cNvPr id="6" name="5 - Ορθογώνιο"/>
          <p:cNvSpPr/>
          <p:nvPr/>
        </p:nvSpPr>
        <p:spPr>
          <a:xfrm>
            <a:off x="3571868" y="500042"/>
            <a:ext cx="2286016" cy="2062103"/>
          </a:xfrm>
          <a:prstGeom prst="rect">
            <a:avLst/>
          </a:prstGeom>
        </p:spPr>
        <p:txBody>
          <a:bodyPr wrap="square">
            <a:spAutoFit/>
          </a:bodyPr>
          <a:lstStyle/>
          <a:p>
            <a:pPr algn="ctr"/>
            <a:r>
              <a:rPr lang="el-GR" sz="1600" i="1" dirty="0" smtClean="0"/>
              <a:t>Δύο από τους τρεις πίνακες με θέμα τον χορό.</a:t>
            </a:r>
          </a:p>
          <a:p>
            <a:pPr algn="ctr"/>
            <a:r>
              <a:rPr lang="el-GR" sz="1600" i="1" dirty="0" smtClean="0"/>
              <a:t>Έχουν επιρροές από το ταξίδι που έκανε το 1881 στην Ιταλία, όπου εμπνεύστηκε κυρίως</a:t>
            </a:r>
          </a:p>
          <a:p>
            <a:pPr algn="ctr"/>
            <a:r>
              <a:rPr lang="el-GR" sz="1600" i="1" dirty="0" smtClean="0"/>
              <a:t> από τον Ραφαήλ. </a:t>
            </a:r>
            <a:endParaRPr lang="el-GR" sz="16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14290"/>
            <a:ext cx="4214842" cy="1754326"/>
          </a:xfrm>
          <a:prstGeom prst="rect">
            <a:avLst/>
          </a:prstGeom>
        </p:spPr>
        <p:txBody>
          <a:bodyPr wrap="square">
            <a:spAutoFit/>
          </a:bodyPr>
          <a:lstStyle/>
          <a:p>
            <a:pPr algn="ctr"/>
            <a:r>
              <a:rPr lang="en-US" i="1" dirty="0" smtClean="0">
                <a:solidFill>
                  <a:srgbClr val="FFC000"/>
                </a:solidFill>
              </a:rPr>
              <a:t>1. </a:t>
            </a:r>
            <a:r>
              <a:rPr lang="el-GR" i="1" dirty="0" smtClean="0"/>
              <a:t>Γεννήθηκε </a:t>
            </a:r>
            <a:r>
              <a:rPr lang="el-GR" i="1" dirty="0"/>
              <a:t>στην πόλη </a:t>
            </a:r>
            <a:r>
              <a:rPr lang="el-GR" i="1" dirty="0" smtClean="0"/>
              <a:t>Λιμόζ, ήταν γιος ράφτη </a:t>
            </a:r>
            <a:r>
              <a:rPr lang="el-GR" i="1" dirty="0"/>
              <a:t>και </a:t>
            </a:r>
            <a:r>
              <a:rPr lang="el-GR" i="1" dirty="0" smtClean="0"/>
              <a:t>εργάτριας. </a:t>
            </a:r>
            <a:r>
              <a:rPr lang="el-GR" i="1" dirty="0"/>
              <a:t>Σε ηλικία τριών ετών </a:t>
            </a:r>
            <a:r>
              <a:rPr lang="el-GR" i="1" dirty="0" smtClean="0"/>
              <a:t> μετακομίζει </a:t>
            </a:r>
            <a:r>
              <a:rPr lang="el-GR" i="1" dirty="0"/>
              <a:t>στο </a:t>
            </a:r>
            <a:r>
              <a:rPr lang="el-GR" i="1" dirty="0" smtClean="0"/>
              <a:t>Παρίσι. </a:t>
            </a:r>
            <a:r>
              <a:rPr lang="el-GR" i="1" dirty="0"/>
              <a:t>Σ</a:t>
            </a:r>
            <a:r>
              <a:rPr lang="el-GR" i="1" dirty="0" smtClean="0"/>
              <a:t>τα </a:t>
            </a:r>
            <a:r>
              <a:rPr lang="el-GR" i="1" dirty="0"/>
              <a:t>επτά του </a:t>
            </a:r>
            <a:r>
              <a:rPr lang="el-GR" i="1" dirty="0" smtClean="0"/>
              <a:t>χρόνια φοιτά σε </a:t>
            </a:r>
            <a:r>
              <a:rPr lang="el-GR" i="1" dirty="0"/>
              <a:t>καθολικό σχολείο. </a:t>
            </a:r>
            <a:r>
              <a:rPr lang="el-GR" i="1" dirty="0" smtClean="0"/>
              <a:t> Αργότερα μαζεύει </a:t>
            </a:r>
            <a:r>
              <a:rPr lang="el-GR" i="1" dirty="0"/>
              <a:t>λίγα </a:t>
            </a:r>
            <a:r>
              <a:rPr lang="el-GR" i="1" dirty="0" smtClean="0"/>
              <a:t>χρήματα</a:t>
            </a:r>
            <a:r>
              <a:rPr lang="el-GR" i="1" dirty="0"/>
              <a:t> </a:t>
            </a:r>
            <a:r>
              <a:rPr lang="el-GR" i="1" dirty="0" smtClean="0"/>
              <a:t>και δίνει </a:t>
            </a:r>
            <a:r>
              <a:rPr lang="el-GR" i="1" dirty="0"/>
              <a:t>εξετάσεις στη Σχολή Καλών Τεχνών.</a:t>
            </a:r>
          </a:p>
        </p:txBody>
      </p:sp>
      <p:sp>
        <p:nvSpPr>
          <p:cNvPr id="3" name="2 - Ορθογώνιο"/>
          <p:cNvSpPr/>
          <p:nvPr/>
        </p:nvSpPr>
        <p:spPr>
          <a:xfrm>
            <a:off x="4357686" y="928670"/>
            <a:ext cx="4572000" cy="2031325"/>
          </a:xfrm>
          <a:prstGeom prst="rect">
            <a:avLst/>
          </a:prstGeom>
        </p:spPr>
        <p:txBody>
          <a:bodyPr>
            <a:spAutoFit/>
          </a:bodyPr>
          <a:lstStyle/>
          <a:p>
            <a:pPr algn="ctr"/>
            <a:r>
              <a:rPr lang="en-US" i="1" dirty="0" smtClean="0">
                <a:solidFill>
                  <a:srgbClr val="FFC000"/>
                </a:solidFill>
              </a:rPr>
              <a:t>2. </a:t>
            </a:r>
            <a:r>
              <a:rPr lang="el-GR" i="1" dirty="0" smtClean="0"/>
              <a:t>Το</a:t>
            </a:r>
            <a:r>
              <a:rPr lang="el-GR" i="1" dirty="0"/>
              <a:t> 1862 </a:t>
            </a:r>
            <a:r>
              <a:rPr lang="el-GR" i="1" dirty="0" smtClean="0"/>
              <a:t>γράφεται στο </a:t>
            </a:r>
            <a:r>
              <a:rPr lang="el-GR" i="1" dirty="0"/>
              <a:t>ατελιέ των Ερλ Σινιόλ και </a:t>
            </a:r>
            <a:r>
              <a:rPr lang="el-GR" i="1" dirty="0" smtClean="0"/>
              <a:t>Μαρκ-Σαρλ-Γκαμπριέλ Γκλαιρ, όπου θα γνωρίσει τον</a:t>
            </a:r>
            <a:r>
              <a:rPr lang="el-GR" i="1" dirty="0"/>
              <a:t> </a:t>
            </a:r>
            <a:r>
              <a:rPr lang="el-GR" i="1" dirty="0" smtClean="0"/>
              <a:t>Μονέ, τον  Μπαζίλ και τον Σίσλεϋ. </a:t>
            </a:r>
            <a:r>
              <a:rPr lang="el-GR" i="1" dirty="0"/>
              <a:t>Την ίδια περίοδο, </a:t>
            </a:r>
            <a:r>
              <a:rPr lang="el-GR" i="1" dirty="0" smtClean="0"/>
              <a:t>εξασφαλίζει άδεια </a:t>
            </a:r>
            <a:r>
              <a:rPr lang="el-GR" i="1" dirty="0"/>
              <a:t>για να αντιγράφει έργα άλλων καλλιτεχνών στο Μουσείο του Λούβρου. </a:t>
            </a:r>
            <a:endParaRPr lang="el-GR" i="1" dirty="0" smtClean="0"/>
          </a:p>
          <a:p>
            <a:endParaRPr lang="el-GR" dirty="0"/>
          </a:p>
        </p:txBody>
      </p:sp>
      <p:sp>
        <p:nvSpPr>
          <p:cNvPr id="4" name="3 - Ορθογώνιο"/>
          <p:cNvSpPr/>
          <p:nvPr/>
        </p:nvSpPr>
        <p:spPr>
          <a:xfrm>
            <a:off x="142844" y="2285992"/>
            <a:ext cx="4071966" cy="1200329"/>
          </a:xfrm>
          <a:prstGeom prst="rect">
            <a:avLst/>
          </a:prstGeom>
        </p:spPr>
        <p:txBody>
          <a:bodyPr wrap="square">
            <a:spAutoFit/>
          </a:bodyPr>
          <a:lstStyle/>
          <a:p>
            <a:pPr algn="ctr"/>
            <a:r>
              <a:rPr lang="en-US" i="1" dirty="0" smtClean="0">
                <a:solidFill>
                  <a:srgbClr val="FFC000"/>
                </a:solidFill>
              </a:rPr>
              <a:t>3. </a:t>
            </a:r>
            <a:r>
              <a:rPr lang="el-GR" i="1" dirty="0" smtClean="0"/>
              <a:t>Δύο χρόνια αργότερα, ο Ρενουάρ ξεκίνησε να εκθέτει έργα του, ωστόσο για αρκετά χρόνια δε γνώρισε σημαντική αναγνώριση,</a:t>
            </a:r>
            <a:endParaRPr lang="el-GR" i="1" dirty="0"/>
          </a:p>
        </p:txBody>
      </p:sp>
      <p:sp>
        <p:nvSpPr>
          <p:cNvPr id="5" name="4 - Ορθογώνιο"/>
          <p:cNvSpPr/>
          <p:nvPr/>
        </p:nvSpPr>
        <p:spPr>
          <a:xfrm>
            <a:off x="4429124" y="3071810"/>
            <a:ext cx="4357686" cy="923330"/>
          </a:xfrm>
          <a:prstGeom prst="rect">
            <a:avLst/>
          </a:prstGeom>
        </p:spPr>
        <p:txBody>
          <a:bodyPr wrap="square">
            <a:spAutoFit/>
          </a:bodyPr>
          <a:lstStyle/>
          <a:p>
            <a:pPr algn="ctr"/>
            <a:r>
              <a:rPr lang="en-US" i="1" dirty="0" smtClean="0">
                <a:solidFill>
                  <a:srgbClr val="FFC000"/>
                </a:solidFill>
              </a:rPr>
              <a:t>4. </a:t>
            </a:r>
            <a:r>
              <a:rPr lang="el-GR" i="1" dirty="0" smtClean="0"/>
              <a:t>Μέχρι τον Γαλλο-Πρωσικό πόλεμο του 1870, γύριζε με ένα σακίδιο στον ώμο και ζούσε πολύ φτωχικά. </a:t>
            </a:r>
            <a:endParaRPr lang="el-GR" i="1" dirty="0"/>
          </a:p>
        </p:txBody>
      </p:sp>
      <p:sp>
        <p:nvSpPr>
          <p:cNvPr id="6" name="5 - Ορθογώνιο"/>
          <p:cNvSpPr/>
          <p:nvPr/>
        </p:nvSpPr>
        <p:spPr>
          <a:xfrm>
            <a:off x="0" y="3929066"/>
            <a:ext cx="4357686" cy="923330"/>
          </a:xfrm>
          <a:prstGeom prst="rect">
            <a:avLst/>
          </a:prstGeom>
        </p:spPr>
        <p:txBody>
          <a:bodyPr wrap="square">
            <a:spAutoFit/>
          </a:bodyPr>
          <a:lstStyle/>
          <a:p>
            <a:pPr algn="ctr"/>
            <a:r>
              <a:rPr lang="en-US" i="1" dirty="0" smtClean="0">
                <a:solidFill>
                  <a:srgbClr val="FFC000"/>
                </a:solidFill>
              </a:rPr>
              <a:t>5. </a:t>
            </a:r>
            <a:r>
              <a:rPr lang="el-GR" i="1" dirty="0" smtClean="0">
                <a:solidFill>
                  <a:srgbClr val="92D050"/>
                </a:solidFill>
              </a:rPr>
              <a:t>Το 1867</a:t>
            </a:r>
            <a:r>
              <a:rPr lang="el-GR" i="1" dirty="0">
                <a:solidFill>
                  <a:srgbClr val="92D050"/>
                </a:solidFill>
              </a:rPr>
              <a:t> </a:t>
            </a:r>
            <a:r>
              <a:rPr lang="el-GR" i="1" dirty="0" smtClean="0">
                <a:solidFill>
                  <a:srgbClr val="92D050"/>
                </a:solidFill>
              </a:rPr>
              <a:t>ένας πίνακάς του με τον τίτλο </a:t>
            </a:r>
            <a:r>
              <a:rPr lang="en-US" i="1" dirty="0" smtClean="0">
                <a:solidFill>
                  <a:srgbClr val="92D050"/>
                </a:solidFill>
              </a:rPr>
              <a:t>’’</a:t>
            </a:r>
            <a:r>
              <a:rPr lang="el-GR" i="1" dirty="0" smtClean="0">
                <a:solidFill>
                  <a:srgbClr val="92D050"/>
                </a:solidFill>
              </a:rPr>
              <a:t>Λιζ</a:t>
            </a:r>
            <a:r>
              <a:rPr lang="en-US" i="1" dirty="0" smtClean="0">
                <a:solidFill>
                  <a:srgbClr val="92D050"/>
                </a:solidFill>
              </a:rPr>
              <a:t>’’</a:t>
            </a:r>
            <a:r>
              <a:rPr lang="el-GR" i="1" dirty="0" smtClean="0">
                <a:solidFill>
                  <a:srgbClr val="92D050"/>
                </a:solidFill>
              </a:rPr>
              <a:t> (Lise) έγινε δεκτός </a:t>
            </a:r>
          </a:p>
          <a:p>
            <a:pPr algn="ctr"/>
            <a:r>
              <a:rPr lang="el-GR" i="1" dirty="0" smtClean="0">
                <a:solidFill>
                  <a:srgbClr val="92D050"/>
                </a:solidFill>
              </a:rPr>
              <a:t>στο Σαλόν του Παρισιού</a:t>
            </a:r>
            <a:r>
              <a:rPr lang="el-GR" i="1" dirty="0" smtClean="0"/>
              <a:t>.</a:t>
            </a:r>
            <a:endParaRPr lang="el-GR" i="1" dirty="0"/>
          </a:p>
        </p:txBody>
      </p:sp>
      <p:sp>
        <p:nvSpPr>
          <p:cNvPr id="7" name="6 - Ορθογώνιο"/>
          <p:cNvSpPr/>
          <p:nvPr/>
        </p:nvSpPr>
        <p:spPr>
          <a:xfrm>
            <a:off x="4429124" y="4500570"/>
            <a:ext cx="4572000" cy="1754326"/>
          </a:xfrm>
          <a:prstGeom prst="rect">
            <a:avLst/>
          </a:prstGeom>
        </p:spPr>
        <p:txBody>
          <a:bodyPr>
            <a:spAutoFit/>
          </a:bodyPr>
          <a:lstStyle/>
          <a:p>
            <a:pPr algn="ctr"/>
            <a:r>
              <a:rPr lang="en-US" i="1" dirty="0" smtClean="0">
                <a:solidFill>
                  <a:srgbClr val="FFC000"/>
                </a:solidFill>
              </a:rPr>
              <a:t>6. </a:t>
            </a:r>
            <a:r>
              <a:rPr lang="el-GR" i="1" dirty="0" smtClean="0"/>
              <a:t>Την περίοδο αυτή θεωρείται πως ο Ρενουάρ επηρεάστηκε σημαντικά από τον Κλωντ Μονέ, πλησιάζοντας ολοένα και περισσότερο προς τον ιμπρεσιονισμό. Κατά πολλούς το διάστημα 1870 - 1883 αποτελεί τη λεγόμενη ιμπρεσιονιστική περίοδο του Ρενουάρ.</a:t>
            </a:r>
            <a:endParaRPr lang="el-GR"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ldren at the Beach at Guernsey, 1883, Barnes Foundation, Philadelphia"/>
          <p:cNvPicPr>
            <a:picLocks noChangeAspect="1" noChangeArrowheads="1"/>
          </p:cNvPicPr>
          <p:nvPr/>
        </p:nvPicPr>
        <p:blipFill>
          <a:blip r:embed="rId2"/>
          <a:srcRect/>
          <a:stretch>
            <a:fillRect/>
          </a:stretch>
        </p:blipFill>
        <p:spPr bwMode="auto">
          <a:xfrm>
            <a:off x="0" y="285728"/>
            <a:ext cx="7374557" cy="6215082"/>
          </a:xfrm>
          <a:prstGeom prst="rect">
            <a:avLst/>
          </a:prstGeom>
          <a:noFill/>
        </p:spPr>
      </p:pic>
      <p:sp>
        <p:nvSpPr>
          <p:cNvPr id="5" name="4 - Ορθογώνιο"/>
          <p:cNvSpPr/>
          <p:nvPr/>
        </p:nvSpPr>
        <p:spPr>
          <a:xfrm>
            <a:off x="7358082" y="4429132"/>
            <a:ext cx="1785918" cy="1815882"/>
          </a:xfrm>
          <a:prstGeom prst="rect">
            <a:avLst/>
          </a:prstGeom>
        </p:spPr>
        <p:txBody>
          <a:bodyPr wrap="square">
            <a:spAutoFit/>
          </a:bodyPr>
          <a:lstStyle/>
          <a:p>
            <a:pPr algn="ctr"/>
            <a:r>
              <a:rPr lang="el-GR" sz="1600" i="1" dirty="0" smtClean="0"/>
              <a:t>‘’</a:t>
            </a:r>
            <a:r>
              <a:rPr lang="en-US" sz="1600" i="1" dirty="0" smtClean="0"/>
              <a:t>Children at the Beach at Guernsey</a:t>
            </a:r>
            <a:r>
              <a:rPr lang="el-GR" sz="1600" i="1" dirty="0" smtClean="0"/>
              <a:t>’’</a:t>
            </a:r>
            <a:r>
              <a:rPr lang="en-US" sz="1600" i="1" dirty="0" smtClean="0"/>
              <a:t> </a:t>
            </a:r>
            <a:endParaRPr lang="el-GR" sz="1600" i="1" dirty="0" smtClean="0"/>
          </a:p>
          <a:p>
            <a:pPr algn="ctr"/>
            <a:r>
              <a:rPr lang="en-US" sz="1600" i="1" dirty="0" smtClean="0"/>
              <a:t>1883</a:t>
            </a:r>
            <a:endParaRPr lang="el-GR" sz="1600" i="1" dirty="0" smtClean="0"/>
          </a:p>
          <a:p>
            <a:pPr algn="ctr"/>
            <a:r>
              <a:rPr lang="en-US" sz="1600" i="1" dirty="0" smtClean="0"/>
              <a:t>Barnes Foundation, Philadelphia</a:t>
            </a:r>
            <a:r>
              <a:rPr lang="el-GR" sz="1600" i="1" dirty="0" smtClean="0"/>
              <a:t>, Η.Π.Α.</a:t>
            </a:r>
            <a:endParaRPr lang="el-GR" sz="16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ernsey - Localizzazione"/>
          <p:cNvPicPr>
            <a:picLocks noChangeAspect="1" noChangeArrowheads="1"/>
          </p:cNvPicPr>
          <p:nvPr/>
        </p:nvPicPr>
        <p:blipFill>
          <a:blip r:embed="rId2"/>
          <a:srcRect/>
          <a:stretch>
            <a:fillRect/>
          </a:stretch>
        </p:blipFill>
        <p:spPr bwMode="auto">
          <a:xfrm>
            <a:off x="0" y="285728"/>
            <a:ext cx="9118734" cy="5143536"/>
          </a:xfrm>
          <a:prstGeom prst="rect">
            <a:avLst/>
          </a:prstGeom>
          <a:noFill/>
        </p:spPr>
      </p:pic>
      <p:sp>
        <p:nvSpPr>
          <p:cNvPr id="3" name="2 - Ορθογώνιο"/>
          <p:cNvSpPr/>
          <p:nvPr/>
        </p:nvSpPr>
        <p:spPr>
          <a:xfrm>
            <a:off x="3071802" y="5786454"/>
            <a:ext cx="3524939" cy="338554"/>
          </a:xfrm>
          <a:prstGeom prst="rect">
            <a:avLst/>
          </a:prstGeom>
        </p:spPr>
        <p:txBody>
          <a:bodyPr wrap="none">
            <a:spAutoFit/>
          </a:bodyPr>
          <a:lstStyle/>
          <a:p>
            <a:pPr algn="ctr"/>
            <a:r>
              <a:rPr lang="el-GR" sz="1600" i="1" dirty="0" smtClean="0"/>
              <a:t>Το νησί </a:t>
            </a:r>
            <a:r>
              <a:rPr lang="en-US" sz="1600" i="1" dirty="0" smtClean="0"/>
              <a:t>Guernsey</a:t>
            </a:r>
            <a:r>
              <a:rPr lang="el-GR" sz="1600" i="1" dirty="0" smtClean="0"/>
              <a:t> στο Στενό της Μάγχης</a:t>
            </a:r>
            <a:endParaRPr lang="el-GR" sz="1600"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he Umbrellas, c. 1880–1886, National Gallery, London"/>
          <p:cNvPicPr>
            <a:picLocks noChangeAspect="1" noChangeArrowheads="1"/>
          </p:cNvPicPr>
          <p:nvPr/>
        </p:nvPicPr>
        <p:blipFill>
          <a:blip r:embed="rId2"/>
          <a:srcRect/>
          <a:stretch>
            <a:fillRect/>
          </a:stretch>
        </p:blipFill>
        <p:spPr bwMode="auto">
          <a:xfrm>
            <a:off x="0" y="0"/>
            <a:ext cx="4361208" cy="6858000"/>
          </a:xfrm>
          <a:prstGeom prst="rect">
            <a:avLst/>
          </a:prstGeom>
          <a:noFill/>
        </p:spPr>
      </p:pic>
      <p:sp>
        <p:nvSpPr>
          <p:cNvPr id="5" name="4 - Ορθογώνιο"/>
          <p:cNvSpPr/>
          <p:nvPr/>
        </p:nvSpPr>
        <p:spPr>
          <a:xfrm>
            <a:off x="4429124" y="5214950"/>
            <a:ext cx="2571768" cy="830997"/>
          </a:xfrm>
          <a:prstGeom prst="rect">
            <a:avLst/>
          </a:prstGeom>
        </p:spPr>
        <p:txBody>
          <a:bodyPr wrap="square">
            <a:spAutoFit/>
          </a:bodyPr>
          <a:lstStyle/>
          <a:p>
            <a:pPr algn="ctr"/>
            <a:r>
              <a:rPr lang="el-GR" sz="1600" i="1" dirty="0" smtClean="0"/>
              <a:t>‘’Οι Ομπρέλες’’</a:t>
            </a:r>
          </a:p>
          <a:p>
            <a:pPr algn="ctr"/>
            <a:r>
              <a:rPr lang="en-US" sz="1600" i="1" dirty="0" smtClean="0"/>
              <a:t>1880</a:t>
            </a:r>
            <a:r>
              <a:rPr lang="el-GR" sz="1600" i="1" dirty="0" smtClean="0"/>
              <a:t>/</a:t>
            </a:r>
            <a:r>
              <a:rPr lang="en-US" sz="1600" i="1" dirty="0" smtClean="0"/>
              <a:t>86</a:t>
            </a:r>
            <a:endParaRPr lang="el-GR" sz="1600" i="1" dirty="0" smtClean="0"/>
          </a:p>
          <a:p>
            <a:pPr algn="ctr"/>
            <a:r>
              <a:rPr lang="en-US" sz="1600" i="1" dirty="0" smtClean="0"/>
              <a:t>National Gallery, </a:t>
            </a:r>
            <a:r>
              <a:rPr lang="el-GR" sz="1600" i="1" dirty="0" smtClean="0"/>
              <a:t> Λονδίνο</a:t>
            </a:r>
            <a:endParaRPr lang="el-GR" sz="1600"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d/d2/Auguste_Renoir_-_Julie_Manet_-_Google_Art_Project.jpg/800px-Auguste_Renoir_-_Julie_Manet_-_Google_Art_Project.jpg"/>
          <p:cNvPicPr>
            <a:picLocks noChangeAspect="1" noChangeArrowheads="1"/>
          </p:cNvPicPr>
          <p:nvPr/>
        </p:nvPicPr>
        <p:blipFill>
          <a:blip r:embed="rId2"/>
          <a:srcRect/>
          <a:stretch>
            <a:fillRect/>
          </a:stretch>
        </p:blipFill>
        <p:spPr bwMode="auto">
          <a:xfrm>
            <a:off x="3500430" y="-34212"/>
            <a:ext cx="5643570" cy="6892211"/>
          </a:xfrm>
          <a:prstGeom prst="rect">
            <a:avLst/>
          </a:prstGeom>
          <a:noFill/>
        </p:spPr>
      </p:pic>
      <p:sp>
        <p:nvSpPr>
          <p:cNvPr id="3" name="2 - Ορθογώνιο"/>
          <p:cNvSpPr/>
          <p:nvPr/>
        </p:nvSpPr>
        <p:spPr>
          <a:xfrm>
            <a:off x="1357290" y="5857892"/>
            <a:ext cx="2076722" cy="830997"/>
          </a:xfrm>
          <a:prstGeom prst="rect">
            <a:avLst/>
          </a:prstGeom>
        </p:spPr>
        <p:txBody>
          <a:bodyPr wrap="none">
            <a:spAutoFit/>
          </a:bodyPr>
          <a:lstStyle/>
          <a:p>
            <a:pPr algn="ctr"/>
            <a:r>
              <a:rPr lang="el-GR" sz="1600" i="1" dirty="0" smtClean="0"/>
              <a:t>‘’</a:t>
            </a:r>
            <a:r>
              <a:rPr lang="en-US" sz="1600" i="1" dirty="0" smtClean="0"/>
              <a:t>Julie </a:t>
            </a:r>
            <a:r>
              <a:rPr lang="en-US" sz="1600" i="1" dirty="0"/>
              <a:t>Manet with </a:t>
            </a:r>
            <a:r>
              <a:rPr lang="en-US" sz="1600" i="1" dirty="0" smtClean="0"/>
              <a:t>cat</a:t>
            </a:r>
            <a:r>
              <a:rPr lang="el-GR" sz="1600" i="1" dirty="0" smtClean="0"/>
              <a:t>’’</a:t>
            </a:r>
          </a:p>
          <a:p>
            <a:pPr algn="ctr"/>
            <a:r>
              <a:rPr lang="en-US" sz="1600" i="1" dirty="0" smtClean="0"/>
              <a:t>1887 </a:t>
            </a:r>
            <a:endParaRPr lang="el-GR" sz="1600" i="1" dirty="0" smtClean="0"/>
          </a:p>
          <a:p>
            <a:pPr algn="ctr"/>
            <a:r>
              <a:rPr lang="en-US" sz="1600" i="1" dirty="0" smtClean="0"/>
              <a:t>Musée d'Orsay, </a:t>
            </a:r>
            <a:r>
              <a:rPr lang="el-GR" sz="1600" i="1" dirty="0" smtClean="0"/>
              <a:t>Παρίσι</a:t>
            </a:r>
            <a:endParaRPr lang="el-GR" sz="1600" i="1" dirty="0"/>
          </a:p>
        </p:txBody>
      </p:sp>
      <p:pic>
        <p:nvPicPr>
          <p:cNvPr id="57346" name="Picture 2" descr="https://upload.wikimedia.org/wikipedia/commons/thumb/a/ae/Julie_Manet_1894.jpg/220px-Julie_Manet_1894.jpg"/>
          <p:cNvPicPr>
            <a:picLocks noChangeAspect="1" noChangeArrowheads="1"/>
          </p:cNvPicPr>
          <p:nvPr/>
        </p:nvPicPr>
        <p:blipFill>
          <a:blip r:embed="rId3"/>
          <a:srcRect/>
          <a:stretch>
            <a:fillRect/>
          </a:stretch>
        </p:blipFill>
        <p:spPr bwMode="auto">
          <a:xfrm>
            <a:off x="0" y="0"/>
            <a:ext cx="2095500" cy="3105150"/>
          </a:xfrm>
          <a:prstGeom prst="rect">
            <a:avLst/>
          </a:prstGeom>
          <a:noFill/>
        </p:spPr>
      </p:pic>
      <p:sp>
        <p:nvSpPr>
          <p:cNvPr id="5" name="4 - Ορθογώνιο"/>
          <p:cNvSpPr/>
          <p:nvPr/>
        </p:nvSpPr>
        <p:spPr>
          <a:xfrm>
            <a:off x="1928794" y="214290"/>
            <a:ext cx="1571636" cy="2800767"/>
          </a:xfrm>
          <a:prstGeom prst="rect">
            <a:avLst/>
          </a:prstGeom>
        </p:spPr>
        <p:txBody>
          <a:bodyPr wrap="square">
            <a:spAutoFit/>
          </a:bodyPr>
          <a:lstStyle/>
          <a:p>
            <a:pPr algn="ctr"/>
            <a:r>
              <a:rPr lang="el-GR" sz="1600" i="1" dirty="0" smtClean="0"/>
              <a:t>Η </a:t>
            </a:r>
            <a:r>
              <a:rPr lang="en-US" sz="1600" i="1" dirty="0" smtClean="0"/>
              <a:t>Julie Manet Rouart</a:t>
            </a:r>
            <a:r>
              <a:rPr lang="el-GR" sz="1600" i="1" dirty="0" smtClean="0"/>
              <a:t>  το 1894, 15 ετών</a:t>
            </a:r>
          </a:p>
          <a:p>
            <a:pPr algn="ctr"/>
            <a:endParaRPr lang="el-GR" sz="1600" i="1" dirty="0" smtClean="0"/>
          </a:p>
          <a:p>
            <a:pPr algn="ctr"/>
            <a:r>
              <a:rPr lang="el-GR" sz="1600" i="1" dirty="0" smtClean="0"/>
              <a:t>Ήταν η μοναχοκόρη της ζωγράφου </a:t>
            </a:r>
            <a:r>
              <a:rPr lang="en-US" sz="1600" i="1" dirty="0" smtClean="0"/>
              <a:t>Berthe Morisot</a:t>
            </a:r>
            <a:r>
              <a:rPr lang="el-GR" sz="1600" i="1" dirty="0" smtClean="0"/>
              <a:t>,</a:t>
            </a:r>
          </a:p>
          <a:p>
            <a:pPr algn="ctr"/>
            <a:r>
              <a:rPr lang="el-GR" sz="1600" i="1" dirty="0" smtClean="0"/>
              <a:t>συζύγου του αδελφού του</a:t>
            </a:r>
            <a:r>
              <a:rPr lang="en-US" sz="1600" dirty="0" smtClean="0"/>
              <a:t> </a:t>
            </a:r>
            <a:r>
              <a:rPr lang="en-US" sz="1600" i="1" dirty="0" smtClean="0"/>
              <a:t>Manet. </a:t>
            </a:r>
            <a:endParaRPr lang="el-GR" sz="1600" i="1" dirty="0" smtClean="0"/>
          </a:p>
        </p:txBody>
      </p:sp>
      <p:sp>
        <p:nvSpPr>
          <p:cNvPr id="6" name="5 - Ορθογώνιο"/>
          <p:cNvSpPr/>
          <p:nvPr/>
        </p:nvSpPr>
        <p:spPr>
          <a:xfrm>
            <a:off x="142844" y="3214686"/>
            <a:ext cx="3214710" cy="1077218"/>
          </a:xfrm>
          <a:prstGeom prst="rect">
            <a:avLst/>
          </a:prstGeom>
        </p:spPr>
        <p:txBody>
          <a:bodyPr wrap="square">
            <a:spAutoFit/>
          </a:bodyPr>
          <a:lstStyle/>
          <a:p>
            <a:pPr algn="ctr"/>
            <a:r>
              <a:rPr lang="el-GR" sz="1600" i="1" dirty="0" smtClean="0"/>
              <a:t>Και οι 2 γονείς της πέθαναν πολύ νωρίς κι εκείνη έζησε κοντά στα ξαδέλφια της και στην οικογένεια των Ρενουάρ. </a:t>
            </a:r>
            <a:endParaRPr lang="el-GR" sz="1600"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aysage à La Roche-Guyon, c. 1887, Pérez Simón Collection, Mexico City"/>
          <p:cNvPicPr>
            <a:picLocks noChangeAspect="1" noChangeArrowheads="1"/>
          </p:cNvPicPr>
          <p:nvPr/>
        </p:nvPicPr>
        <p:blipFill>
          <a:blip r:embed="rId2"/>
          <a:srcRect/>
          <a:stretch>
            <a:fillRect/>
          </a:stretch>
        </p:blipFill>
        <p:spPr bwMode="auto">
          <a:xfrm>
            <a:off x="0" y="357166"/>
            <a:ext cx="7143768" cy="5860123"/>
          </a:xfrm>
          <a:prstGeom prst="rect">
            <a:avLst/>
          </a:prstGeom>
          <a:noFill/>
        </p:spPr>
      </p:pic>
      <p:sp>
        <p:nvSpPr>
          <p:cNvPr id="5" name="4 - Ορθογώνιο"/>
          <p:cNvSpPr/>
          <p:nvPr/>
        </p:nvSpPr>
        <p:spPr>
          <a:xfrm>
            <a:off x="7215206" y="4572008"/>
            <a:ext cx="1785934" cy="1569660"/>
          </a:xfrm>
          <a:prstGeom prst="rect">
            <a:avLst/>
          </a:prstGeom>
        </p:spPr>
        <p:txBody>
          <a:bodyPr wrap="square">
            <a:spAutoFit/>
          </a:bodyPr>
          <a:lstStyle/>
          <a:p>
            <a:pPr algn="ctr"/>
            <a:r>
              <a:rPr lang="el-GR" sz="1600" i="1" dirty="0" smtClean="0"/>
              <a:t>‘’Τοπίο στο </a:t>
            </a:r>
          </a:p>
          <a:p>
            <a:pPr algn="ctr"/>
            <a:r>
              <a:rPr lang="fr-FR" sz="1600" i="1" dirty="0" smtClean="0"/>
              <a:t>La Roche-Guyon</a:t>
            </a:r>
            <a:r>
              <a:rPr lang="el-GR" sz="1600" i="1" dirty="0" smtClean="0"/>
              <a:t>’’</a:t>
            </a:r>
          </a:p>
          <a:p>
            <a:pPr algn="ctr"/>
            <a:r>
              <a:rPr lang="fr-FR" sz="1600" i="1" dirty="0" smtClean="0"/>
              <a:t>1887,</a:t>
            </a:r>
            <a:endParaRPr lang="el-GR" sz="1600" i="1" dirty="0" smtClean="0"/>
          </a:p>
          <a:p>
            <a:pPr algn="ctr"/>
            <a:r>
              <a:rPr lang="fr-FR" sz="1600" i="1" dirty="0" smtClean="0"/>
              <a:t>Pérez Simón Collection, Mexico City</a:t>
            </a:r>
            <a:endParaRPr lang="el-GR" sz="16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Girls Reading, c. 1890–1891, LACMA, Los Angeles"/>
          <p:cNvPicPr>
            <a:picLocks noChangeAspect="1" noChangeArrowheads="1"/>
          </p:cNvPicPr>
          <p:nvPr/>
        </p:nvPicPr>
        <p:blipFill>
          <a:blip r:embed="rId2"/>
          <a:srcRect/>
          <a:stretch>
            <a:fillRect/>
          </a:stretch>
        </p:blipFill>
        <p:spPr bwMode="auto">
          <a:xfrm>
            <a:off x="0" y="0"/>
            <a:ext cx="5756977" cy="6858000"/>
          </a:xfrm>
          <a:prstGeom prst="rect">
            <a:avLst/>
          </a:prstGeom>
          <a:noFill/>
        </p:spPr>
      </p:pic>
      <p:sp>
        <p:nvSpPr>
          <p:cNvPr id="3" name="2 - Ορθογώνιο"/>
          <p:cNvSpPr/>
          <p:nvPr/>
        </p:nvSpPr>
        <p:spPr>
          <a:xfrm>
            <a:off x="5929322" y="5143512"/>
            <a:ext cx="3214678" cy="830997"/>
          </a:xfrm>
          <a:prstGeom prst="rect">
            <a:avLst/>
          </a:prstGeom>
        </p:spPr>
        <p:txBody>
          <a:bodyPr wrap="square">
            <a:spAutoFit/>
          </a:bodyPr>
          <a:lstStyle/>
          <a:p>
            <a:pPr algn="ctr"/>
            <a:r>
              <a:rPr lang="el-GR" sz="1600" i="1" dirty="0" smtClean="0"/>
              <a:t>‘’</a:t>
            </a:r>
            <a:r>
              <a:rPr lang="en-US" sz="1600" i="1" dirty="0" smtClean="0"/>
              <a:t>Girls Reading</a:t>
            </a:r>
            <a:r>
              <a:rPr lang="el-GR" sz="1600" i="1" dirty="0" smtClean="0"/>
              <a:t>’’</a:t>
            </a:r>
          </a:p>
          <a:p>
            <a:pPr algn="ctr"/>
            <a:r>
              <a:rPr lang="en-US" sz="1600" i="1" dirty="0" smtClean="0"/>
              <a:t>1890</a:t>
            </a:r>
            <a:r>
              <a:rPr lang="el-GR" sz="1600" i="1" dirty="0" smtClean="0"/>
              <a:t>/</a:t>
            </a:r>
            <a:r>
              <a:rPr lang="en-US" sz="1600" i="1" dirty="0" smtClean="0"/>
              <a:t>91</a:t>
            </a:r>
            <a:endParaRPr lang="el-GR" sz="1600" i="1" dirty="0" smtClean="0"/>
          </a:p>
          <a:p>
            <a:pPr algn="ctr"/>
            <a:r>
              <a:rPr lang="en-US" sz="1600" i="1" dirty="0" smtClean="0"/>
              <a:t>LACMA, Los Angeles</a:t>
            </a:r>
            <a:r>
              <a:rPr lang="el-GR" sz="1600" i="1" dirty="0" smtClean="0"/>
              <a:t>, Η.Π.Α.</a:t>
            </a:r>
            <a:endParaRPr lang="el-GR" sz="1600"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thumb/7/73/Auguste_Renoir_-_Young_Girls_at_the_Piano_-_Google_Art_Project.jpg/800px-Auguste_Renoir_-_Young_Girls_at_the_Piano_-_Google_Art_Project.jpg"/>
          <p:cNvPicPr>
            <a:picLocks noChangeAspect="1" noChangeArrowheads="1"/>
          </p:cNvPicPr>
          <p:nvPr/>
        </p:nvPicPr>
        <p:blipFill>
          <a:blip r:embed="rId2"/>
          <a:srcRect/>
          <a:stretch>
            <a:fillRect/>
          </a:stretch>
        </p:blipFill>
        <p:spPr bwMode="auto">
          <a:xfrm>
            <a:off x="3929058" y="-32244"/>
            <a:ext cx="5214942" cy="6890243"/>
          </a:xfrm>
          <a:prstGeom prst="rect">
            <a:avLst/>
          </a:prstGeom>
          <a:noFill/>
        </p:spPr>
      </p:pic>
      <p:sp>
        <p:nvSpPr>
          <p:cNvPr id="3" name="2 - Ορθογώνιο"/>
          <p:cNvSpPr/>
          <p:nvPr/>
        </p:nvSpPr>
        <p:spPr>
          <a:xfrm>
            <a:off x="1000100" y="5143512"/>
            <a:ext cx="1812804" cy="830997"/>
          </a:xfrm>
          <a:prstGeom prst="rect">
            <a:avLst/>
          </a:prstGeom>
        </p:spPr>
        <p:txBody>
          <a:bodyPr wrap="none">
            <a:spAutoFit/>
          </a:bodyPr>
          <a:lstStyle/>
          <a:p>
            <a:pPr algn="ctr"/>
            <a:r>
              <a:rPr lang="el-GR" sz="1600" i="1" dirty="0" smtClean="0"/>
              <a:t>‘’</a:t>
            </a:r>
            <a:r>
              <a:rPr lang="en-US" sz="1600" i="1" dirty="0" smtClean="0"/>
              <a:t>Girls </a:t>
            </a:r>
            <a:r>
              <a:rPr lang="en-US" sz="1600" i="1" dirty="0"/>
              <a:t>at the </a:t>
            </a:r>
            <a:r>
              <a:rPr lang="en-US" sz="1600" i="1" dirty="0" smtClean="0"/>
              <a:t>Pian</a:t>
            </a:r>
            <a:r>
              <a:rPr lang="el-GR" sz="1600" i="1" dirty="0" smtClean="0"/>
              <a:t>ο’’</a:t>
            </a:r>
          </a:p>
          <a:p>
            <a:pPr algn="ctr"/>
            <a:r>
              <a:rPr lang="en-US" sz="1600" i="1" dirty="0" smtClean="0"/>
              <a:t>1892</a:t>
            </a:r>
            <a:r>
              <a:rPr lang="en-US" sz="1600" i="1" dirty="0"/>
              <a:t> </a:t>
            </a:r>
            <a:endParaRPr lang="el-GR" sz="1600" i="1" dirty="0" smtClean="0"/>
          </a:p>
          <a:p>
            <a:pPr algn="ctr"/>
            <a:r>
              <a:rPr lang="el-GR" sz="1600" i="1" dirty="0" smtClean="0"/>
              <a:t>Μουσείο Ορσέ</a:t>
            </a:r>
            <a:endParaRPr lang="el-GR" sz="16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The guitar player, 1896, National Gallery of Victoria, Melbourne"/>
          <p:cNvPicPr>
            <a:picLocks noChangeAspect="1" noChangeArrowheads="1"/>
          </p:cNvPicPr>
          <p:nvPr/>
        </p:nvPicPr>
        <p:blipFill>
          <a:blip r:embed="rId2"/>
          <a:srcRect/>
          <a:stretch>
            <a:fillRect/>
          </a:stretch>
        </p:blipFill>
        <p:spPr bwMode="auto">
          <a:xfrm>
            <a:off x="0" y="0"/>
            <a:ext cx="5726930" cy="6858000"/>
          </a:xfrm>
          <a:prstGeom prst="rect">
            <a:avLst/>
          </a:prstGeom>
          <a:noFill/>
        </p:spPr>
      </p:pic>
      <p:sp>
        <p:nvSpPr>
          <p:cNvPr id="5" name="4 - Ορθογώνιο"/>
          <p:cNvSpPr/>
          <p:nvPr/>
        </p:nvSpPr>
        <p:spPr>
          <a:xfrm>
            <a:off x="5929322" y="5000636"/>
            <a:ext cx="2786066" cy="1077218"/>
          </a:xfrm>
          <a:prstGeom prst="rect">
            <a:avLst/>
          </a:prstGeom>
        </p:spPr>
        <p:txBody>
          <a:bodyPr wrap="square">
            <a:spAutoFit/>
          </a:bodyPr>
          <a:lstStyle/>
          <a:p>
            <a:pPr algn="ctr"/>
            <a:r>
              <a:rPr lang="el-GR" sz="1600" i="1" dirty="0" smtClean="0"/>
              <a:t>‘’</a:t>
            </a:r>
            <a:r>
              <a:rPr lang="en-US" sz="1600" i="1" dirty="0" smtClean="0"/>
              <a:t>The guitar player</a:t>
            </a:r>
            <a:r>
              <a:rPr lang="el-GR" sz="1600" i="1" dirty="0" smtClean="0"/>
              <a:t>’’</a:t>
            </a:r>
          </a:p>
          <a:p>
            <a:pPr algn="ctr"/>
            <a:r>
              <a:rPr lang="en-US" sz="1600" i="1" dirty="0" smtClean="0"/>
              <a:t> 1896</a:t>
            </a:r>
            <a:endParaRPr lang="el-GR" sz="1600" i="1" dirty="0" smtClean="0"/>
          </a:p>
          <a:p>
            <a:pPr algn="ctr"/>
            <a:r>
              <a:rPr lang="en-US" sz="1600" i="1" dirty="0" smtClean="0"/>
              <a:t>National Gallery of Victoria, Melbourne</a:t>
            </a:r>
            <a:r>
              <a:rPr lang="el-GR" sz="1600" i="1" dirty="0" smtClean="0"/>
              <a:t>, Αυστραλία</a:t>
            </a:r>
            <a:endParaRPr lang="el-GR" sz="1600"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285852" y="5286388"/>
            <a:ext cx="2198166" cy="1107996"/>
          </a:xfrm>
          <a:prstGeom prst="rect">
            <a:avLst/>
          </a:prstGeom>
        </p:spPr>
        <p:txBody>
          <a:bodyPr wrap="none">
            <a:spAutoFit/>
          </a:bodyPr>
          <a:lstStyle/>
          <a:p>
            <a:pPr algn="ctr"/>
            <a:r>
              <a:rPr lang="el-GR" i="1" dirty="0" smtClean="0"/>
              <a:t>‘</a:t>
            </a:r>
            <a:r>
              <a:rPr lang="el-GR" sz="1600" i="1" dirty="0" smtClean="0"/>
              <a:t>’</a:t>
            </a:r>
            <a:r>
              <a:rPr lang="fr-FR" sz="1600" i="1" dirty="0" smtClean="0"/>
              <a:t>The </a:t>
            </a:r>
            <a:r>
              <a:rPr lang="fr-FR" sz="1600" i="1" dirty="0"/>
              <a:t>Artist's </a:t>
            </a:r>
            <a:r>
              <a:rPr lang="fr-FR" sz="1600" i="1" dirty="0" smtClean="0"/>
              <a:t>Family</a:t>
            </a:r>
            <a:r>
              <a:rPr lang="el-GR" sz="1600" i="1" dirty="0" smtClean="0"/>
              <a:t>’’</a:t>
            </a:r>
          </a:p>
          <a:p>
            <a:pPr algn="ctr"/>
            <a:r>
              <a:rPr lang="fr-FR" sz="1600" i="1" dirty="0" smtClean="0"/>
              <a:t>1896</a:t>
            </a:r>
            <a:r>
              <a:rPr lang="en-US" sz="1600" i="1" dirty="0" smtClean="0"/>
              <a:t> </a:t>
            </a:r>
            <a:endParaRPr lang="el-GR" sz="1600" i="1" dirty="0" smtClean="0"/>
          </a:p>
          <a:p>
            <a:pPr algn="ctr"/>
            <a:r>
              <a:rPr lang="en-US" sz="1600" i="1" dirty="0" smtClean="0"/>
              <a:t>The Barnes Foundation, </a:t>
            </a:r>
            <a:endParaRPr lang="el-GR" sz="1600" i="1" dirty="0" smtClean="0"/>
          </a:p>
          <a:p>
            <a:pPr algn="ctr"/>
            <a:r>
              <a:rPr lang="en-US" sz="1600" i="1" dirty="0" smtClean="0"/>
              <a:t>Philadelphia</a:t>
            </a:r>
            <a:r>
              <a:rPr lang="el-GR" sz="1600" i="1" dirty="0" smtClean="0"/>
              <a:t>, Η.Π.Α.</a:t>
            </a:r>
            <a:endParaRPr lang="el-GR" sz="1600" i="1" dirty="0"/>
          </a:p>
        </p:txBody>
      </p:sp>
      <p:pic>
        <p:nvPicPr>
          <p:cNvPr id="55298" name="Picture 2" descr="The Artist's Family, 1896, The Barnes Foundation, Philadelphia"/>
          <p:cNvPicPr>
            <a:picLocks noChangeAspect="1" noChangeArrowheads="1"/>
          </p:cNvPicPr>
          <p:nvPr/>
        </p:nvPicPr>
        <p:blipFill>
          <a:blip r:embed="rId2"/>
          <a:srcRect/>
          <a:stretch>
            <a:fillRect/>
          </a:stretch>
        </p:blipFill>
        <p:spPr bwMode="auto">
          <a:xfrm>
            <a:off x="3658974" y="0"/>
            <a:ext cx="5485026"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357430"/>
            <a:ext cx="8229600" cy="1143000"/>
          </a:xfrm>
        </p:spPr>
        <p:txBody>
          <a:bodyPr>
            <a:normAutofit/>
          </a:bodyPr>
          <a:lstStyle/>
          <a:p>
            <a:r>
              <a:rPr lang="el-GR" sz="2800" i="1" dirty="0" smtClean="0">
                <a:latin typeface="+mn-lt"/>
              </a:rPr>
              <a:t>Οι προσωπογραφίες</a:t>
            </a:r>
            <a:endParaRPr lang="el-GR" sz="2800" i="1"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undefined"/>
          <p:cNvPicPr>
            <a:picLocks noChangeAspect="1" noChangeArrowheads="1"/>
          </p:cNvPicPr>
          <p:nvPr/>
        </p:nvPicPr>
        <p:blipFill>
          <a:blip r:embed="rId2"/>
          <a:srcRect/>
          <a:stretch>
            <a:fillRect/>
          </a:stretch>
        </p:blipFill>
        <p:spPr bwMode="auto">
          <a:xfrm>
            <a:off x="0" y="0"/>
            <a:ext cx="4226810" cy="6858000"/>
          </a:xfrm>
          <a:prstGeom prst="rect">
            <a:avLst/>
          </a:prstGeom>
          <a:noFill/>
        </p:spPr>
      </p:pic>
      <p:sp>
        <p:nvSpPr>
          <p:cNvPr id="5" name="4 - Ορθογώνιο"/>
          <p:cNvSpPr/>
          <p:nvPr/>
        </p:nvSpPr>
        <p:spPr>
          <a:xfrm>
            <a:off x="4714876" y="5643578"/>
            <a:ext cx="3235886" cy="1077218"/>
          </a:xfrm>
          <a:prstGeom prst="rect">
            <a:avLst/>
          </a:prstGeom>
        </p:spPr>
        <p:txBody>
          <a:bodyPr wrap="none">
            <a:spAutoFit/>
          </a:bodyPr>
          <a:lstStyle/>
          <a:p>
            <a:pPr algn="ctr"/>
            <a:r>
              <a:rPr lang="el-GR" sz="1600" i="1" dirty="0" smtClean="0">
                <a:solidFill>
                  <a:srgbClr val="92D050"/>
                </a:solidFill>
              </a:rPr>
              <a:t>‘’</a:t>
            </a:r>
            <a:r>
              <a:rPr lang="en-US" sz="1600" i="1" dirty="0" smtClean="0">
                <a:solidFill>
                  <a:srgbClr val="92D050"/>
                </a:solidFill>
              </a:rPr>
              <a:t>Lise with a Parasol</a:t>
            </a:r>
            <a:r>
              <a:rPr lang="el-GR" sz="1600" i="1" dirty="0" smtClean="0">
                <a:solidFill>
                  <a:srgbClr val="92D050"/>
                </a:solidFill>
              </a:rPr>
              <a:t>’’</a:t>
            </a:r>
          </a:p>
          <a:p>
            <a:pPr algn="ctr"/>
            <a:r>
              <a:rPr lang="el-GR" sz="1600" i="1" dirty="0" smtClean="0">
                <a:solidFill>
                  <a:srgbClr val="92D050"/>
                </a:solidFill>
              </a:rPr>
              <a:t>1867</a:t>
            </a:r>
          </a:p>
          <a:p>
            <a:pPr algn="ctr"/>
            <a:r>
              <a:rPr lang="en-US" sz="1600" i="1" dirty="0" smtClean="0"/>
              <a:t>Museum Folkwang</a:t>
            </a:r>
            <a:r>
              <a:rPr lang="el-GR" sz="1600" i="1" dirty="0" smtClean="0"/>
              <a:t>, </a:t>
            </a:r>
            <a:r>
              <a:rPr lang="en-US" sz="1600" i="1" dirty="0" smtClean="0"/>
              <a:t> Essen,</a:t>
            </a:r>
            <a:r>
              <a:rPr lang="el-GR" sz="1600" i="1" dirty="0" smtClean="0"/>
              <a:t> Γερμανία</a:t>
            </a:r>
            <a:endParaRPr lang="en-US" sz="1600" i="1" dirty="0" smtClean="0"/>
          </a:p>
          <a:p>
            <a:pPr algn="ctr"/>
            <a:endParaRPr lang="el-GR" sz="1600" i="1" dirty="0"/>
          </a:p>
        </p:txBody>
      </p:sp>
      <p:sp>
        <p:nvSpPr>
          <p:cNvPr id="6" name="5 - Ορθογώνιο"/>
          <p:cNvSpPr/>
          <p:nvPr/>
        </p:nvSpPr>
        <p:spPr>
          <a:xfrm>
            <a:off x="4643438" y="642918"/>
            <a:ext cx="3929090" cy="923330"/>
          </a:xfrm>
          <a:prstGeom prst="rect">
            <a:avLst/>
          </a:prstGeom>
        </p:spPr>
        <p:txBody>
          <a:bodyPr wrap="square">
            <a:spAutoFit/>
          </a:bodyPr>
          <a:lstStyle/>
          <a:p>
            <a:pPr algn="ctr"/>
            <a:r>
              <a:rPr lang="el-GR" i="1" dirty="0" smtClean="0"/>
              <a:t>Ο πρώτος πίνακας του Ρενουάρ που έγινε δεκτός στο Σαλόν του Παρισιού τον Μάιο του 1868.</a:t>
            </a:r>
            <a:endParaRPr lang="el-GR"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Self-portrait, 1875"/>
          <p:cNvPicPr>
            <a:picLocks noChangeAspect="1" noChangeArrowheads="1"/>
          </p:cNvPicPr>
          <p:nvPr/>
        </p:nvPicPr>
        <p:blipFill>
          <a:blip r:embed="rId2"/>
          <a:srcRect/>
          <a:stretch>
            <a:fillRect/>
          </a:stretch>
        </p:blipFill>
        <p:spPr bwMode="auto">
          <a:xfrm>
            <a:off x="0" y="0"/>
            <a:ext cx="5581281" cy="6858000"/>
          </a:xfrm>
          <a:prstGeom prst="rect">
            <a:avLst/>
          </a:prstGeom>
          <a:noFill/>
        </p:spPr>
      </p:pic>
      <p:sp>
        <p:nvSpPr>
          <p:cNvPr id="5" name="4 - Ορθογώνιο"/>
          <p:cNvSpPr/>
          <p:nvPr/>
        </p:nvSpPr>
        <p:spPr>
          <a:xfrm>
            <a:off x="5643570" y="5357826"/>
            <a:ext cx="3286734" cy="1323439"/>
          </a:xfrm>
          <a:prstGeom prst="rect">
            <a:avLst/>
          </a:prstGeom>
        </p:spPr>
        <p:txBody>
          <a:bodyPr wrap="none">
            <a:spAutoFit/>
          </a:bodyPr>
          <a:lstStyle/>
          <a:p>
            <a:pPr algn="ctr"/>
            <a:r>
              <a:rPr lang="el-GR" sz="1600" i="1" dirty="0" smtClean="0"/>
              <a:t>‘’Αυτοπροσωπογραφία’’</a:t>
            </a:r>
          </a:p>
          <a:p>
            <a:pPr algn="ctr"/>
            <a:r>
              <a:rPr lang="en-US" sz="1600" i="1" dirty="0" smtClean="0"/>
              <a:t>1875</a:t>
            </a:r>
            <a:endParaRPr lang="el-GR" sz="1600" i="1" dirty="0" smtClean="0"/>
          </a:p>
          <a:p>
            <a:pPr algn="ctr"/>
            <a:r>
              <a:rPr lang="en-US" sz="1600" i="1" dirty="0" smtClean="0"/>
              <a:t>Clark Art Institute </a:t>
            </a:r>
            <a:endParaRPr lang="el-GR" sz="1600" i="1" dirty="0" smtClean="0"/>
          </a:p>
          <a:p>
            <a:pPr algn="ctr"/>
            <a:r>
              <a:rPr lang="en-US" sz="1600" i="1" dirty="0" smtClean="0"/>
              <a:t>Williamstown, Massachusetts</a:t>
            </a:r>
            <a:r>
              <a:rPr lang="el-GR" sz="1600" i="1" dirty="0" smtClean="0"/>
              <a:t>, Η.Π.Α.</a:t>
            </a:r>
            <a:endParaRPr lang="en-US" sz="1600" i="1" dirty="0" smtClean="0"/>
          </a:p>
          <a:p>
            <a:pPr algn="ctr"/>
            <a:endParaRPr lang="el-GR" sz="1600"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000100" y="5429264"/>
            <a:ext cx="2339038" cy="1600438"/>
          </a:xfrm>
          <a:prstGeom prst="rect">
            <a:avLst/>
          </a:prstGeom>
        </p:spPr>
        <p:txBody>
          <a:bodyPr wrap="none">
            <a:spAutoFit/>
          </a:bodyPr>
          <a:lstStyle/>
          <a:p>
            <a:pPr algn="ctr"/>
            <a:r>
              <a:rPr lang="el-GR" sz="1600" i="1" dirty="0" smtClean="0"/>
              <a:t>’’Αυτοπροσωπογραφία’’</a:t>
            </a:r>
          </a:p>
          <a:p>
            <a:pPr algn="ctr"/>
            <a:r>
              <a:rPr lang="fr-FR" sz="1600" i="1" dirty="0" smtClean="0"/>
              <a:t>1876</a:t>
            </a:r>
            <a:r>
              <a:rPr lang="en-US" sz="1600" i="1" dirty="0" smtClean="0"/>
              <a:t> </a:t>
            </a:r>
            <a:endParaRPr lang="el-GR" sz="1600" i="1" dirty="0" smtClean="0"/>
          </a:p>
          <a:p>
            <a:pPr algn="ctr"/>
            <a:r>
              <a:rPr lang="en-US" sz="1600" i="1" dirty="0" smtClean="0"/>
              <a:t>Harvard Art Museums</a:t>
            </a:r>
            <a:endParaRPr lang="el-GR" sz="1600" i="1" dirty="0" smtClean="0"/>
          </a:p>
          <a:p>
            <a:pPr algn="ctr"/>
            <a:r>
              <a:rPr lang="en-US" sz="1600" i="1" dirty="0" smtClean="0"/>
              <a:t>Fogg Museum</a:t>
            </a:r>
            <a:endParaRPr lang="el-GR" sz="1600" i="1" dirty="0" smtClean="0"/>
          </a:p>
          <a:p>
            <a:pPr algn="ctr"/>
            <a:r>
              <a:rPr lang="el-GR" sz="1600" i="1" dirty="0" smtClean="0"/>
              <a:t>Μασαχουσέτη, Η.Π.Α.</a:t>
            </a:r>
            <a:endParaRPr lang="en-US" sz="1600" i="1" dirty="0" smtClean="0"/>
          </a:p>
          <a:p>
            <a:endParaRPr lang="el-GR" i="1" dirty="0"/>
          </a:p>
        </p:txBody>
      </p:sp>
      <p:pic>
        <p:nvPicPr>
          <p:cNvPr id="2" name="Picture 2" descr="File:Renoir, Pierre-Auguste - Self-portrait - Harvard Art Museums.Fogg Museum.jpg"/>
          <p:cNvPicPr>
            <a:picLocks noChangeAspect="1" noChangeArrowheads="1"/>
          </p:cNvPicPr>
          <p:nvPr/>
        </p:nvPicPr>
        <p:blipFill>
          <a:blip r:embed="rId2"/>
          <a:srcRect/>
          <a:stretch>
            <a:fillRect/>
          </a:stretch>
        </p:blipFill>
        <p:spPr bwMode="auto">
          <a:xfrm>
            <a:off x="3786182" y="-28982"/>
            <a:ext cx="5357818" cy="688698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928662" y="5214950"/>
            <a:ext cx="2244076" cy="830997"/>
          </a:xfrm>
          <a:prstGeom prst="rect">
            <a:avLst/>
          </a:prstGeom>
        </p:spPr>
        <p:txBody>
          <a:bodyPr wrap="none">
            <a:spAutoFit/>
          </a:bodyPr>
          <a:lstStyle/>
          <a:p>
            <a:pPr algn="ctr"/>
            <a:r>
              <a:rPr lang="el-GR" sz="1600" i="1" dirty="0" smtClean="0"/>
              <a:t>‘’Αυτοπροσωπογραφία’’</a:t>
            </a:r>
          </a:p>
          <a:p>
            <a:pPr algn="ctr"/>
            <a:r>
              <a:rPr lang="fr-FR" sz="1600" i="1" dirty="0" smtClean="0"/>
              <a:t>1910</a:t>
            </a:r>
            <a:endParaRPr lang="el-GR" sz="1600" i="1" dirty="0" smtClean="0"/>
          </a:p>
          <a:p>
            <a:pPr algn="ctr"/>
            <a:r>
              <a:rPr lang="el-GR" sz="1600" i="1" dirty="0" smtClean="0"/>
              <a:t>Ιδιωτική συλλογή</a:t>
            </a:r>
            <a:endParaRPr lang="el-GR" sz="1600" i="1" dirty="0"/>
          </a:p>
        </p:txBody>
      </p:sp>
      <p:pic>
        <p:nvPicPr>
          <p:cNvPr id="2" name="Picture 2" descr="Self-portrait, 1910"/>
          <p:cNvPicPr>
            <a:picLocks noChangeAspect="1" noChangeArrowheads="1"/>
          </p:cNvPicPr>
          <p:nvPr/>
        </p:nvPicPr>
        <p:blipFill>
          <a:blip r:embed="rId2"/>
          <a:srcRect/>
          <a:stretch>
            <a:fillRect/>
          </a:stretch>
        </p:blipFill>
        <p:spPr bwMode="auto">
          <a:xfrm>
            <a:off x="3641092" y="0"/>
            <a:ext cx="5502908"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214554"/>
            <a:ext cx="8229600" cy="1143000"/>
          </a:xfrm>
        </p:spPr>
        <p:txBody>
          <a:bodyPr>
            <a:normAutofit/>
          </a:bodyPr>
          <a:lstStyle/>
          <a:p>
            <a:r>
              <a:rPr lang="el-GR" sz="2800" i="1" dirty="0" smtClean="0">
                <a:latin typeface="+mn-lt"/>
              </a:rPr>
              <a:t>Τα γυμνά </a:t>
            </a:r>
            <a:endParaRPr lang="el-GR" sz="2800" i="1"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28596" y="5572140"/>
            <a:ext cx="3932615" cy="1077218"/>
          </a:xfrm>
          <a:prstGeom prst="rect">
            <a:avLst/>
          </a:prstGeom>
        </p:spPr>
        <p:txBody>
          <a:bodyPr wrap="none">
            <a:spAutoFit/>
          </a:bodyPr>
          <a:lstStyle/>
          <a:p>
            <a:pPr algn="ctr"/>
            <a:r>
              <a:rPr lang="el-GR" sz="1600" i="1" dirty="0" smtClean="0"/>
              <a:t>‘’</a:t>
            </a:r>
            <a:r>
              <a:rPr lang="fr-FR" sz="1600" i="1" dirty="0" smtClean="0"/>
              <a:t>Diana </a:t>
            </a:r>
            <a:r>
              <a:rPr lang="fr-FR" sz="1600" i="1" dirty="0"/>
              <a:t>the </a:t>
            </a:r>
            <a:r>
              <a:rPr lang="fr-FR" sz="1600" i="1" dirty="0" smtClean="0"/>
              <a:t>Huntress</a:t>
            </a:r>
            <a:r>
              <a:rPr lang="el-GR" sz="1600" i="1" dirty="0" smtClean="0"/>
              <a:t>’’</a:t>
            </a:r>
          </a:p>
          <a:p>
            <a:pPr algn="ctr"/>
            <a:r>
              <a:rPr lang="fr-FR" sz="1600" i="1" dirty="0" smtClean="0"/>
              <a:t>1867</a:t>
            </a:r>
            <a:endParaRPr lang="el-GR" sz="1600" i="1" dirty="0" smtClean="0"/>
          </a:p>
          <a:p>
            <a:pPr algn="ctr"/>
            <a:r>
              <a:rPr lang="en-US" sz="1600" i="1" dirty="0" smtClean="0"/>
              <a:t>The National Gallery of Art, Washington, D.C.</a:t>
            </a:r>
            <a:endParaRPr lang="el-GR" sz="1600" i="1" dirty="0" smtClean="0"/>
          </a:p>
          <a:p>
            <a:pPr algn="ctr"/>
            <a:r>
              <a:rPr lang="el-GR" sz="1600" i="1" dirty="0" smtClean="0"/>
              <a:t>Η.Π.Α.</a:t>
            </a:r>
            <a:endParaRPr lang="el-GR" sz="1600" i="1" dirty="0"/>
          </a:p>
        </p:txBody>
      </p:sp>
      <p:pic>
        <p:nvPicPr>
          <p:cNvPr id="50178" name="Picture 2" descr="Diana, 1867, The National Gallery of Art, Washington, D.C."/>
          <p:cNvPicPr>
            <a:picLocks noChangeAspect="1" noChangeArrowheads="1"/>
          </p:cNvPicPr>
          <p:nvPr/>
        </p:nvPicPr>
        <p:blipFill>
          <a:blip r:embed="rId2"/>
          <a:srcRect/>
          <a:stretch>
            <a:fillRect/>
          </a:stretch>
        </p:blipFill>
        <p:spPr bwMode="auto">
          <a:xfrm>
            <a:off x="4654310" y="0"/>
            <a:ext cx="4489689" cy="685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The river (Le Fleuve), 1885"/>
          <p:cNvPicPr>
            <a:picLocks noChangeAspect="1" noChangeArrowheads="1"/>
          </p:cNvPicPr>
          <p:nvPr/>
        </p:nvPicPr>
        <p:blipFill>
          <a:blip r:embed="rId2"/>
          <a:srcRect/>
          <a:stretch>
            <a:fillRect/>
          </a:stretch>
        </p:blipFill>
        <p:spPr bwMode="auto">
          <a:xfrm>
            <a:off x="0" y="1000108"/>
            <a:ext cx="9170077" cy="3357586"/>
          </a:xfrm>
          <a:prstGeom prst="rect">
            <a:avLst/>
          </a:prstGeom>
          <a:noFill/>
        </p:spPr>
      </p:pic>
      <p:sp>
        <p:nvSpPr>
          <p:cNvPr id="5" name="4 - Ορθογώνιο"/>
          <p:cNvSpPr/>
          <p:nvPr/>
        </p:nvSpPr>
        <p:spPr>
          <a:xfrm>
            <a:off x="3857620" y="4500570"/>
            <a:ext cx="1303690" cy="584775"/>
          </a:xfrm>
          <a:prstGeom prst="rect">
            <a:avLst/>
          </a:prstGeom>
        </p:spPr>
        <p:txBody>
          <a:bodyPr wrap="none">
            <a:spAutoFit/>
          </a:bodyPr>
          <a:lstStyle/>
          <a:p>
            <a:pPr algn="ctr"/>
            <a:r>
              <a:rPr lang="el-GR" sz="1600" i="1" dirty="0" smtClean="0"/>
              <a:t>‘’Ο Ποταμός’’</a:t>
            </a:r>
          </a:p>
          <a:p>
            <a:pPr algn="ctr"/>
            <a:r>
              <a:rPr lang="fr-FR" sz="1600" i="1" dirty="0" smtClean="0"/>
              <a:t> 1885</a:t>
            </a:r>
            <a:endParaRPr lang="el-GR" sz="1600"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undefined"/>
          <p:cNvPicPr>
            <a:picLocks noChangeAspect="1" noChangeArrowheads="1"/>
          </p:cNvPicPr>
          <p:nvPr/>
        </p:nvPicPr>
        <p:blipFill>
          <a:blip r:embed="rId2"/>
          <a:srcRect/>
          <a:stretch>
            <a:fillRect/>
          </a:stretch>
        </p:blipFill>
        <p:spPr bwMode="auto">
          <a:xfrm>
            <a:off x="0" y="0"/>
            <a:ext cx="5609815" cy="6858000"/>
          </a:xfrm>
          <a:prstGeom prst="rect">
            <a:avLst/>
          </a:prstGeom>
          <a:noFill/>
        </p:spPr>
      </p:pic>
      <p:sp>
        <p:nvSpPr>
          <p:cNvPr id="3" name="2 - Ορθογώνιο"/>
          <p:cNvSpPr/>
          <p:nvPr/>
        </p:nvSpPr>
        <p:spPr>
          <a:xfrm>
            <a:off x="5643570" y="5357826"/>
            <a:ext cx="3214710" cy="830997"/>
          </a:xfrm>
          <a:prstGeom prst="rect">
            <a:avLst/>
          </a:prstGeom>
        </p:spPr>
        <p:txBody>
          <a:bodyPr wrap="square">
            <a:spAutoFit/>
          </a:bodyPr>
          <a:lstStyle/>
          <a:p>
            <a:pPr algn="ctr"/>
            <a:r>
              <a:rPr lang="el-GR" sz="1600" i="1" dirty="0" smtClean="0"/>
              <a:t>‘’</a:t>
            </a:r>
            <a:r>
              <a:rPr lang="fr-FR" sz="1600" i="1" dirty="0" smtClean="0"/>
              <a:t>Femme nue dans un paysage</a:t>
            </a:r>
            <a:r>
              <a:rPr lang="el-GR" sz="1600" i="1" dirty="0" smtClean="0"/>
              <a:t>’’</a:t>
            </a:r>
          </a:p>
          <a:p>
            <a:pPr algn="ctr"/>
            <a:r>
              <a:rPr lang="fr-FR" sz="1600" i="1" dirty="0" smtClean="0"/>
              <a:t>1883</a:t>
            </a:r>
            <a:endParaRPr lang="el-GR" sz="1600" i="1" dirty="0" smtClean="0"/>
          </a:p>
          <a:p>
            <a:pPr algn="ctr"/>
            <a:r>
              <a:rPr lang="en-US" sz="1600" i="1" dirty="0" smtClean="0"/>
              <a:t>M</a:t>
            </a:r>
            <a:r>
              <a:rPr lang="fr-FR" sz="1600" i="1" dirty="0" smtClean="0"/>
              <a:t>usée de l'Orangerie, </a:t>
            </a:r>
            <a:r>
              <a:rPr lang="el-GR" sz="1600" i="1" dirty="0" smtClean="0"/>
              <a:t>Παρίσι</a:t>
            </a:r>
            <a:endParaRPr lang="el-GR" sz="1600"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428860" y="5857892"/>
            <a:ext cx="4279248" cy="830997"/>
          </a:xfrm>
          <a:prstGeom prst="rect">
            <a:avLst/>
          </a:prstGeom>
        </p:spPr>
        <p:txBody>
          <a:bodyPr wrap="none">
            <a:spAutoFit/>
          </a:bodyPr>
          <a:lstStyle/>
          <a:p>
            <a:pPr algn="ctr"/>
            <a:r>
              <a:rPr lang="el-GR" sz="1600" i="1" dirty="0" smtClean="0"/>
              <a:t>‘’</a:t>
            </a:r>
            <a:r>
              <a:rPr lang="fr-FR" sz="1600" i="1" dirty="0" smtClean="0"/>
              <a:t>Three Bathers</a:t>
            </a:r>
            <a:r>
              <a:rPr lang="el-GR" sz="1600" i="1" dirty="0" smtClean="0"/>
              <a:t>’’</a:t>
            </a:r>
          </a:p>
          <a:p>
            <a:pPr algn="ctr"/>
            <a:r>
              <a:rPr lang="fr-FR" sz="1600" i="1" dirty="0" smtClean="0"/>
              <a:t> 1895</a:t>
            </a:r>
            <a:r>
              <a:rPr lang="en-US" sz="1600" i="1" dirty="0" smtClean="0"/>
              <a:t> </a:t>
            </a:r>
            <a:endParaRPr lang="el-GR" sz="1600" i="1" dirty="0" smtClean="0"/>
          </a:p>
          <a:p>
            <a:pPr algn="ctr"/>
            <a:r>
              <a:rPr lang="en-US" sz="1600" i="1" dirty="0" smtClean="0"/>
              <a:t>Cleveland Museum of Art Cleveland, Ohio</a:t>
            </a:r>
            <a:r>
              <a:rPr lang="el-GR" sz="1600" i="1" dirty="0" smtClean="0"/>
              <a:t>, Η.Π.Α.</a:t>
            </a:r>
            <a:endParaRPr lang="el-GR" sz="1600" i="1" dirty="0"/>
          </a:p>
        </p:txBody>
      </p:sp>
      <p:pic>
        <p:nvPicPr>
          <p:cNvPr id="49154" name="Picture 2" descr="Three Bathers, 1895, Cleveland Museum of Art Cleveland, Ohio"/>
          <p:cNvPicPr>
            <a:picLocks noChangeAspect="1" noChangeArrowheads="1"/>
          </p:cNvPicPr>
          <p:nvPr/>
        </p:nvPicPr>
        <p:blipFill>
          <a:blip r:embed="rId2"/>
          <a:srcRect/>
          <a:stretch>
            <a:fillRect/>
          </a:stretch>
        </p:blipFill>
        <p:spPr bwMode="auto">
          <a:xfrm>
            <a:off x="1285852" y="0"/>
            <a:ext cx="6929454" cy="571019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Gabrielle with Open Blouse, 1907, Tehran Museum of Contemporary Art"/>
          <p:cNvPicPr>
            <a:picLocks noChangeAspect="1" noChangeArrowheads="1"/>
          </p:cNvPicPr>
          <p:nvPr/>
        </p:nvPicPr>
        <p:blipFill>
          <a:blip r:embed="rId2"/>
          <a:srcRect/>
          <a:stretch>
            <a:fillRect/>
          </a:stretch>
        </p:blipFill>
        <p:spPr bwMode="auto">
          <a:xfrm>
            <a:off x="0" y="0"/>
            <a:ext cx="5615557" cy="6858000"/>
          </a:xfrm>
          <a:prstGeom prst="rect">
            <a:avLst/>
          </a:prstGeom>
          <a:noFill/>
        </p:spPr>
      </p:pic>
      <p:sp>
        <p:nvSpPr>
          <p:cNvPr id="5" name="4 - Ορθογώνιο"/>
          <p:cNvSpPr/>
          <p:nvPr/>
        </p:nvSpPr>
        <p:spPr>
          <a:xfrm>
            <a:off x="5500694" y="5500702"/>
            <a:ext cx="3786182" cy="1077218"/>
          </a:xfrm>
          <a:prstGeom prst="rect">
            <a:avLst/>
          </a:prstGeom>
        </p:spPr>
        <p:txBody>
          <a:bodyPr wrap="square">
            <a:spAutoFit/>
          </a:bodyPr>
          <a:lstStyle/>
          <a:p>
            <a:pPr algn="ctr"/>
            <a:r>
              <a:rPr lang="el-GR" sz="1600" i="1" dirty="0" smtClean="0"/>
              <a:t>‘’</a:t>
            </a:r>
            <a:r>
              <a:rPr lang="en-US" sz="1600" i="1" dirty="0" smtClean="0"/>
              <a:t>Gabrielle with Open Blouse</a:t>
            </a:r>
            <a:r>
              <a:rPr lang="el-GR" sz="1600" i="1" dirty="0" smtClean="0"/>
              <a:t>’’</a:t>
            </a:r>
          </a:p>
          <a:p>
            <a:pPr algn="ctr"/>
            <a:r>
              <a:rPr lang="en-US" sz="1600" i="1" dirty="0" smtClean="0"/>
              <a:t>1907</a:t>
            </a:r>
            <a:endParaRPr lang="el-GR" sz="1600" i="1" dirty="0" smtClean="0"/>
          </a:p>
          <a:p>
            <a:pPr algn="ctr"/>
            <a:r>
              <a:rPr lang="en-US" sz="1600" i="1" dirty="0" smtClean="0"/>
              <a:t>Tehran Museum of Contemporary Art</a:t>
            </a:r>
            <a:r>
              <a:rPr lang="el-GR" sz="1600" i="1" dirty="0" smtClean="0"/>
              <a:t>, Τεχεράνη, Ιράν</a:t>
            </a:r>
            <a:endParaRPr lang="el-GR" sz="16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pload.wikimedia.org/wikipedia/commons/3/39/Pierre-Auguste_Renoir_-_Baigneuse_assise_s%27essuyant_une_jambe.jpg"/>
          <p:cNvPicPr>
            <a:picLocks noChangeAspect="1" noChangeArrowheads="1"/>
          </p:cNvPicPr>
          <p:nvPr/>
        </p:nvPicPr>
        <p:blipFill>
          <a:blip r:embed="rId2"/>
          <a:srcRect/>
          <a:stretch>
            <a:fillRect/>
          </a:stretch>
        </p:blipFill>
        <p:spPr bwMode="auto">
          <a:xfrm>
            <a:off x="3714745" y="-29005"/>
            <a:ext cx="5429256" cy="6887005"/>
          </a:xfrm>
          <a:prstGeom prst="rect">
            <a:avLst/>
          </a:prstGeom>
          <a:noFill/>
        </p:spPr>
      </p:pic>
      <p:sp>
        <p:nvSpPr>
          <p:cNvPr id="3" name="2 - Ορθογώνιο"/>
          <p:cNvSpPr/>
          <p:nvPr/>
        </p:nvSpPr>
        <p:spPr>
          <a:xfrm>
            <a:off x="642910" y="5572140"/>
            <a:ext cx="2838149" cy="830997"/>
          </a:xfrm>
          <a:prstGeom prst="rect">
            <a:avLst/>
          </a:prstGeom>
        </p:spPr>
        <p:txBody>
          <a:bodyPr wrap="none">
            <a:spAutoFit/>
          </a:bodyPr>
          <a:lstStyle/>
          <a:p>
            <a:pPr algn="ctr"/>
            <a:r>
              <a:rPr lang="el-GR" sz="1600" i="1" dirty="0" smtClean="0"/>
              <a:t>‘’</a:t>
            </a:r>
            <a:r>
              <a:rPr lang="en-US" sz="1600" i="1" dirty="0" smtClean="0"/>
              <a:t>Seated </a:t>
            </a:r>
            <a:r>
              <a:rPr lang="en-US" sz="1600" i="1" dirty="0"/>
              <a:t>Bather Drying Her </a:t>
            </a:r>
            <a:r>
              <a:rPr lang="en-US" sz="1600" i="1" dirty="0" smtClean="0"/>
              <a:t>Leg</a:t>
            </a:r>
            <a:r>
              <a:rPr lang="el-GR" sz="1600" i="1" dirty="0" smtClean="0"/>
              <a:t>’’</a:t>
            </a:r>
          </a:p>
          <a:p>
            <a:pPr algn="ctr"/>
            <a:r>
              <a:rPr lang="en-US" sz="1600" i="1" dirty="0" smtClean="0"/>
              <a:t>1914</a:t>
            </a:r>
            <a:endParaRPr lang="el-GR" sz="1600" i="1" dirty="0" smtClean="0"/>
          </a:p>
          <a:p>
            <a:pPr algn="ctr"/>
            <a:r>
              <a:rPr lang="en-US" sz="1600" i="1" dirty="0" smtClean="0"/>
              <a:t>Musée de l'Orangerie, </a:t>
            </a:r>
            <a:r>
              <a:rPr lang="el-GR" sz="1600" i="1" dirty="0" smtClean="0"/>
              <a:t>Παρίσι </a:t>
            </a:r>
            <a:endParaRPr lang="el-GR" sz="16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5720" y="500042"/>
            <a:ext cx="4286280" cy="1200329"/>
          </a:xfrm>
          <a:prstGeom prst="rect">
            <a:avLst/>
          </a:prstGeom>
        </p:spPr>
        <p:txBody>
          <a:bodyPr wrap="square">
            <a:spAutoFit/>
          </a:bodyPr>
          <a:lstStyle/>
          <a:p>
            <a:pPr algn="ctr"/>
            <a:r>
              <a:rPr lang="en-US" i="1" dirty="0" smtClean="0">
                <a:solidFill>
                  <a:srgbClr val="FFC000"/>
                </a:solidFill>
              </a:rPr>
              <a:t>7. </a:t>
            </a:r>
            <a:r>
              <a:rPr lang="el-GR" i="1" dirty="0" smtClean="0"/>
              <a:t>Η </a:t>
            </a:r>
            <a:r>
              <a:rPr lang="el-GR" i="1" dirty="0"/>
              <a:t>πολιορκία του </a:t>
            </a:r>
            <a:r>
              <a:rPr lang="el-GR" i="1" dirty="0" smtClean="0"/>
              <a:t>Παρισιού του στερεί </a:t>
            </a:r>
            <a:r>
              <a:rPr lang="el-GR" i="1" dirty="0"/>
              <a:t>τους φίλους του, καθώς ο Μονέ κι ο Μετρ αναζήτησαν καταφύγιο στην </a:t>
            </a:r>
            <a:r>
              <a:rPr lang="el-GR" i="1" dirty="0" smtClean="0"/>
              <a:t>Αγγλία,</a:t>
            </a:r>
            <a:r>
              <a:rPr lang="el-GR" i="1" dirty="0"/>
              <a:t> </a:t>
            </a:r>
            <a:endParaRPr lang="en-US" i="1" dirty="0" smtClean="0"/>
          </a:p>
          <a:p>
            <a:pPr algn="ctr"/>
            <a:r>
              <a:rPr lang="el-GR" i="1" dirty="0" smtClean="0"/>
              <a:t>ενώ </a:t>
            </a:r>
            <a:r>
              <a:rPr lang="el-GR" i="1" dirty="0"/>
              <a:t>ο Μπαζίλ πέθανε. </a:t>
            </a:r>
          </a:p>
        </p:txBody>
      </p:sp>
      <p:sp>
        <p:nvSpPr>
          <p:cNvPr id="3" name="2 - Ορθογώνιο"/>
          <p:cNvSpPr/>
          <p:nvPr/>
        </p:nvSpPr>
        <p:spPr>
          <a:xfrm>
            <a:off x="4643438" y="571480"/>
            <a:ext cx="4286248" cy="1754326"/>
          </a:xfrm>
          <a:prstGeom prst="rect">
            <a:avLst/>
          </a:prstGeom>
        </p:spPr>
        <p:txBody>
          <a:bodyPr wrap="square">
            <a:spAutoFit/>
          </a:bodyPr>
          <a:lstStyle/>
          <a:p>
            <a:pPr algn="ctr"/>
            <a:r>
              <a:rPr lang="en-US" i="1" dirty="0" smtClean="0">
                <a:solidFill>
                  <a:srgbClr val="FFC000"/>
                </a:solidFill>
              </a:rPr>
              <a:t>8. </a:t>
            </a:r>
            <a:r>
              <a:rPr lang="el-GR" i="1" dirty="0" smtClean="0"/>
              <a:t>Το 1874 συμμετέχει στην πρώτη έκθεση της ομάδας των ιμπρεσιονιστών,  εγκαθίσταται στη Μονμάρτρη.  Το 1876 συναντά έναν εκδότη, </a:t>
            </a:r>
            <a:endParaRPr lang="en-US" i="1" dirty="0" smtClean="0"/>
          </a:p>
          <a:p>
            <a:pPr algn="ctr"/>
            <a:r>
              <a:rPr lang="el-GR" i="1" dirty="0" smtClean="0"/>
              <a:t>ο οποίος τον κάνει πλούσιο. </a:t>
            </a:r>
          </a:p>
          <a:p>
            <a:pPr algn="ctr"/>
            <a:r>
              <a:rPr lang="el-GR" i="1" dirty="0" smtClean="0"/>
              <a:t>Γνωρίζει τον Εμίλ Ζολά.</a:t>
            </a:r>
            <a:endParaRPr lang="el-GR" i="1" dirty="0"/>
          </a:p>
        </p:txBody>
      </p:sp>
      <p:sp>
        <p:nvSpPr>
          <p:cNvPr id="4" name="3 - Ορθογώνιο"/>
          <p:cNvSpPr/>
          <p:nvPr/>
        </p:nvSpPr>
        <p:spPr>
          <a:xfrm>
            <a:off x="285720" y="2071678"/>
            <a:ext cx="4071966" cy="3139321"/>
          </a:xfrm>
          <a:prstGeom prst="rect">
            <a:avLst/>
          </a:prstGeom>
        </p:spPr>
        <p:txBody>
          <a:bodyPr wrap="square">
            <a:spAutoFit/>
          </a:bodyPr>
          <a:lstStyle/>
          <a:p>
            <a:pPr algn="ctr"/>
            <a:r>
              <a:rPr lang="en-US" i="1" dirty="0" smtClean="0">
                <a:solidFill>
                  <a:srgbClr val="FFC000"/>
                </a:solidFill>
              </a:rPr>
              <a:t>9. </a:t>
            </a:r>
            <a:r>
              <a:rPr lang="el-GR" i="1" dirty="0" smtClean="0"/>
              <a:t>Τη </a:t>
            </a:r>
            <a:r>
              <a:rPr lang="el-GR" i="1" dirty="0"/>
              <a:t>δεκαετία του 1880, ο Ρενουάρ σταδιακά </a:t>
            </a:r>
            <a:r>
              <a:rPr lang="el-GR" i="1" dirty="0" smtClean="0"/>
              <a:t>διαχωρίζεται  </a:t>
            </a:r>
            <a:r>
              <a:rPr lang="el-GR" i="1" dirty="0"/>
              <a:t>από τους υπόλοιπους ιμπρεσιονιστές. Το ατελιέ του </a:t>
            </a:r>
            <a:r>
              <a:rPr lang="el-GR" i="1" dirty="0" smtClean="0"/>
              <a:t>κατασκευάζεται κοντά </a:t>
            </a:r>
            <a:r>
              <a:rPr lang="el-GR" i="1" dirty="0"/>
              <a:t>σε ένα γαλατάδικο το 1880 </a:t>
            </a:r>
            <a:r>
              <a:rPr lang="el-GR" i="1" dirty="0" smtClean="0"/>
              <a:t>και γνωρίζει  την Αλίν </a:t>
            </a:r>
            <a:r>
              <a:rPr lang="el-GR" i="1" dirty="0"/>
              <a:t>Σαριγκό, την οποία </a:t>
            </a:r>
            <a:r>
              <a:rPr lang="el-GR" i="1" dirty="0" smtClean="0"/>
              <a:t>παντρεύεται. Ταξιδεύει πολύ </a:t>
            </a:r>
            <a:r>
              <a:rPr lang="el-GR" i="1" dirty="0"/>
              <a:t> και </a:t>
            </a:r>
            <a:r>
              <a:rPr lang="el-GR" i="1" dirty="0" smtClean="0"/>
              <a:t>στην</a:t>
            </a:r>
            <a:r>
              <a:rPr lang="el-GR" i="1" dirty="0"/>
              <a:t> </a:t>
            </a:r>
            <a:r>
              <a:rPr lang="el-GR" i="1" dirty="0" smtClean="0"/>
              <a:t>Ιταλία έρχεται </a:t>
            </a:r>
            <a:r>
              <a:rPr lang="el-GR" i="1" dirty="0"/>
              <a:t>σε επαφή με το έργο του Ραφαήλ από το οποίο </a:t>
            </a:r>
            <a:r>
              <a:rPr lang="el-GR" i="1" dirty="0" smtClean="0"/>
              <a:t>επηρεάζεται  </a:t>
            </a:r>
            <a:r>
              <a:rPr lang="el-GR" i="1" dirty="0"/>
              <a:t>βαθιά. Το </a:t>
            </a:r>
            <a:r>
              <a:rPr lang="el-GR" i="1" dirty="0" smtClean="0"/>
              <a:t>1884  επιστρέφει στο Παρίσι και </a:t>
            </a:r>
            <a:r>
              <a:rPr lang="el-GR" i="1" dirty="0"/>
              <a:t>την επόμενη χρονιά </a:t>
            </a:r>
            <a:r>
              <a:rPr lang="el-GR" i="1" dirty="0" smtClean="0"/>
              <a:t>γεννιέται ο </a:t>
            </a:r>
            <a:r>
              <a:rPr lang="el-GR" i="1" dirty="0"/>
              <a:t>γιος τους Πιέρ.</a:t>
            </a:r>
          </a:p>
        </p:txBody>
      </p:sp>
      <p:sp>
        <p:nvSpPr>
          <p:cNvPr id="5" name="4 - Ορθογώνιο"/>
          <p:cNvSpPr/>
          <p:nvPr/>
        </p:nvSpPr>
        <p:spPr>
          <a:xfrm>
            <a:off x="4786314" y="2571744"/>
            <a:ext cx="4143372" cy="3970318"/>
          </a:xfrm>
          <a:prstGeom prst="rect">
            <a:avLst/>
          </a:prstGeom>
        </p:spPr>
        <p:txBody>
          <a:bodyPr wrap="square">
            <a:spAutoFit/>
          </a:bodyPr>
          <a:lstStyle/>
          <a:p>
            <a:pPr algn="ctr"/>
            <a:r>
              <a:rPr lang="en-US" i="1" dirty="0" smtClean="0">
                <a:solidFill>
                  <a:srgbClr val="FFC000"/>
                </a:solidFill>
              </a:rPr>
              <a:t>10. </a:t>
            </a:r>
            <a:r>
              <a:rPr lang="el-GR" i="1" dirty="0" smtClean="0"/>
              <a:t>Το</a:t>
            </a:r>
            <a:r>
              <a:rPr lang="el-GR" i="1" dirty="0"/>
              <a:t> 1889 </a:t>
            </a:r>
            <a:r>
              <a:rPr lang="el-GR" i="1" dirty="0" smtClean="0"/>
              <a:t>συναντάει  </a:t>
            </a:r>
            <a:r>
              <a:rPr lang="el-GR" i="1" dirty="0"/>
              <a:t>τον μηχανικό Άιφελ </a:t>
            </a:r>
            <a:r>
              <a:rPr lang="el-GR" i="1" dirty="0" smtClean="0"/>
              <a:t>και </a:t>
            </a:r>
            <a:r>
              <a:rPr lang="el-GR" i="1" dirty="0"/>
              <a:t>περίπου το 1892 </a:t>
            </a:r>
            <a:r>
              <a:rPr lang="el-GR" i="1" dirty="0" smtClean="0"/>
              <a:t>αρχίζει να </a:t>
            </a:r>
            <a:r>
              <a:rPr lang="el-GR" i="1" dirty="0"/>
              <a:t>αναπτύσσει </a:t>
            </a:r>
            <a:r>
              <a:rPr lang="el-GR" i="1" u="sng" dirty="0"/>
              <a:t>παραμορφωτική </a:t>
            </a:r>
            <a:r>
              <a:rPr lang="el-GR" i="1" u="sng" dirty="0" smtClean="0"/>
              <a:t>αρθρίτιδα</a:t>
            </a:r>
            <a:r>
              <a:rPr lang="el-GR" i="1" dirty="0" smtClean="0"/>
              <a:t>. Αντιμετωπίζει </a:t>
            </a:r>
            <a:r>
              <a:rPr lang="el-GR" i="1" dirty="0"/>
              <a:t>σημαντικό πρόβλημα παραμορφώσεων στα χέρια ενώ σε πιο προχωρημένο στάδιο ένας ώμος του </a:t>
            </a:r>
            <a:r>
              <a:rPr lang="el-GR" i="1" dirty="0" smtClean="0"/>
              <a:t>καθηλώνεται  </a:t>
            </a:r>
            <a:r>
              <a:rPr lang="el-GR" i="1" dirty="0"/>
              <a:t>εξαιτίας αγκύλωσης, γεγονός που </a:t>
            </a:r>
            <a:r>
              <a:rPr lang="el-GR" i="1" dirty="0" smtClean="0"/>
              <a:t>τον αναγκάζει να </a:t>
            </a:r>
            <a:r>
              <a:rPr lang="el-GR" i="1" dirty="0"/>
              <a:t>διαφοροποιήσει την τεχνική του. Παρά τις σωματικές του δυσχέρειες, δεν </a:t>
            </a:r>
            <a:r>
              <a:rPr lang="el-GR" i="1" dirty="0" smtClean="0"/>
              <a:t>εγκαταλείπει τη </a:t>
            </a:r>
            <a:r>
              <a:rPr lang="el-GR" i="1" dirty="0"/>
              <a:t>ζωγραφική.  </a:t>
            </a:r>
            <a:r>
              <a:rPr lang="el-GR" i="1" dirty="0">
                <a:solidFill>
                  <a:srgbClr val="FFC000"/>
                </a:solidFill>
              </a:rPr>
              <a:t>Το </a:t>
            </a:r>
            <a:r>
              <a:rPr lang="el-GR" i="1" dirty="0" smtClean="0">
                <a:solidFill>
                  <a:srgbClr val="FFC000"/>
                </a:solidFill>
              </a:rPr>
              <a:t>1919</a:t>
            </a:r>
            <a:r>
              <a:rPr lang="el-GR" i="1" dirty="0">
                <a:solidFill>
                  <a:srgbClr val="FFC000"/>
                </a:solidFill>
              </a:rPr>
              <a:t> </a:t>
            </a:r>
            <a:r>
              <a:rPr lang="el-GR" i="1" dirty="0" smtClean="0">
                <a:solidFill>
                  <a:srgbClr val="FFC000"/>
                </a:solidFill>
              </a:rPr>
              <a:t>ο Ρενουάρ έχει την </a:t>
            </a:r>
            <a:r>
              <a:rPr lang="el-GR" i="1" dirty="0">
                <a:solidFill>
                  <a:srgbClr val="FFC000"/>
                </a:solidFill>
              </a:rPr>
              <a:t>ευκαιρία να δει δικούς του πίνακες να εκτίθενται μαζί με κλασικά </a:t>
            </a:r>
            <a:r>
              <a:rPr lang="el-GR" i="1" dirty="0" smtClean="0">
                <a:solidFill>
                  <a:srgbClr val="FFC000"/>
                </a:solidFill>
              </a:rPr>
              <a:t>έργα στο Λούβρο</a:t>
            </a:r>
            <a:r>
              <a:rPr lang="el-GR" dirty="0" smtClean="0">
                <a:solidFill>
                  <a:srgbClr val="FFC000"/>
                </a:solidFill>
              </a:rPr>
              <a:t>.</a:t>
            </a:r>
            <a:endParaRPr lang="el-GR" dirty="0">
              <a:solidFill>
                <a:srgbClr val="FFC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214554"/>
            <a:ext cx="4461414" cy="954107"/>
          </a:xfrm>
          <a:prstGeom prst="rect">
            <a:avLst/>
          </a:prstGeom>
        </p:spPr>
        <p:txBody>
          <a:bodyPr wrap="none">
            <a:spAutoFit/>
          </a:bodyPr>
          <a:lstStyle/>
          <a:p>
            <a:r>
              <a:rPr lang="fr-FR" sz="2800" i="1" dirty="0" smtClean="0"/>
              <a:t>Edgar Germain Hilaire</a:t>
            </a:r>
            <a:r>
              <a:rPr lang="el-GR" sz="2800" i="1" dirty="0" smtClean="0"/>
              <a:t> </a:t>
            </a:r>
            <a:r>
              <a:rPr lang="en-US" sz="2800" i="1" dirty="0" smtClean="0"/>
              <a:t>Degas</a:t>
            </a:r>
            <a:r>
              <a:rPr lang="el-GR" sz="2800" dirty="0"/>
              <a:t> </a:t>
            </a:r>
            <a:endParaRPr lang="el-GR" sz="2800" dirty="0" smtClean="0"/>
          </a:p>
          <a:p>
            <a:r>
              <a:rPr lang="el-GR" sz="2800" dirty="0" smtClean="0"/>
              <a:t>                </a:t>
            </a:r>
            <a:r>
              <a:rPr lang="el-GR" sz="2800" i="1" dirty="0" smtClean="0"/>
              <a:t>1834 -</a:t>
            </a:r>
            <a:r>
              <a:rPr lang="el-GR" sz="2800" i="1" dirty="0"/>
              <a:t> </a:t>
            </a:r>
            <a:r>
              <a:rPr lang="el-GR" sz="2800" i="1" dirty="0" smtClean="0"/>
              <a:t>1917</a:t>
            </a:r>
          </a:p>
        </p:txBody>
      </p:sp>
      <p:pic>
        <p:nvPicPr>
          <p:cNvPr id="44034" name="Picture 2" descr="undefined"/>
          <p:cNvPicPr>
            <a:picLocks noChangeAspect="1" noChangeArrowheads="1"/>
          </p:cNvPicPr>
          <p:nvPr/>
        </p:nvPicPr>
        <p:blipFill>
          <a:blip r:embed="rId2"/>
          <a:srcRect/>
          <a:stretch>
            <a:fillRect/>
          </a:stretch>
        </p:blipFill>
        <p:spPr bwMode="auto">
          <a:xfrm>
            <a:off x="4500562" y="214290"/>
            <a:ext cx="4343400" cy="5467351"/>
          </a:xfrm>
          <a:prstGeom prst="rect">
            <a:avLst/>
          </a:prstGeom>
          <a:noFill/>
        </p:spPr>
      </p:pic>
      <p:sp>
        <p:nvSpPr>
          <p:cNvPr id="5" name="4 - Ορθογώνιο"/>
          <p:cNvSpPr/>
          <p:nvPr/>
        </p:nvSpPr>
        <p:spPr>
          <a:xfrm>
            <a:off x="4357686" y="5857892"/>
            <a:ext cx="4572000" cy="830997"/>
          </a:xfrm>
          <a:prstGeom prst="rect">
            <a:avLst/>
          </a:prstGeom>
        </p:spPr>
        <p:txBody>
          <a:bodyPr>
            <a:spAutoFit/>
          </a:bodyPr>
          <a:lstStyle/>
          <a:p>
            <a:pPr algn="ctr"/>
            <a:r>
              <a:rPr lang="el-GR" sz="1600" i="1" dirty="0" smtClean="0"/>
              <a:t>Αυτοπροσωπογραφία</a:t>
            </a:r>
          </a:p>
          <a:p>
            <a:pPr algn="ctr"/>
            <a:r>
              <a:rPr lang="it-IT" sz="1600" i="1" dirty="0" smtClean="0"/>
              <a:t> 1854-1855, </a:t>
            </a:r>
            <a:endParaRPr lang="el-GR" sz="1600" i="1" dirty="0" smtClean="0"/>
          </a:p>
          <a:p>
            <a:pPr algn="ctr"/>
            <a:r>
              <a:rPr lang="el-GR" sz="1600" i="1" dirty="0" smtClean="0"/>
              <a:t>Μουσείο Ορσέ, Παρίσι </a:t>
            </a:r>
            <a:endParaRPr lang="el-GR" sz="1600"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285728"/>
            <a:ext cx="4286280" cy="1200329"/>
          </a:xfrm>
          <a:prstGeom prst="rect">
            <a:avLst/>
          </a:prstGeom>
        </p:spPr>
        <p:txBody>
          <a:bodyPr wrap="square">
            <a:spAutoFit/>
          </a:bodyPr>
          <a:lstStyle/>
          <a:p>
            <a:r>
              <a:rPr lang="el-GR" i="1" dirty="0" smtClean="0"/>
              <a:t>1. Ήταν ζωγράφος,  </a:t>
            </a:r>
            <a:r>
              <a:rPr lang="el-GR" i="1" dirty="0"/>
              <a:t>χαράκτης και </a:t>
            </a:r>
            <a:r>
              <a:rPr lang="el-GR" i="1" dirty="0" smtClean="0"/>
              <a:t>γλύπτης   </a:t>
            </a:r>
          </a:p>
          <a:p>
            <a:r>
              <a:rPr lang="el-GR" i="1" dirty="0" smtClean="0"/>
              <a:t>    από </a:t>
            </a:r>
            <a:r>
              <a:rPr lang="el-GR" i="1" dirty="0"/>
              <a:t>τους σημαντικότερους του 19ου </a:t>
            </a:r>
            <a:r>
              <a:rPr lang="el-GR" i="1" dirty="0" smtClean="0"/>
              <a:t>αι.</a:t>
            </a:r>
          </a:p>
          <a:p>
            <a:r>
              <a:rPr lang="el-GR" i="1" dirty="0" smtClean="0"/>
              <a:t>    Υπό </a:t>
            </a:r>
            <a:r>
              <a:rPr lang="el-GR" i="1" dirty="0"/>
              <a:t>ορισμένες προϋποθέσεις ανήκει στο </a:t>
            </a:r>
            <a:r>
              <a:rPr lang="el-GR" i="1" dirty="0" smtClean="0"/>
              <a:t> </a:t>
            </a:r>
          </a:p>
          <a:p>
            <a:r>
              <a:rPr lang="el-GR" i="1" dirty="0" smtClean="0"/>
              <a:t>     κίνημα </a:t>
            </a:r>
            <a:r>
              <a:rPr lang="el-GR" i="1" dirty="0"/>
              <a:t>του </a:t>
            </a:r>
            <a:r>
              <a:rPr lang="el-GR" i="1" dirty="0" smtClean="0"/>
              <a:t>ιμπρεσιονισμού. </a:t>
            </a:r>
          </a:p>
        </p:txBody>
      </p:sp>
      <p:sp>
        <p:nvSpPr>
          <p:cNvPr id="3" name="2 - Ορθογώνιο"/>
          <p:cNvSpPr/>
          <p:nvPr/>
        </p:nvSpPr>
        <p:spPr>
          <a:xfrm>
            <a:off x="4572000" y="1000108"/>
            <a:ext cx="4572000" cy="1477328"/>
          </a:xfrm>
          <a:prstGeom prst="rect">
            <a:avLst/>
          </a:prstGeom>
        </p:spPr>
        <p:txBody>
          <a:bodyPr>
            <a:spAutoFit/>
          </a:bodyPr>
          <a:lstStyle/>
          <a:p>
            <a:r>
              <a:rPr lang="el-GR" i="1" dirty="0" smtClean="0"/>
              <a:t>4. Κατά την έκφραση του Μπωντλαίρ </a:t>
            </a:r>
          </a:p>
          <a:p>
            <a:r>
              <a:rPr lang="el-GR" i="1" dirty="0" smtClean="0"/>
              <a:t>   ‘’αγαπούσε το ανθρώπινο σώμα σαν μια        </a:t>
            </a:r>
          </a:p>
          <a:p>
            <a:r>
              <a:rPr lang="el-GR" i="1" dirty="0" smtClean="0"/>
              <a:t>    αρμονία υλική, σαν ένα ωραίο </a:t>
            </a:r>
          </a:p>
          <a:p>
            <a:r>
              <a:rPr lang="el-GR" i="1" dirty="0" smtClean="0"/>
              <a:t>    αρχιτεκτόνημα, και πάνω από όλα την   </a:t>
            </a:r>
          </a:p>
          <a:p>
            <a:r>
              <a:rPr lang="el-GR" i="1" dirty="0" smtClean="0"/>
              <a:t>     κίνηση’’.</a:t>
            </a:r>
            <a:endParaRPr lang="el-GR" i="1" dirty="0"/>
          </a:p>
        </p:txBody>
      </p:sp>
      <p:sp>
        <p:nvSpPr>
          <p:cNvPr id="4" name="3 - Ορθογώνιο"/>
          <p:cNvSpPr/>
          <p:nvPr/>
        </p:nvSpPr>
        <p:spPr>
          <a:xfrm>
            <a:off x="214282" y="2071678"/>
            <a:ext cx="4071966" cy="2308324"/>
          </a:xfrm>
          <a:prstGeom prst="rect">
            <a:avLst/>
          </a:prstGeom>
        </p:spPr>
        <p:txBody>
          <a:bodyPr wrap="square">
            <a:spAutoFit/>
          </a:bodyPr>
          <a:lstStyle/>
          <a:p>
            <a:r>
              <a:rPr lang="el-GR" i="1" dirty="0" smtClean="0"/>
              <a:t>2. Γεννήθηκε </a:t>
            </a:r>
            <a:r>
              <a:rPr lang="el-GR" i="1" dirty="0"/>
              <a:t>στο </a:t>
            </a:r>
            <a:r>
              <a:rPr lang="el-GR" i="1" dirty="0" smtClean="0"/>
              <a:t>Παρίσι, από πατέρα      </a:t>
            </a:r>
          </a:p>
          <a:p>
            <a:r>
              <a:rPr lang="el-GR" i="1" dirty="0" smtClean="0"/>
              <a:t>    τραπεζίτη και στα </a:t>
            </a:r>
            <a:r>
              <a:rPr lang="el-GR" i="1" dirty="0"/>
              <a:t>13 χάνει τη μητέρα </a:t>
            </a:r>
            <a:endParaRPr lang="el-GR" i="1" dirty="0" smtClean="0"/>
          </a:p>
          <a:p>
            <a:r>
              <a:rPr lang="el-GR" i="1" dirty="0" smtClean="0"/>
              <a:t>    του</a:t>
            </a:r>
            <a:r>
              <a:rPr lang="el-GR" i="1" dirty="0"/>
              <a:t>, κάτι που για τον ίδιο ήταν </a:t>
            </a:r>
            <a:r>
              <a:rPr lang="el-GR" i="1" dirty="0" smtClean="0"/>
              <a:t> </a:t>
            </a:r>
          </a:p>
          <a:p>
            <a:r>
              <a:rPr lang="el-GR" i="1" dirty="0" smtClean="0"/>
              <a:t>    προσωπική τραγωδία.</a:t>
            </a:r>
          </a:p>
          <a:p>
            <a:r>
              <a:rPr lang="el-GR" i="1" dirty="0" smtClean="0"/>
              <a:t>    Στα 21 του σπουδάζει στην Νομική,     </a:t>
            </a:r>
          </a:p>
          <a:p>
            <a:r>
              <a:rPr lang="el-GR" i="1" dirty="0" smtClean="0"/>
              <a:t>    μπαίνει </a:t>
            </a:r>
            <a:r>
              <a:rPr lang="el-GR" i="1" dirty="0"/>
              <a:t>στη Σχολή Καλών Τεχνών και </a:t>
            </a:r>
            <a:r>
              <a:rPr lang="el-GR" i="1" dirty="0" smtClean="0"/>
              <a:t>   </a:t>
            </a:r>
          </a:p>
          <a:p>
            <a:r>
              <a:rPr lang="el-GR" i="1" dirty="0" smtClean="0"/>
              <a:t>    γνωρίζει </a:t>
            </a:r>
            <a:r>
              <a:rPr lang="el-GR" i="1" dirty="0"/>
              <a:t>τον </a:t>
            </a:r>
            <a:r>
              <a:rPr lang="el-GR" i="1" dirty="0" smtClean="0"/>
              <a:t>Ενγκρ, σημαντικό </a:t>
            </a:r>
          </a:p>
          <a:p>
            <a:r>
              <a:rPr lang="el-GR" i="1" dirty="0" smtClean="0"/>
              <a:t>    ζωγράφο του Νεοκλασικισμού. </a:t>
            </a:r>
            <a:endParaRPr lang="el-GR" i="1" dirty="0"/>
          </a:p>
        </p:txBody>
      </p:sp>
      <p:sp>
        <p:nvSpPr>
          <p:cNvPr id="5" name="4 - Ορθογώνιο"/>
          <p:cNvSpPr/>
          <p:nvPr/>
        </p:nvSpPr>
        <p:spPr>
          <a:xfrm>
            <a:off x="4643438" y="2786058"/>
            <a:ext cx="4286248" cy="3139321"/>
          </a:xfrm>
          <a:prstGeom prst="rect">
            <a:avLst/>
          </a:prstGeom>
        </p:spPr>
        <p:txBody>
          <a:bodyPr wrap="square">
            <a:spAutoFit/>
          </a:bodyPr>
          <a:lstStyle/>
          <a:p>
            <a:r>
              <a:rPr lang="el-GR" i="1" dirty="0" smtClean="0"/>
              <a:t>5. Την επόμενη χρονιά, πηγαίνει    </a:t>
            </a:r>
          </a:p>
          <a:p>
            <a:r>
              <a:rPr lang="el-GR" i="1" dirty="0" smtClean="0"/>
              <a:t>    στην Ιταλία , επισκέπτεται τη Φλωρεντία,  </a:t>
            </a:r>
          </a:p>
          <a:p>
            <a:r>
              <a:rPr lang="el-GR" i="1" dirty="0" smtClean="0"/>
              <a:t>    τη Νάπολη, τη Ρώμη. </a:t>
            </a:r>
          </a:p>
          <a:p>
            <a:r>
              <a:rPr lang="el-GR" i="1" dirty="0" smtClean="0"/>
              <a:t>    Το 1859 επιστρέφει στο Παρίσι κι ανοίγει  </a:t>
            </a:r>
          </a:p>
          <a:p>
            <a:r>
              <a:rPr lang="el-GR" i="1" dirty="0" smtClean="0"/>
              <a:t>    ατελιέ. Τρία χρόνια μετά γνωρίζει τον  </a:t>
            </a:r>
          </a:p>
          <a:p>
            <a:r>
              <a:rPr lang="el-GR" i="1" dirty="0" smtClean="0"/>
              <a:t>    Μανέ, κι εντάσσεται στον </a:t>
            </a:r>
          </a:p>
          <a:p>
            <a:r>
              <a:rPr lang="el-GR" i="1" dirty="0" smtClean="0"/>
              <a:t>    Ιμπρεσσιονισμό. Στον Γαλλοπρωσικό</a:t>
            </a:r>
            <a:r>
              <a:rPr lang="en-US" i="1" dirty="0" smtClean="0"/>
              <a:t> </a:t>
            </a:r>
            <a:r>
              <a:rPr lang="el-GR" i="1" dirty="0" smtClean="0"/>
              <a:t>  </a:t>
            </a:r>
          </a:p>
          <a:p>
            <a:r>
              <a:rPr lang="el-GR" i="1" dirty="0" smtClean="0"/>
              <a:t>    Πόλεμο επιστρατεύεται στο πυροβολικό,  </a:t>
            </a:r>
          </a:p>
          <a:p>
            <a:r>
              <a:rPr lang="el-GR" i="1" dirty="0" smtClean="0"/>
              <a:t>    όπου άρχισε να εμφανίζει πρόβλημα  </a:t>
            </a:r>
          </a:p>
          <a:p>
            <a:r>
              <a:rPr lang="el-GR" i="1" dirty="0" smtClean="0"/>
              <a:t>    όρασης. Δύο χρόνια μετά ταξιδεύει   </a:t>
            </a:r>
          </a:p>
          <a:p>
            <a:r>
              <a:rPr lang="el-GR" i="1" dirty="0" smtClean="0"/>
              <a:t>    στη Νέα Ορλεάνη για ένα χρόνο.</a:t>
            </a:r>
            <a:endParaRPr lang="el-GR" i="1" dirty="0"/>
          </a:p>
        </p:txBody>
      </p:sp>
      <p:sp>
        <p:nvSpPr>
          <p:cNvPr id="6" name="5 - Ορθογώνιο"/>
          <p:cNvSpPr/>
          <p:nvPr/>
        </p:nvSpPr>
        <p:spPr>
          <a:xfrm>
            <a:off x="214282" y="4786322"/>
            <a:ext cx="4214842" cy="1754326"/>
          </a:xfrm>
          <a:prstGeom prst="rect">
            <a:avLst/>
          </a:prstGeom>
        </p:spPr>
        <p:txBody>
          <a:bodyPr wrap="square">
            <a:spAutoFit/>
          </a:bodyPr>
          <a:lstStyle/>
          <a:p>
            <a:r>
              <a:rPr lang="el-GR" i="1" dirty="0" smtClean="0"/>
              <a:t>3.  Κληρονόμησε πολλά χρέη από τον  </a:t>
            </a:r>
          </a:p>
          <a:p>
            <a:r>
              <a:rPr lang="el-GR" i="1" dirty="0" smtClean="0"/>
              <a:t>     πατέρα του, κι έτσι αναγκάστηκε να  </a:t>
            </a:r>
          </a:p>
          <a:p>
            <a:r>
              <a:rPr lang="el-GR" i="1" dirty="0" smtClean="0"/>
              <a:t>    πωλήσει μεγάλο μέρος απ' τη συλλογή  </a:t>
            </a:r>
          </a:p>
          <a:p>
            <a:r>
              <a:rPr lang="el-GR" i="1" dirty="0" smtClean="0"/>
              <a:t>    του. Το1880 κερδίζει τον σεβασμό και </a:t>
            </a:r>
          </a:p>
          <a:p>
            <a:r>
              <a:rPr lang="el-GR" i="1" dirty="0" smtClean="0"/>
              <a:t>    την καταξίωση όλου του παριζιάνικου </a:t>
            </a:r>
          </a:p>
          <a:p>
            <a:r>
              <a:rPr lang="el-GR" i="1" dirty="0" smtClean="0"/>
              <a:t>    καλλιτεχνικού κόσμου.</a:t>
            </a:r>
            <a:endParaRPr lang="el-GR"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285728"/>
            <a:ext cx="4000528" cy="2031325"/>
          </a:xfrm>
          <a:prstGeom prst="rect">
            <a:avLst/>
          </a:prstGeom>
        </p:spPr>
        <p:txBody>
          <a:bodyPr wrap="square">
            <a:spAutoFit/>
          </a:bodyPr>
          <a:lstStyle/>
          <a:p>
            <a:r>
              <a:rPr lang="el-GR" i="1" dirty="0" smtClean="0"/>
              <a:t>6. Ο </a:t>
            </a:r>
            <a:r>
              <a:rPr lang="el-GR" i="1" dirty="0"/>
              <a:t>Ντεγκά </a:t>
            </a:r>
            <a:r>
              <a:rPr lang="el-GR" i="1" dirty="0" smtClean="0"/>
              <a:t>αναγνωρίστηκε </a:t>
            </a:r>
            <a:r>
              <a:rPr lang="el-GR" i="1" dirty="0"/>
              <a:t>ως </a:t>
            </a:r>
            <a:r>
              <a:rPr lang="el-GR" i="1" dirty="0" smtClean="0"/>
              <a:t>    </a:t>
            </a:r>
          </a:p>
          <a:p>
            <a:r>
              <a:rPr lang="el-GR" i="1" dirty="0" smtClean="0"/>
              <a:t>    </a:t>
            </a:r>
            <a:r>
              <a:rPr lang="el-GR" i="1" dirty="0" smtClean="0">
                <a:solidFill>
                  <a:schemeClr val="accent2">
                    <a:lumMod val="60000"/>
                    <a:lumOff val="40000"/>
                  </a:schemeClr>
                </a:solidFill>
              </a:rPr>
              <a:t>αυθεντία </a:t>
            </a:r>
            <a:r>
              <a:rPr lang="el-GR" i="1" dirty="0">
                <a:solidFill>
                  <a:schemeClr val="accent2">
                    <a:lumMod val="60000"/>
                    <a:lumOff val="40000"/>
                  </a:schemeClr>
                </a:solidFill>
              </a:rPr>
              <a:t>της κινούμενης ανθρώπινης </a:t>
            </a:r>
            <a:endParaRPr lang="el-GR" i="1" dirty="0" smtClean="0">
              <a:solidFill>
                <a:schemeClr val="accent2">
                  <a:lumMod val="60000"/>
                  <a:lumOff val="40000"/>
                </a:schemeClr>
              </a:solidFill>
            </a:endParaRPr>
          </a:p>
          <a:p>
            <a:r>
              <a:rPr lang="el-GR" i="1" dirty="0" smtClean="0">
                <a:solidFill>
                  <a:schemeClr val="accent2">
                    <a:lumMod val="60000"/>
                    <a:lumOff val="40000"/>
                  </a:schemeClr>
                </a:solidFill>
              </a:rPr>
              <a:t>    μορφής </a:t>
            </a:r>
            <a:r>
              <a:rPr lang="el-GR" i="1" dirty="0"/>
              <a:t>ήταν κυρίως γνωστός για τις </a:t>
            </a:r>
            <a:endParaRPr lang="el-GR" i="1" dirty="0" smtClean="0"/>
          </a:p>
          <a:p>
            <a:r>
              <a:rPr lang="el-GR" i="1" dirty="0" smtClean="0"/>
              <a:t>    χορεύτριες </a:t>
            </a:r>
            <a:r>
              <a:rPr lang="el-GR" i="1" dirty="0"/>
              <a:t>του, που τις απεικόνισε σε </a:t>
            </a:r>
            <a:endParaRPr lang="el-GR" i="1" dirty="0" smtClean="0"/>
          </a:p>
          <a:p>
            <a:r>
              <a:rPr lang="el-GR" i="1" dirty="0" smtClean="0"/>
              <a:t>    πίνακες</a:t>
            </a:r>
            <a:r>
              <a:rPr lang="el-GR" i="1" dirty="0"/>
              <a:t>, χαρακτικά και γλυπτά σε </a:t>
            </a:r>
            <a:r>
              <a:rPr lang="el-GR" i="1" dirty="0" smtClean="0"/>
              <a:t> </a:t>
            </a:r>
          </a:p>
          <a:p>
            <a:r>
              <a:rPr lang="el-GR" i="1" dirty="0" smtClean="0"/>
              <a:t>    μπρούντζο</a:t>
            </a:r>
            <a:r>
              <a:rPr lang="el-GR" i="1" dirty="0"/>
              <a:t>.</a:t>
            </a:r>
          </a:p>
          <a:p>
            <a:endParaRPr lang="el-GR" dirty="0"/>
          </a:p>
        </p:txBody>
      </p:sp>
      <p:sp>
        <p:nvSpPr>
          <p:cNvPr id="3" name="2 - Ορθογώνιο"/>
          <p:cNvSpPr/>
          <p:nvPr/>
        </p:nvSpPr>
        <p:spPr>
          <a:xfrm>
            <a:off x="4572000" y="1357298"/>
            <a:ext cx="4572000" cy="1754326"/>
          </a:xfrm>
          <a:prstGeom prst="rect">
            <a:avLst/>
          </a:prstGeom>
        </p:spPr>
        <p:txBody>
          <a:bodyPr>
            <a:spAutoFit/>
          </a:bodyPr>
          <a:lstStyle/>
          <a:p>
            <a:r>
              <a:rPr lang="el-GR" i="1" dirty="0" smtClean="0"/>
              <a:t>8. Το 1881 εξέθεσε το πρώτο γλυπτό του, τη </a:t>
            </a:r>
          </a:p>
          <a:p>
            <a:r>
              <a:rPr lang="el-GR" i="1" dirty="0" smtClean="0"/>
              <a:t>    ‘’χορεύτρια δεκατεσσάρων ετών’’  που το </a:t>
            </a:r>
          </a:p>
          <a:p>
            <a:r>
              <a:rPr lang="el-GR" i="1" dirty="0" smtClean="0"/>
              <a:t>      ακολούθησαν ένα πλήθος μικρά κέρινα </a:t>
            </a:r>
          </a:p>
          <a:p>
            <a:r>
              <a:rPr lang="el-GR" i="1" dirty="0" smtClean="0"/>
              <a:t>      προπλάσματα, μετά το θάνατό του </a:t>
            </a:r>
          </a:p>
          <a:p>
            <a:r>
              <a:rPr lang="el-GR" i="1" dirty="0" smtClean="0"/>
              <a:t>      χύθηκαν σε χαλκό, με θέμα γυναικεία </a:t>
            </a:r>
          </a:p>
          <a:p>
            <a:r>
              <a:rPr lang="el-GR" i="1" dirty="0" smtClean="0"/>
              <a:t>      γυμνά, χορεύτριες, άλογα κλπ.</a:t>
            </a:r>
            <a:endParaRPr lang="el-GR" i="1" dirty="0"/>
          </a:p>
        </p:txBody>
      </p:sp>
      <p:sp>
        <p:nvSpPr>
          <p:cNvPr id="4" name="3 - Ορθογώνιο"/>
          <p:cNvSpPr/>
          <p:nvPr/>
        </p:nvSpPr>
        <p:spPr>
          <a:xfrm>
            <a:off x="357158" y="2928934"/>
            <a:ext cx="3857652" cy="3139321"/>
          </a:xfrm>
          <a:prstGeom prst="rect">
            <a:avLst/>
          </a:prstGeom>
        </p:spPr>
        <p:txBody>
          <a:bodyPr wrap="square">
            <a:spAutoFit/>
          </a:bodyPr>
          <a:lstStyle/>
          <a:p>
            <a:r>
              <a:rPr lang="el-GR" i="1" dirty="0" smtClean="0"/>
              <a:t>7. Καθώς η όρασή του χειροτέρευε, ο    </a:t>
            </a:r>
          </a:p>
          <a:p>
            <a:r>
              <a:rPr lang="el-GR" i="1" dirty="0" smtClean="0"/>
              <a:t>    Ντεγκά στράφηκε προς τη γλυπτική   </a:t>
            </a:r>
          </a:p>
          <a:p>
            <a:r>
              <a:rPr lang="el-GR" i="1" dirty="0" smtClean="0"/>
              <a:t>    και τα παστέλ, που δεν απαιτούσαν  </a:t>
            </a:r>
          </a:p>
          <a:p>
            <a:r>
              <a:rPr lang="el-GR" i="1" dirty="0" smtClean="0"/>
              <a:t>    οξεία όραση. Το 1908 η όρασή του </a:t>
            </a:r>
          </a:p>
          <a:p>
            <a:r>
              <a:rPr lang="el-GR" i="1" dirty="0" smtClean="0"/>
              <a:t>    χειροτερεύει και σταματά οριστικά </a:t>
            </a:r>
          </a:p>
          <a:p>
            <a:r>
              <a:rPr lang="el-GR" i="1" dirty="0" smtClean="0"/>
              <a:t>    να ασχολείται με την τέχνη. Του </a:t>
            </a:r>
          </a:p>
          <a:p>
            <a:r>
              <a:rPr lang="el-GR" i="1" dirty="0" smtClean="0"/>
              <a:t>    κάνουν έξωση από το σπίτι του, και </a:t>
            </a:r>
          </a:p>
          <a:p>
            <a:r>
              <a:rPr lang="el-GR" i="1" dirty="0" smtClean="0"/>
              <a:t>    παρά το γεγονός ότι βρέθηκε </a:t>
            </a:r>
          </a:p>
          <a:p>
            <a:r>
              <a:rPr lang="el-GR" i="1" dirty="0" smtClean="0"/>
              <a:t>    καινούργιο στούντιο, αυτός συνέχισε </a:t>
            </a:r>
          </a:p>
          <a:p>
            <a:r>
              <a:rPr lang="el-GR" i="1" dirty="0" smtClean="0"/>
              <a:t>    να τριγυρνά στους δρόμους του </a:t>
            </a:r>
          </a:p>
          <a:p>
            <a:r>
              <a:rPr lang="el-GR" i="1" dirty="0" smtClean="0"/>
              <a:t>    Παρισιού.</a:t>
            </a:r>
            <a:endParaRPr lang="el-GR" i="1" dirty="0"/>
          </a:p>
        </p:txBody>
      </p:sp>
      <p:sp>
        <p:nvSpPr>
          <p:cNvPr id="5" name="4 - Ορθογώνιο"/>
          <p:cNvSpPr/>
          <p:nvPr/>
        </p:nvSpPr>
        <p:spPr>
          <a:xfrm>
            <a:off x="4714876" y="4214818"/>
            <a:ext cx="4286248" cy="1754326"/>
          </a:xfrm>
          <a:prstGeom prst="rect">
            <a:avLst/>
          </a:prstGeom>
        </p:spPr>
        <p:txBody>
          <a:bodyPr wrap="square">
            <a:spAutoFit/>
          </a:bodyPr>
          <a:lstStyle/>
          <a:p>
            <a:r>
              <a:rPr lang="el-GR" i="1" dirty="0" smtClean="0"/>
              <a:t>9. Τέσσερα χρόνια μετά, το Μητροπολιτικό </a:t>
            </a:r>
          </a:p>
          <a:p>
            <a:r>
              <a:rPr lang="el-GR" i="1" dirty="0" smtClean="0"/>
              <a:t>    Μουσείο Τέχνης της Νέας   Υόρκης </a:t>
            </a:r>
          </a:p>
          <a:p>
            <a:r>
              <a:rPr lang="el-GR" i="1" dirty="0" smtClean="0"/>
              <a:t>    αγοράζει το έργο του "Μπαλαρίνες" </a:t>
            </a:r>
          </a:p>
          <a:p>
            <a:r>
              <a:rPr lang="el-GR" i="1" dirty="0" smtClean="0"/>
              <a:t>    ξοδεύοντας ποσό αστρονομικό για την  </a:t>
            </a:r>
          </a:p>
          <a:p>
            <a:r>
              <a:rPr lang="el-GR" i="1" dirty="0" smtClean="0"/>
              <a:t>    εποχή, και μάλιστα  </a:t>
            </a:r>
          </a:p>
          <a:p>
            <a:r>
              <a:rPr lang="el-GR" i="1" dirty="0" smtClean="0"/>
              <a:t>    για ιμπρεσιονιστικό πίνακα.</a:t>
            </a:r>
            <a:endParaRPr lang="el-GR"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undefined"/>
          <p:cNvPicPr>
            <a:picLocks noChangeAspect="1" noChangeArrowheads="1"/>
          </p:cNvPicPr>
          <p:nvPr/>
        </p:nvPicPr>
        <p:blipFill>
          <a:blip r:embed="rId2"/>
          <a:srcRect/>
          <a:stretch>
            <a:fillRect/>
          </a:stretch>
        </p:blipFill>
        <p:spPr bwMode="auto">
          <a:xfrm>
            <a:off x="1071539" y="1"/>
            <a:ext cx="7143800" cy="5813092"/>
          </a:xfrm>
          <a:prstGeom prst="rect">
            <a:avLst/>
          </a:prstGeom>
          <a:noFill/>
        </p:spPr>
      </p:pic>
      <p:sp>
        <p:nvSpPr>
          <p:cNvPr id="5" name="4 - Ορθογώνιο"/>
          <p:cNvSpPr/>
          <p:nvPr/>
        </p:nvSpPr>
        <p:spPr>
          <a:xfrm>
            <a:off x="285720" y="5780782"/>
            <a:ext cx="8501122" cy="1077218"/>
          </a:xfrm>
          <a:prstGeom prst="rect">
            <a:avLst/>
          </a:prstGeom>
        </p:spPr>
        <p:txBody>
          <a:bodyPr wrap="square">
            <a:spAutoFit/>
          </a:bodyPr>
          <a:lstStyle/>
          <a:p>
            <a:pPr algn="ctr"/>
            <a:r>
              <a:rPr lang="el-GR" sz="1600" i="1" dirty="0" smtClean="0"/>
              <a:t>‘’</a:t>
            </a:r>
            <a:r>
              <a:rPr lang="fr-FR" sz="1600" i="1" dirty="0" smtClean="0"/>
              <a:t>Apothéose de Degas</a:t>
            </a:r>
            <a:r>
              <a:rPr lang="el-GR" sz="1600" i="1" dirty="0" smtClean="0"/>
              <a:t>’’</a:t>
            </a:r>
            <a:r>
              <a:rPr lang="fr-FR" sz="1600" i="1" dirty="0" smtClean="0"/>
              <a:t> </a:t>
            </a:r>
            <a:endParaRPr lang="el-GR" sz="1600" i="1" dirty="0" smtClean="0"/>
          </a:p>
          <a:p>
            <a:pPr algn="ctr"/>
            <a:r>
              <a:rPr lang="fr-FR" sz="1600" i="1" dirty="0" smtClean="0"/>
              <a:t>1885</a:t>
            </a:r>
            <a:endParaRPr lang="el-GR" sz="1600" i="1" dirty="0" smtClean="0"/>
          </a:p>
          <a:p>
            <a:pPr algn="ctr"/>
            <a:r>
              <a:rPr lang="fr-FR" sz="1600" i="1" dirty="0" smtClean="0"/>
              <a:t>photographie de Walter Barnes mise en scène par Degas à Dieppe, devant la maison de la famille Halévy. Paris, musée d'Orsay</a:t>
            </a:r>
            <a:endParaRPr lang="el-GR" sz="1600" i="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80898" name="Picture 2" descr="https://upload.wikimedia.org/wikipedia/commons/thumb/5/52/Edgar_Degas_-_Achille_De_Gas_in_the_Uniform_of_a_Cadet.jpg/800px-Edgar_Degas_-_Achille_De_Gas_in_the_Uniform_of_a_Cadet.jpg"/>
          <p:cNvPicPr>
            <a:picLocks noChangeAspect="1" noChangeArrowheads="1"/>
          </p:cNvPicPr>
          <p:nvPr/>
        </p:nvPicPr>
        <p:blipFill>
          <a:blip r:embed="rId2"/>
          <a:srcRect/>
          <a:stretch>
            <a:fillRect/>
          </a:stretch>
        </p:blipFill>
        <p:spPr bwMode="auto">
          <a:xfrm>
            <a:off x="3701142" y="0"/>
            <a:ext cx="5442857" cy="6858000"/>
          </a:xfrm>
          <a:prstGeom prst="rect">
            <a:avLst/>
          </a:prstGeom>
          <a:noFill/>
        </p:spPr>
      </p:pic>
      <p:sp>
        <p:nvSpPr>
          <p:cNvPr id="5" name="4 - Ορθογώνιο"/>
          <p:cNvSpPr/>
          <p:nvPr/>
        </p:nvSpPr>
        <p:spPr>
          <a:xfrm>
            <a:off x="-214346" y="5429264"/>
            <a:ext cx="4143404" cy="1077218"/>
          </a:xfrm>
          <a:prstGeom prst="rect">
            <a:avLst/>
          </a:prstGeom>
        </p:spPr>
        <p:txBody>
          <a:bodyPr wrap="square">
            <a:spAutoFit/>
          </a:bodyPr>
          <a:lstStyle/>
          <a:p>
            <a:pPr algn="ctr"/>
            <a:r>
              <a:rPr lang="el-GR" sz="1600" i="1" dirty="0" smtClean="0"/>
              <a:t>‘’</a:t>
            </a:r>
            <a:r>
              <a:rPr lang="en-US" sz="1600" i="1" dirty="0" smtClean="0"/>
              <a:t>Achille </a:t>
            </a:r>
            <a:r>
              <a:rPr lang="en-US" sz="1600" i="1" dirty="0"/>
              <a:t>De Gas in the Uniform of a </a:t>
            </a:r>
            <a:r>
              <a:rPr lang="en-US" sz="1600" i="1" dirty="0" smtClean="0"/>
              <a:t>Cadet’’  </a:t>
            </a:r>
            <a:endParaRPr lang="el-GR" sz="1600" i="1" dirty="0" smtClean="0"/>
          </a:p>
          <a:p>
            <a:pPr algn="ctr"/>
            <a:r>
              <a:rPr lang="en-US" sz="1600" i="1" dirty="0" smtClean="0"/>
              <a:t>1856/57</a:t>
            </a:r>
            <a:endParaRPr lang="el-GR" sz="1600" i="1" dirty="0" smtClean="0"/>
          </a:p>
          <a:p>
            <a:pPr algn="ctr"/>
            <a:r>
              <a:rPr lang="en-US" sz="1600" i="1" dirty="0" smtClean="0"/>
              <a:t>National Gallery of Art, Washington, D.C.</a:t>
            </a:r>
            <a:endParaRPr lang="el-GR" sz="1600" i="1" dirty="0" smtClean="0"/>
          </a:p>
          <a:p>
            <a:pPr algn="ctr"/>
            <a:r>
              <a:rPr lang="el-GR" sz="1600" i="1" dirty="0" smtClean="0"/>
              <a:t>Η.Π.Α.</a:t>
            </a:r>
            <a:endParaRPr lang="el-GR" sz="1600"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3500430" y="5857892"/>
            <a:ext cx="2076723" cy="830997"/>
          </a:xfrm>
          <a:prstGeom prst="rect">
            <a:avLst/>
          </a:prstGeom>
        </p:spPr>
        <p:txBody>
          <a:bodyPr wrap="none">
            <a:spAutoFit/>
          </a:bodyPr>
          <a:lstStyle/>
          <a:p>
            <a:pPr algn="ctr"/>
            <a:r>
              <a:rPr lang="fr-FR" sz="1600" i="1" dirty="0" smtClean="0"/>
              <a:t>‘’The </a:t>
            </a:r>
            <a:r>
              <a:rPr lang="fr-FR" sz="1600" i="1" dirty="0"/>
              <a:t>Bellelli </a:t>
            </a:r>
            <a:r>
              <a:rPr lang="fr-FR" sz="1600" i="1" dirty="0" smtClean="0"/>
              <a:t>Family’’</a:t>
            </a:r>
          </a:p>
          <a:p>
            <a:pPr algn="ctr"/>
            <a:r>
              <a:rPr lang="fr-FR" sz="1600" i="1" dirty="0"/>
              <a:t> </a:t>
            </a:r>
            <a:r>
              <a:rPr lang="fr-FR" sz="1600" i="1" dirty="0" smtClean="0"/>
              <a:t>1858–1867</a:t>
            </a:r>
            <a:r>
              <a:rPr lang="en-US" sz="1600" dirty="0" smtClean="0"/>
              <a:t> </a:t>
            </a:r>
            <a:endParaRPr lang="el-GR" sz="1600" dirty="0" smtClean="0"/>
          </a:p>
          <a:p>
            <a:pPr algn="ctr"/>
            <a:r>
              <a:rPr lang="en-US" sz="1600" i="1" dirty="0" smtClean="0"/>
              <a:t>Musée d'Orsay, </a:t>
            </a:r>
            <a:r>
              <a:rPr lang="el-GR" sz="1600" i="1" dirty="0" smtClean="0"/>
              <a:t>Παρίσι</a:t>
            </a:r>
            <a:endParaRPr lang="el-GR" sz="1600" i="1" dirty="0"/>
          </a:p>
        </p:txBody>
      </p:sp>
      <p:pic>
        <p:nvPicPr>
          <p:cNvPr id="2" name="Picture 2" descr="undefined"/>
          <p:cNvPicPr>
            <a:picLocks noChangeAspect="1" noChangeArrowheads="1"/>
          </p:cNvPicPr>
          <p:nvPr/>
        </p:nvPicPr>
        <p:blipFill>
          <a:blip r:embed="rId2"/>
          <a:srcRect/>
          <a:stretch>
            <a:fillRect/>
          </a:stretch>
        </p:blipFill>
        <p:spPr bwMode="auto">
          <a:xfrm>
            <a:off x="964337" y="0"/>
            <a:ext cx="7233177" cy="578512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78850" name="Picture 2" descr="https://upload.wikimedia.org/wikipedia/commons/thumb/8/8f/Young_Spartans_National_Gallery_NG3860.jpg/1024px-Young_Spartans_National_Gallery_NG3860.jpg"/>
          <p:cNvPicPr>
            <a:picLocks noChangeAspect="1" noChangeArrowheads="1"/>
          </p:cNvPicPr>
          <p:nvPr/>
        </p:nvPicPr>
        <p:blipFill>
          <a:blip r:embed="rId2"/>
          <a:srcRect/>
          <a:stretch>
            <a:fillRect/>
          </a:stretch>
        </p:blipFill>
        <p:spPr bwMode="auto">
          <a:xfrm>
            <a:off x="785786" y="571480"/>
            <a:ext cx="7610460" cy="5358538"/>
          </a:xfrm>
          <a:prstGeom prst="rect">
            <a:avLst/>
          </a:prstGeom>
          <a:noFill/>
        </p:spPr>
      </p:pic>
      <p:sp>
        <p:nvSpPr>
          <p:cNvPr id="5" name="4 - Ορθογώνιο"/>
          <p:cNvSpPr/>
          <p:nvPr/>
        </p:nvSpPr>
        <p:spPr>
          <a:xfrm>
            <a:off x="3071802" y="6000768"/>
            <a:ext cx="2548390" cy="830997"/>
          </a:xfrm>
          <a:prstGeom prst="rect">
            <a:avLst/>
          </a:prstGeom>
        </p:spPr>
        <p:txBody>
          <a:bodyPr wrap="none">
            <a:spAutoFit/>
          </a:bodyPr>
          <a:lstStyle/>
          <a:p>
            <a:pPr algn="ctr"/>
            <a:r>
              <a:rPr lang="en-US" sz="1600" i="1" dirty="0" smtClean="0"/>
              <a:t>‘’Young </a:t>
            </a:r>
            <a:r>
              <a:rPr lang="en-US" sz="1600" i="1" dirty="0"/>
              <a:t>Spartans </a:t>
            </a:r>
            <a:r>
              <a:rPr lang="en-US" sz="1600" i="1" dirty="0" smtClean="0"/>
              <a:t>Exercising’’</a:t>
            </a:r>
            <a:endParaRPr lang="el-GR" sz="1600" i="1" dirty="0" smtClean="0"/>
          </a:p>
          <a:p>
            <a:pPr algn="ctr"/>
            <a:r>
              <a:rPr lang="en-US" sz="1600" i="1" dirty="0" smtClean="0"/>
              <a:t>1860–62</a:t>
            </a:r>
            <a:endParaRPr lang="el-GR" sz="1600" i="1" dirty="0" smtClean="0"/>
          </a:p>
          <a:p>
            <a:pPr algn="ctr"/>
            <a:r>
              <a:rPr lang="en-US" sz="1600" i="1" dirty="0" smtClean="0"/>
              <a:t>National Gallery</a:t>
            </a:r>
            <a:r>
              <a:rPr lang="el-GR" sz="1600" i="1" dirty="0" smtClean="0"/>
              <a:t>,</a:t>
            </a:r>
            <a:r>
              <a:rPr lang="en-US" sz="1600" i="1" dirty="0" smtClean="0"/>
              <a:t> </a:t>
            </a:r>
            <a:r>
              <a:rPr lang="el-GR" sz="1600" i="1" dirty="0" smtClean="0"/>
              <a:t>Λονδίνο</a:t>
            </a:r>
            <a:endParaRPr lang="el-GR" sz="1600"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2643174" y="6027003"/>
            <a:ext cx="3843488" cy="830997"/>
          </a:xfrm>
          <a:prstGeom prst="rect">
            <a:avLst/>
          </a:prstGeom>
        </p:spPr>
        <p:txBody>
          <a:bodyPr wrap="none">
            <a:spAutoFit/>
          </a:bodyPr>
          <a:lstStyle/>
          <a:p>
            <a:pPr algn="ctr"/>
            <a:r>
              <a:rPr lang="en-US" sz="1600" i="1" dirty="0" smtClean="0"/>
              <a:t>‘’Woman </a:t>
            </a:r>
            <a:r>
              <a:rPr lang="en-US" sz="1600" i="1" dirty="0"/>
              <a:t>Seated beside a Vase of </a:t>
            </a:r>
            <a:r>
              <a:rPr lang="en-US" sz="1600" i="1" dirty="0" smtClean="0"/>
              <a:t>Flowers’’</a:t>
            </a:r>
            <a:endParaRPr lang="el-GR" sz="1600" i="1" dirty="0" smtClean="0"/>
          </a:p>
          <a:p>
            <a:pPr algn="ctr"/>
            <a:r>
              <a:rPr lang="en-US" sz="1600" i="1" dirty="0" smtClean="0"/>
              <a:t>1865</a:t>
            </a:r>
            <a:r>
              <a:rPr lang="en-US" sz="1600" dirty="0" smtClean="0"/>
              <a:t> </a:t>
            </a:r>
            <a:endParaRPr lang="el-GR" sz="1600" dirty="0" smtClean="0"/>
          </a:p>
          <a:p>
            <a:pPr algn="ctr"/>
            <a:r>
              <a:rPr lang="en-US" sz="1600" i="1" dirty="0" smtClean="0"/>
              <a:t>Metropolitan Museum of Art, </a:t>
            </a:r>
            <a:r>
              <a:rPr lang="el-GR" sz="1600" i="1" dirty="0" smtClean="0"/>
              <a:t>Νέα Υόρκη</a:t>
            </a:r>
            <a:endParaRPr lang="el-GR" sz="1600" i="1" dirty="0"/>
          </a:p>
        </p:txBody>
      </p:sp>
      <p:pic>
        <p:nvPicPr>
          <p:cNvPr id="37890" name="Picture 2" descr="Woman Seated beside a Vase of Flowers, 1865, oil on canvas, Metropolitan Museum of Art, New York City"/>
          <p:cNvPicPr>
            <a:picLocks noChangeAspect="1" noChangeArrowheads="1"/>
          </p:cNvPicPr>
          <p:nvPr/>
        </p:nvPicPr>
        <p:blipFill>
          <a:blip r:embed="rId2"/>
          <a:srcRect/>
          <a:stretch>
            <a:fillRect/>
          </a:stretch>
        </p:blipFill>
        <p:spPr bwMode="auto">
          <a:xfrm>
            <a:off x="928662" y="214290"/>
            <a:ext cx="7288256" cy="5786478"/>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357158" y="5072074"/>
            <a:ext cx="3556871" cy="1077218"/>
          </a:xfrm>
          <a:prstGeom prst="rect">
            <a:avLst/>
          </a:prstGeom>
        </p:spPr>
        <p:txBody>
          <a:bodyPr wrap="none">
            <a:spAutoFit/>
          </a:bodyPr>
          <a:lstStyle/>
          <a:p>
            <a:pPr algn="ctr"/>
            <a:r>
              <a:rPr lang="fr-FR" sz="1600" i="1" dirty="0" smtClean="0"/>
              <a:t>‘’The Amateur’’</a:t>
            </a:r>
            <a:endParaRPr lang="el-GR" sz="1600" i="1" dirty="0" smtClean="0"/>
          </a:p>
          <a:p>
            <a:pPr algn="ctr"/>
            <a:r>
              <a:rPr lang="fr-FR" sz="1600" i="1" dirty="0" smtClean="0"/>
              <a:t>1866</a:t>
            </a:r>
            <a:endParaRPr lang="el-GR" sz="1600" i="1" dirty="0" smtClean="0"/>
          </a:p>
          <a:p>
            <a:pPr algn="ctr"/>
            <a:r>
              <a:rPr lang="en-US" sz="1600" i="1" dirty="0" smtClean="0"/>
              <a:t>Metropolitan Museum of Art, </a:t>
            </a:r>
            <a:r>
              <a:rPr lang="el-GR" sz="1600" i="1" dirty="0" smtClean="0"/>
              <a:t>Νέα Υόρκη</a:t>
            </a:r>
          </a:p>
          <a:p>
            <a:pPr algn="ctr"/>
            <a:endParaRPr lang="el-GR" sz="1600" i="1" dirty="0"/>
          </a:p>
        </p:txBody>
      </p:sp>
      <p:pic>
        <p:nvPicPr>
          <p:cNvPr id="36866" name="Picture 2" descr="The Amateur, 1866, The Metropolitan Museum of Art, New York City"/>
          <p:cNvPicPr>
            <a:picLocks noChangeAspect="1" noChangeArrowheads="1"/>
          </p:cNvPicPr>
          <p:nvPr/>
        </p:nvPicPr>
        <p:blipFill>
          <a:blip r:embed="rId2"/>
          <a:srcRect/>
          <a:stretch>
            <a:fillRect/>
          </a:stretch>
        </p:blipFill>
        <p:spPr bwMode="auto">
          <a:xfrm>
            <a:off x="3908884" y="0"/>
            <a:ext cx="5235115"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75778" name="Picture 2" descr="https://upload.wikimedia.org/wikipedia/commons/thumb/a/a8/Degas_-_Das_Ehepaar_Manet.jpg/800px-Degas_-_Das_Ehepaar_Manet.jpg"/>
          <p:cNvPicPr>
            <a:picLocks noChangeAspect="1" noChangeArrowheads="1"/>
          </p:cNvPicPr>
          <p:nvPr/>
        </p:nvPicPr>
        <p:blipFill>
          <a:blip r:embed="rId3"/>
          <a:srcRect/>
          <a:stretch>
            <a:fillRect/>
          </a:stretch>
        </p:blipFill>
        <p:spPr bwMode="auto">
          <a:xfrm>
            <a:off x="0" y="214290"/>
            <a:ext cx="6637838" cy="5857892"/>
          </a:xfrm>
          <a:prstGeom prst="rect">
            <a:avLst/>
          </a:prstGeom>
          <a:noFill/>
        </p:spPr>
      </p:pic>
      <p:sp>
        <p:nvSpPr>
          <p:cNvPr id="5" name="4 - Ορθογώνιο"/>
          <p:cNvSpPr/>
          <p:nvPr/>
        </p:nvSpPr>
        <p:spPr>
          <a:xfrm>
            <a:off x="1285852" y="6027003"/>
            <a:ext cx="4080925" cy="830997"/>
          </a:xfrm>
          <a:prstGeom prst="rect">
            <a:avLst/>
          </a:prstGeom>
        </p:spPr>
        <p:txBody>
          <a:bodyPr wrap="none">
            <a:spAutoFit/>
          </a:bodyPr>
          <a:lstStyle/>
          <a:p>
            <a:pPr algn="ctr"/>
            <a:r>
              <a:rPr lang="fr-FR" sz="1600" i="1" dirty="0" smtClean="0"/>
              <a:t>‘’Édouard </a:t>
            </a:r>
            <a:r>
              <a:rPr lang="fr-FR" sz="1600" i="1" dirty="0"/>
              <a:t>Manet and Mme. </a:t>
            </a:r>
            <a:r>
              <a:rPr lang="fr-FR" sz="1600" i="1" dirty="0" smtClean="0"/>
              <a:t>Manet’</a:t>
            </a:r>
            <a:r>
              <a:rPr lang="el-GR" sz="1600" i="1" dirty="0" smtClean="0"/>
              <a:t>’</a:t>
            </a:r>
          </a:p>
          <a:p>
            <a:pPr algn="ctr"/>
            <a:r>
              <a:rPr lang="fr-FR" sz="1600" i="1" dirty="0" smtClean="0"/>
              <a:t>1868–1869</a:t>
            </a:r>
          </a:p>
          <a:p>
            <a:pPr algn="ctr"/>
            <a:r>
              <a:rPr lang="en-US" sz="1600" i="1" dirty="0" smtClean="0"/>
              <a:t> Kitakyushu Municipal Museum of Art, </a:t>
            </a:r>
            <a:r>
              <a:rPr lang="el-GR" sz="1600" i="1" dirty="0" smtClean="0"/>
              <a:t>Ιαπωνία</a:t>
            </a:r>
            <a:endParaRPr lang="el-GR" sz="1600" i="1" dirty="0"/>
          </a:p>
        </p:txBody>
      </p:sp>
      <p:sp>
        <p:nvSpPr>
          <p:cNvPr id="6" name="5 - Ορθογώνιο"/>
          <p:cNvSpPr/>
          <p:nvPr/>
        </p:nvSpPr>
        <p:spPr>
          <a:xfrm rot="10800000" flipV="1">
            <a:off x="6786578" y="428604"/>
            <a:ext cx="2214578" cy="5262979"/>
          </a:xfrm>
          <a:prstGeom prst="rect">
            <a:avLst/>
          </a:prstGeom>
        </p:spPr>
        <p:txBody>
          <a:bodyPr wrap="square">
            <a:spAutoFit/>
          </a:bodyPr>
          <a:lstStyle/>
          <a:p>
            <a:pPr algn="ctr"/>
            <a:r>
              <a:rPr lang="el-GR" sz="1600" i="1" dirty="0" smtClean="0"/>
              <a:t>Λέγεται ότι ο Μανέ έκοψε τον πίνακα γιατί δεν τον ικανοποιούσε η απεικόνιση της γυναίκας του. Αργότερα ο Ντεγκά πήρε πίσω τον πίνακα θυμωμένος. Λέγεται επίσης ότι ένα έμπορος τέχνης πρόσθεσε τον καμβά στο δεξί μέρος και ο πίνακας βρέθηκε στο στούντιο του ζωγράφου μετά τον θάνατό του. Αργότερα αγοράστηκε από τον Ιάπωνα συλλέκτη </a:t>
            </a:r>
            <a:r>
              <a:rPr lang="en-US" sz="1600" i="1" dirty="0" smtClean="0"/>
              <a:t>Matsukata Kojiro. </a:t>
            </a:r>
            <a:r>
              <a:rPr lang="el-GR" sz="1600" i="1" dirty="0" smtClean="0"/>
              <a:t>Το 1974 προστέθηκε στη συλλογή του μουσείου</a:t>
            </a:r>
            <a:r>
              <a:rPr lang="en-US" sz="1600" i="1" dirty="0" smtClean="0"/>
              <a:t> Kitakyushu.</a:t>
            </a:r>
            <a:endParaRPr lang="el-GR" sz="16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b/b5/Renoir%2C_Pierre-Auguste%2C_by_Dornac%2C_BNF_Gallica.jpg/800px-Renoir%2C_Pierre-Auguste%2C_by_Dornac%2C_BNF_Gallica.jpg"/>
          <p:cNvPicPr>
            <a:picLocks noChangeAspect="1" noChangeArrowheads="1"/>
          </p:cNvPicPr>
          <p:nvPr/>
        </p:nvPicPr>
        <p:blipFill>
          <a:blip r:embed="rId2"/>
          <a:srcRect/>
          <a:stretch>
            <a:fillRect/>
          </a:stretch>
        </p:blipFill>
        <p:spPr bwMode="auto">
          <a:xfrm>
            <a:off x="1819035" y="0"/>
            <a:ext cx="7324965" cy="6858000"/>
          </a:xfrm>
          <a:prstGeom prst="rect">
            <a:avLst/>
          </a:prstGeom>
          <a:noFill/>
        </p:spPr>
      </p:pic>
      <p:sp>
        <p:nvSpPr>
          <p:cNvPr id="3" name="2 - Ορθογώνιο"/>
          <p:cNvSpPr/>
          <p:nvPr/>
        </p:nvSpPr>
        <p:spPr>
          <a:xfrm>
            <a:off x="0" y="5786454"/>
            <a:ext cx="1785918" cy="584775"/>
          </a:xfrm>
          <a:prstGeom prst="rect">
            <a:avLst/>
          </a:prstGeom>
        </p:spPr>
        <p:txBody>
          <a:bodyPr wrap="square">
            <a:spAutoFit/>
          </a:bodyPr>
          <a:lstStyle/>
          <a:p>
            <a:pPr algn="ctr"/>
            <a:r>
              <a:rPr lang="el-GR" sz="1600" i="1" dirty="0"/>
              <a:t>Ο Ρενουάρ περίπου στα 1910</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2643174" y="5780782"/>
            <a:ext cx="3556871" cy="1077218"/>
          </a:xfrm>
          <a:prstGeom prst="rect">
            <a:avLst/>
          </a:prstGeom>
        </p:spPr>
        <p:txBody>
          <a:bodyPr wrap="none">
            <a:spAutoFit/>
          </a:bodyPr>
          <a:lstStyle/>
          <a:p>
            <a:pPr algn="ctr"/>
            <a:r>
              <a:rPr lang="fr-FR" sz="1600" i="1" dirty="0" smtClean="0"/>
              <a:t>‘’Dance Class’’</a:t>
            </a:r>
            <a:endParaRPr lang="el-GR" sz="1600" i="1" dirty="0" smtClean="0"/>
          </a:p>
          <a:p>
            <a:pPr algn="ctr"/>
            <a:r>
              <a:rPr lang="fr-FR" sz="1600" i="1" dirty="0" smtClean="0"/>
              <a:t>1871</a:t>
            </a:r>
            <a:endParaRPr lang="el-GR" sz="1600" i="1" dirty="0" smtClean="0"/>
          </a:p>
          <a:p>
            <a:pPr algn="ctr"/>
            <a:r>
              <a:rPr lang="en-US" sz="1600" i="1" dirty="0" smtClean="0"/>
              <a:t>Metropolitan Museum of Art, </a:t>
            </a:r>
            <a:r>
              <a:rPr lang="el-GR" sz="1600" i="1" dirty="0" smtClean="0"/>
              <a:t>Νέα Υόρκη</a:t>
            </a:r>
          </a:p>
          <a:p>
            <a:pPr algn="ctr"/>
            <a:endParaRPr lang="el-GR" sz="1600" i="1" dirty="0"/>
          </a:p>
        </p:txBody>
      </p:sp>
      <p:pic>
        <p:nvPicPr>
          <p:cNvPr id="33794" name="Picture 2" descr="The Dancing Class, 1871, The Metropolitan Museum of Art, New York City"/>
          <p:cNvPicPr>
            <a:picLocks noChangeAspect="1" noChangeArrowheads="1"/>
          </p:cNvPicPr>
          <p:nvPr/>
        </p:nvPicPr>
        <p:blipFill>
          <a:blip r:embed="rId2"/>
          <a:srcRect/>
          <a:stretch>
            <a:fillRect/>
          </a:stretch>
        </p:blipFill>
        <p:spPr bwMode="auto">
          <a:xfrm>
            <a:off x="857224" y="214290"/>
            <a:ext cx="7572428" cy="5524027"/>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87042" name="Picture 2" descr="https://upload.wikimedia.org/wikipedia/commons/thumb/1/13/Edgar_Degas_-_Orchestra_Musicians_-_Google_Art_Project.jpg/800px-Edgar_Degas_-_Orchestra_Musicians_-_Google_Art_Project.jpg"/>
          <p:cNvPicPr>
            <a:picLocks noChangeAspect="1" noChangeArrowheads="1"/>
          </p:cNvPicPr>
          <p:nvPr/>
        </p:nvPicPr>
        <p:blipFill>
          <a:blip r:embed="rId2"/>
          <a:srcRect/>
          <a:stretch>
            <a:fillRect/>
          </a:stretch>
        </p:blipFill>
        <p:spPr bwMode="auto">
          <a:xfrm>
            <a:off x="3982760" y="0"/>
            <a:ext cx="5161240" cy="6857999"/>
          </a:xfrm>
          <a:prstGeom prst="rect">
            <a:avLst/>
          </a:prstGeom>
          <a:noFill/>
        </p:spPr>
      </p:pic>
      <p:sp>
        <p:nvSpPr>
          <p:cNvPr id="6" name="5 - Ορθογώνιο"/>
          <p:cNvSpPr/>
          <p:nvPr/>
        </p:nvSpPr>
        <p:spPr>
          <a:xfrm>
            <a:off x="500034" y="5572140"/>
            <a:ext cx="2782429" cy="830997"/>
          </a:xfrm>
          <a:prstGeom prst="rect">
            <a:avLst/>
          </a:prstGeom>
        </p:spPr>
        <p:txBody>
          <a:bodyPr wrap="none">
            <a:spAutoFit/>
          </a:bodyPr>
          <a:lstStyle/>
          <a:p>
            <a:pPr algn="ctr"/>
            <a:r>
              <a:rPr lang="el-GR" sz="1600" i="1" dirty="0" smtClean="0"/>
              <a:t>‘’</a:t>
            </a:r>
            <a:r>
              <a:rPr lang="en-US" sz="1600" i="1" dirty="0" smtClean="0"/>
              <a:t>Musicians </a:t>
            </a:r>
            <a:r>
              <a:rPr lang="en-US" sz="1600" i="1" dirty="0"/>
              <a:t>in the </a:t>
            </a:r>
            <a:r>
              <a:rPr lang="en-US" sz="1600" i="1" dirty="0" smtClean="0"/>
              <a:t>Orchestra</a:t>
            </a:r>
            <a:r>
              <a:rPr lang="el-GR" sz="1600" i="1" dirty="0" smtClean="0"/>
              <a:t>’’</a:t>
            </a:r>
            <a:endParaRPr lang="el-GR" sz="1600" i="1" dirty="0"/>
          </a:p>
          <a:p>
            <a:pPr algn="ctr"/>
            <a:r>
              <a:rPr lang="en-US" sz="1600" i="1" dirty="0" smtClean="0"/>
              <a:t>1872</a:t>
            </a:r>
            <a:r>
              <a:rPr lang="en-US" sz="1600" dirty="0" smtClean="0"/>
              <a:t> </a:t>
            </a:r>
            <a:endParaRPr lang="el-GR" sz="1600" dirty="0" smtClean="0"/>
          </a:p>
          <a:p>
            <a:pPr algn="ctr"/>
            <a:r>
              <a:rPr lang="en-US" sz="1600" i="1" dirty="0" smtClean="0"/>
              <a:t>Städel Museum</a:t>
            </a:r>
            <a:r>
              <a:rPr lang="el-GR" sz="1600" i="1" dirty="0" smtClean="0"/>
              <a:t>, Φρανκφούρτη</a:t>
            </a:r>
            <a:endParaRPr lang="el-GR" sz="1600" i="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143108" y="6027003"/>
            <a:ext cx="5214973" cy="830997"/>
          </a:xfrm>
          <a:prstGeom prst="rect">
            <a:avLst/>
          </a:prstGeom>
        </p:spPr>
        <p:txBody>
          <a:bodyPr wrap="square">
            <a:spAutoFit/>
          </a:bodyPr>
          <a:lstStyle/>
          <a:p>
            <a:pPr algn="ctr"/>
            <a:r>
              <a:rPr lang="el-GR" sz="1600" i="1" dirty="0" smtClean="0"/>
              <a:t>‘’</a:t>
            </a:r>
            <a:r>
              <a:rPr lang="en-US" sz="1600" i="1" dirty="0" smtClean="0"/>
              <a:t>A </a:t>
            </a:r>
            <a:r>
              <a:rPr lang="en-US" sz="1600" i="1" dirty="0"/>
              <a:t>Cotton Office in New </a:t>
            </a:r>
            <a:r>
              <a:rPr lang="en-US" sz="1600" i="1" dirty="0" smtClean="0"/>
              <a:t>Orleans</a:t>
            </a:r>
            <a:r>
              <a:rPr lang="el-GR" sz="1600" i="1" dirty="0" smtClean="0"/>
              <a:t>’’</a:t>
            </a:r>
          </a:p>
          <a:p>
            <a:pPr algn="ctr"/>
            <a:r>
              <a:rPr lang="en-US" sz="1600" i="1" dirty="0" smtClean="0"/>
              <a:t>1873</a:t>
            </a:r>
            <a:endParaRPr lang="el-GR" sz="1600" i="1" dirty="0" smtClean="0"/>
          </a:p>
          <a:p>
            <a:pPr algn="ctr"/>
            <a:r>
              <a:rPr lang="fr-FR" sz="1600" i="1" dirty="0" smtClean="0"/>
              <a:t>Musée des Beaux-Arts de Pau</a:t>
            </a:r>
            <a:r>
              <a:rPr lang="el-GR" sz="1600" i="1" dirty="0" smtClean="0"/>
              <a:t> (πόλη στα γαλλικά Πυρηναία)</a:t>
            </a:r>
          </a:p>
        </p:txBody>
      </p:sp>
      <p:pic>
        <p:nvPicPr>
          <p:cNvPr id="31746" name="Picture 2" descr="image of artwork listed in title parameter on this page"/>
          <p:cNvPicPr>
            <a:picLocks noChangeAspect="1" noChangeArrowheads="1"/>
          </p:cNvPicPr>
          <p:nvPr/>
        </p:nvPicPr>
        <p:blipFill>
          <a:blip r:embed="rId2"/>
          <a:srcRect/>
          <a:stretch>
            <a:fillRect/>
          </a:stretch>
        </p:blipFill>
        <p:spPr bwMode="auto">
          <a:xfrm>
            <a:off x="785786" y="142852"/>
            <a:ext cx="7514428" cy="592935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642910" y="1571612"/>
            <a:ext cx="7929618" cy="4247317"/>
          </a:xfrm>
          <a:prstGeom prst="rect">
            <a:avLst/>
          </a:prstGeom>
        </p:spPr>
        <p:txBody>
          <a:bodyPr wrap="square">
            <a:spAutoFit/>
          </a:bodyPr>
          <a:lstStyle/>
          <a:p>
            <a:pPr algn="ctr"/>
            <a:r>
              <a:rPr lang="el-GR" i="1" dirty="0" smtClean="0"/>
              <a:t>Η σειρά έργων με θέμα τις μπαλαρίνες ακολουθεί τις προηγούμενες μελέτες του Ντεγκά για γυναίκες της κατώτερης και της μεσαίας τάξης, όπου κοίταξε τη στιγμή που άφηναν το δημόσιο πρόσωπό τους να πέσει και η προσποίηση έδινε τη θέση της στην επίγνωση της πραγματικότητας τόσο των ίδιων όσο και του περιβάλλοντός τους. </a:t>
            </a:r>
          </a:p>
          <a:p>
            <a:pPr algn="ctr"/>
            <a:endParaRPr lang="el-GR" i="1" dirty="0" smtClean="0"/>
          </a:p>
          <a:p>
            <a:pPr algn="ctr"/>
            <a:r>
              <a:rPr lang="el-GR" i="1" dirty="0" smtClean="0"/>
              <a:t>Με τις μπαλαρίνες ενδιαφερόταν πρωτίστως για την αντίθεση μεταξύ της ομορφιάς και της χάρης τους στη σκηνή και της πραγματικότητας του σωματικού και φυσιολογικού μόχθου που απαιτούσε μια τέτοια τέχνη από τους καλλιτέχνες.</a:t>
            </a:r>
            <a:r>
              <a:rPr lang="el-GR" dirty="0" smtClean="0"/>
              <a:t> </a:t>
            </a:r>
          </a:p>
          <a:p>
            <a:pPr algn="ctr"/>
            <a:endParaRPr lang="el-GR" dirty="0" smtClean="0"/>
          </a:p>
          <a:p>
            <a:pPr algn="ctr"/>
            <a:r>
              <a:rPr lang="el-GR" i="1" dirty="0" smtClean="0"/>
              <a:t>Ο Ντεγκά γοητεύτηκε από τον κόσμο των χορευτών, τις πρόβες και τις παρασκηνιακές στιγμές, έναν κόσμο στον οποίο δεν είχε πρόσβαση μέχρι το 1885. Ενδιαφέρθηκε για το μπαλέτο μόλις το 1870 αλλά η πρόσβαση στα παρασκήνια ήταν αυστηρά προνόμιο των σε μακροχρόνιων θαμώνων και των πατρόνων του θεάματος. </a:t>
            </a:r>
            <a:endParaRPr lang="fr-FR" i="1"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2285984" y="6027003"/>
            <a:ext cx="4978094" cy="830997"/>
          </a:xfrm>
          <a:prstGeom prst="rect">
            <a:avLst/>
          </a:prstGeom>
        </p:spPr>
        <p:txBody>
          <a:bodyPr wrap="none">
            <a:spAutoFit/>
          </a:bodyPr>
          <a:lstStyle/>
          <a:p>
            <a:pPr algn="ctr"/>
            <a:r>
              <a:rPr lang="fr-FR" sz="1600" i="1" dirty="0" smtClean="0"/>
              <a:t>‘’Ballet Rehearsal’’</a:t>
            </a:r>
            <a:endParaRPr lang="el-GR" sz="1600" i="1" dirty="0" smtClean="0"/>
          </a:p>
          <a:p>
            <a:pPr algn="ctr"/>
            <a:r>
              <a:rPr lang="fr-FR" sz="1600" i="1" dirty="0" smtClean="0"/>
              <a:t>1873</a:t>
            </a:r>
            <a:endParaRPr lang="el-GR" sz="1600" i="1" dirty="0" smtClean="0"/>
          </a:p>
          <a:p>
            <a:pPr algn="ctr"/>
            <a:r>
              <a:rPr lang="en-US" sz="1600" i="1" dirty="0" smtClean="0"/>
              <a:t>The Fogg Art Museum, Cambridge, Massachusetts</a:t>
            </a:r>
            <a:r>
              <a:rPr lang="el-GR" sz="1600" i="1" dirty="0" smtClean="0"/>
              <a:t>, Η.Π.Α</a:t>
            </a:r>
            <a:r>
              <a:rPr lang="el-GR" sz="1600" dirty="0" smtClean="0"/>
              <a:t>.</a:t>
            </a:r>
            <a:endParaRPr lang="el-GR" sz="1600" i="1" dirty="0"/>
          </a:p>
        </p:txBody>
      </p:sp>
      <p:pic>
        <p:nvPicPr>
          <p:cNvPr id="30722" name="Picture 2" descr="Ballet Rehearsal, 1873, The Fogg Art Museum, Cambridge, Massachusetts"/>
          <p:cNvPicPr>
            <a:picLocks noChangeAspect="1" noChangeArrowheads="1"/>
          </p:cNvPicPr>
          <p:nvPr/>
        </p:nvPicPr>
        <p:blipFill>
          <a:blip r:embed="rId2"/>
          <a:srcRect/>
          <a:stretch>
            <a:fillRect/>
          </a:stretch>
        </p:blipFill>
        <p:spPr bwMode="auto">
          <a:xfrm>
            <a:off x="785786" y="142852"/>
            <a:ext cx="7643866" cy="590458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3357554" y="6027003"/>
            <a:ext cx="2076723" cy="830997"/>
          </a:xfrm>
          <a:prstGeom prst="rect">
            <a:avLst/>
          </a:prstGeom>
        </p:spPr>
        <p:txBody>
          <a:bodyPr wrap="none">
            <a:spAutoFit/>
          </a:bodyPr>
          <a:lstStyle/>
          <a:p>
            <a:pPr algn="ctr"/>
            <a:r>
              <a:rPr lang="fr-FR" sz="1600" i="1" dirty="0" smtClean="0"/>
              <a:t>‘’Rehearsal </a:t>
            </a:r>
            <a:r>
              <a:rPr lang="fr-FR" sz="1600" i="1" dirty="0"/>
              <a:t>on </a:t>
            </a:r>
            <a:r>
              <a:rPr lang="fr-FR" sz="1600" i="1" dirty="0" smtClean="0"/>
              <a:t>Stage’’</a:t>
            </a:r>
          </a:p>
          <a:p>
            <a:pPr algn="ctr"/>
            <a:r>
              <a:rPr lang="fr-FR" sz="1600" i="1" dirty="0" smtClean="0"/>
              <a:t>1874</a:t>
            </a:r>
            <a:r>
              <a:rPr lang="en-US" sz="1600" dirty="0" smtClean="0"/>
              <a:t> </a:t>
            </a:r>
            <a:endParaRPr lang="el-GR" sz="1600" dirty="0" smtClean="0"/>
          </a:p>
          <a:p>
            <a:pPr algn="ctr"/>
            <a:r>
              <a:rPr lang="en-US" sz="1600" i="1" dirty="0" smtClean="0"/>
              <a:t>Musée d'Orsay, </a:t>
            </a:r>
            <a:r>
              <a:rPr lang="el-GR" sz="1600" i="1" dirty="0" smtClean="0"/>
              <a:t>Παρίσι</a:t>
            </a:r>
            <a:endParaRPr lang="el-GR" sz="1600" i="1" dirty="0"/>
          </a:p>
        </p:txBody>
      </p:sp>
      <p:pic>
        <p:nvPicPr>
          <p:cNvPr id="29698" name="Picture 2" descr="Rehearsal on Stage, 1874, Musée d'Orsay, Paris"/>
          <p:cNvPicPr>
            <a:picLocks noChangeAspect="1" noChangeArrowheads="1"/>
          </p:cNvPicPr>
          <p:nvPr/>
        </p:nvPicPr>
        <p:blipFill>
          <a:blip r:embed="rId2"/>
          <a:srcRect/>
          <a:stretch>
            <a:fillRect/>
          </a:stretch>
        </p:blipFill>
        <p:spPr bwMode="auto">
          <a:xfrm>
            <a:off x="928662" y="214290"/>
            <a:ext cx="7261462" cy="578647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071538" y="5780782"/>
            <a:ext cx="2075505" cy="1077218"/>
          </a:xfrm>
          <a:prstGeom prst="rect">
            <a:avLst/>
          </a:prstGeom>
        </p:spPr>
        <p:txBody>
          <a:bodyPr wrap="none">
            <a:spAutoFit/>
          </a:bodyPr>
          <a:lstStyle/>
          <a:p>
            <a:pPr algn="ctr"/>
            <a:r>
              <a:rPr lang="el-GR" sz="1600" i="1" dirty="0" smtClean="0"/>
              <a:t>‘’Μάθημα χορού’’</a:t>
            </a:r>
          </a:p>
          <a:p>
            <a:pPr algn="ctr"/>
            <a:r>
              <a:rPr lang="el-GR" sz="1600" i="1" dirty="0" smtClean="0"/>
              <a:t>1874</a:t>
            </a:r>
          </a:p>
          <a:p>
            <a:pPr algn="ctr"/>
            <a:r>
              <a:rPr lang="en-US" sz="1600" i="1" dirty="0" smtClean="0"/>
              <a:t>Musée d'Orsay, </a:t>
            </a:r>
            <a:r>
              <a:rPr lang="el-GR" sz="1600" i="1" dirty="0" smtClean="0"/>
              <a:t>Παρίσι</a:t>
            </a:r>
          </a:p>
          <a:p>
            <a:pPr algn="ctr"/>
            <a:endParaRPr lang="el-GR" sz="1600" i="1" dirty="0"/>
          </a:p>
        </p:txBody>
      </p:sp>
      <p:pic>
        <p:nvPicPr>
          <p:cNvPr id="28674" name="Picture 2" descr="undefined"/>
          <p:cNvPicPr>
            <a:picLocks noChangeAspect="1" noChangeArrowheads="1"/>
          </p:cNvPicPr>
          <p:nvPr/>
        </p:nvPicPr>
        <p:blipFill>
          <a:blip r:embed="rId2"/>
          <a:srcRect/>
          <a:stretch>
            <a:fillRect/>
          </a:stretch>
        </p:blipFill>
        <p:spPr bwMode="auto">
          <a:xfrm>
            <a:off x="3167528" y="0"/>
            <a:ext cx="5976471" cy="6858000"/>
          </a:xfrm>
          <a:prstGeom prst="rect">
            <a:avLst/>
          </a:prstGeom>
          <a:noFill/>
        </p:spPr>
      </p:pic>
      <p:sp>
        <p:nvSpPr>
          <p:cNvPr id="5" name="4 - Ορθογώνιο"/>
          <p:cNvSpPr/>
          <p:nvPr/>
        </p:nvSpPr>
        <p:spPr>
          <a:xfrm>
            <a:off x="142844" y="214290"/>
            <a:ext cx="2928958" cy="5262979"/>
          </a:xfrm>
          <a:prstGeom prst="rect">
            <a:avLst/>
          </a:prstGeom>
        </p:spPr>
        <p:txBody>
          <a:bodyPr wrap="square">
            <a:spAutoFit/>
          </a:bodyPr>
          <a:lstStyle/>
          <a:p>
            <a:pPr algn="ctr"/>
            <a:r>
              <a:rPr lang="el-GR" sz="1600" i="1" dirty="0" smtClean="0"/>
              <a:t>Απεικονίζεται το τέλος ενός μαθήματος χορού υπό τον διάσημο δάσκαλο </a:t>
            </a:r>
            <a:r>
              <a:rPr lang="en-US" sz="1600" i="1" dirty="0" smtClean="0"/>
              <a:t>Jules Perrot</a:t>
            </a:r>
            <a:r>
              <a:rPr lang="el-GR" sz="1600" i="1" dirty="0" smtClean="0"/>
              <a:t>, που έκανε ιδιαίτερα μαθήματα στο </a:t>
            </a:r>
            <a:r>
              <a:rPr lang="en-US" sz="1600" i="1" dirty="0" smtClean="0"/>
              <a:t>Hôtel de Choiseul</a:t>
            </a:r>
            <a:r>
              <a:rPr lang="el-GR" sz="1600" i="1" dirty="0" smtClean="0"/>
              <a:t>, στο κέντρο του Παρισιού.</a:t>
            </a:r>
          </a:p>
          <a:p>
            <a:pPr algn="ctr"/>
            <a:r>
              <a:rPr lang="el-GR" sz="1600" i="1" dirty="0" smtClean="0"/>
              <a:t>Ο Ντεγκά αποδίδει τη χάρη και την αυστηρή φύση του μπαλέτου ως επαγγέλματος. </a:t>
            </a:r>
          </a:p>
          <a:p>
            <a:pPr algn="ctr"/>
            <a:endParaRPr lang="el-GR" sz="1600" i="1" dirty="0" smtClean="0"/>
          </a:p>
          <a:p>
            <a:pPr algn="ctr"/>
            <a:r>
              <a:rPr lang="el-GR" sz="1600" i="1" dirty="0" smtClean="0"/>
              <a:t>Οι γυμνές πλάτες, το στήθος, τα χέρια, τα πόδια, οι ωμοπλάτες και η αραιή τους θέση των χορευτών στον χώρο τονίζουν το γυμνό. Σύμφωνα με την Carol Armstrong, μια Αμερικανίδα ιστορικό τέχνης, τα μαύρα τσόκερ που φορούν οι χορεύτριες αναδεικνύουν τη λευκότητα και τη "γυμνότητά" τους.</a:t>
            </a:r>
            <a:endParaRPr lang="el-GR" sz="1600" i="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undefined"/>
          <p:cNvPicPr>
            <a:picLocks noChangeAspect="1" noChangeArrowheads="1"/>
          </p:cNvPicPr>
          <p:nvPr/>
        </p:nvPicPr>
        <p:blipFill>
          <a:blip r:embed="rId2"/>
          <a:srcRect/>
          <a:stretch>
            <a:fillRect/>
          </a:stretch>
        </p:blipFill>
        <p:spPr bwMode="auto">
          <a:xfrm>
            <a:off x="0" y="1"/>
            <a:ext cx="4371634" cy="6858000"/>
          </a:xfrm>
          <a:prstGeom prst="rect">
            <a:avLst/>
          </a:prstGeom>
          <a:noFill/>
        </p:spPr>
      </p:pic>
      <p:sp>
        <p:nvSpPr>
          <p:cNvPr id="5" name="4 - Ορθογώνιο"/>
          <p:cNvSpPr/>
          <p:nvPr/>
        </p:nvSpPr>
        <p:spPr>
          <a:xfrm>
            <a:off x="4786314" y="6000768"/>
            <a:ext cx="3036089" cy="584775"/>
          </a:xfrm>
          <a:prstGeom prst="rect">
            <a:avLst/>
          </a:prstGeom>
        </p:spPr>
        <p:txBody>
          <a:bodyPr wrap="none">
            <a:spAutoFit/>
          </a:bodyPr>
          <a:lstStyle/>
          <a:p>
            <a:pPr algn="ctr"/>
            <a:r>
              <a:rPr lang="el-GR" sz="1600" i="1" dirty="0" smtClean="0"/>
              <a:t>‘’Προσχέδιο </a:t>
            </a:r>
            <a:r>
              <a:rPr lang="el-GR" sz="1600" i="1" dirty="0" smtClean="0"/>
              <a:t>– πορτρέτο </a:t>
            </a:r>
          </a:p>
          <a:p>
            <a:pPr algn="ctr"/>
            <a:r>
              <a:rPr lang="el-GR" sz="1600" i="1" dirty="0" smtClean="0"/>
              <a:t>του δασκάλου χορού </a:t>
            </a:r>
            <a:r>
              <a:rPr lang="en-US" sz="1600" i="1" dirty="0" smtClean="0"/>
              <a:t>Jules </a:t>
            </a:r>
            <a:r>
              <a:rPr lang="en-US" sz="1600" i="1" dirty="0" smtClean="0"/>
              <a:t>Perrot</a:t>
            </a:r>
            <a:r>
              <a:rPr lang="el-GR" sz="1600" i="1" dirty="0" smtClean="0"/>
              <a:t>’’</a:t>
            </a:r>
            <a:endParaRPr lang="el-GR" sz="1600" i="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051108" y="3549134"/>
            <a:ext cx="184731" cy="369332"/>
          </a:xfrm>
          <a:prstGeom prst="rect">
            <a:avLst/>
          </a:prstGeom>
        </p:spPr>
        <p:txBody>
          <a:bodyPr wrap="none">
            <a:spAutoFit/>
          </a:bodyPr>
          <a:lstStyle/>
          <a:p>
            <a:endParaRPr lang="el-GR" dirty="0"/>
          </a:p>
        </p:txBody>
      </p:sp>
      <p:sp>
        <p:nvSpPr>
          <p:cNvPr id="5" name="4 - Ορθογώνιο"/>
          <p:cNvSpPr/>
          <p:nvPr/>
        </p:nvSpPr>
        <p:spPr>
          <a:xfrm>
            <a:off x="2786050" y="6027003"/>
            <a:ext cx="4047648" cy="830997"/>
          </a:xfrm>
          <a:prstGeom prst="rect">
            <a:avLst/>
          </a:prstGeom>
        </p:spPr>
        <p:txBody>
          <a:bodyPr wrap="none">
            <a:spAutoFit/>
          </a:bodyPr>
          <a:lstStyle/>
          <a:p>
            <a:pPr algn="ctr"/>
            <a:r>
              <a:rPr lang="el-GR" sz="1600" i="1" dirty="0" smtClean="0"/>
              <a:t>‘’</a:t>
            </a:r>
            <a:r>
              <a:rPr lang="fr-FR" sz="1600" i="1" dirty="0" smtClean="0"/>
              <a:t>Place </a:t>
            </a:r>
            <a:r>
              <a:rPr lang="fr-FR" sz="1600" i="1" dirty="0"/>
              <a:t>de la </a:t>
            </a:r>
            <a:r>
              <a:rPr lang="fr-FR" sz="1600" i="1" dirty="0" smtClean="0"/>
              <a:t>Concorde</a:t>
            </a:r>
            <a:r>
              <a:rPr lang="el-GR" sz="1600" i="1" dirty="0" smtClean="0"/>
              <a:t>’’</a:t>
            </a:r>
          </a:p>
          <a:p>
            <a:pPr algn="ctr"/>
            <a:r>
              <a:rPr lang="fr-FR" sz="1600" i="1" dirty="0" smtClean="0"/>
              <a:t>187</a:t>
            </a:r>
            <a:r>
              <a:rPr lang="el-GR" sz="1600" i="1" dirty="0" smtClean="0"/>
              <a:t>5</a:t>
            </a:r>
            <a:r>
              <a:rPr lang="en-US" sz="1600" dirty="0" smtClean="0"/>
              <a:t> </a:t>
            </a:r>
            <a:endParaRPr lang="el-GR" sz="1600" dirty="0" smtClean="0"/>
          </a:p>
          <a:p>
            <a:pPr algn="ctr"/>
            <a:r>
              <a:rPr lang="en-US" sz="1600" i="1" dirty="0" smtClean="0"/>
              <a:t>Hermitage Museum, </a:t>
            </a:r>
            <a:r>
              <a:rPr lang="el-GR" sz="1600" i="1" dirty="0" smtClean="0"/>
              <a:t>Αγία Πετρούπολη, Ρωσία</a:t>
            </a:r>
            <a:endParaRPr lang="el-GR" sz="1600" i="1" dirty="0"/>
          </a:p>
        </p:txBody>
      </p:sp>
      <p:pic>
        <p:nvPicPr>
          <p:cNvPr id="27652" name="Picture 4" descr="https://upload.wikimedia.org/wikipedia/commons/archive/e/ef/20181019200610%21Edgar_Degas_Place_de_la_Concorde.jpg"/>
          <p:cNvPicPr>
            <a:picLocks noChangeAspect="1" noChangeArrowheads="1"/>
          </p:cNvPicPr>
          <p:nvPr/>
        </p:nvPicPr>
        <p:blipFill>
          <a:blip r:embed="rId2"/>
          <a:srcRect/>
          <a:stretch>
            <a:fillRect/>
          </a:stretch>
        </p:blipFill>
        <p:spPr bwMode="auto">
          <a:xfrm>
            <a:off x="1" y="0"/>
            <a:ext cx="9197157" cy="6067353"/>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s://upload.wikimedia.org/wikipedia/commons/archive/e/ef/20181019200853%21Edgar_Degas_Place_de_la_Concorde.jpg"/>
          <p:cNvPicPr>
            <a:picLocks noChangeAspect="1" noChangeArrowheads="1"/>
          </p:cNvPicPr>
          <p:nvPr/>
        </p:nvPicPr>
        <p:blipFill>
          <a:blip r:embed="rId2"/>
          <a:srcRect/>
          <a:stretch>
            <a:fillRect/>
          </a:stretch>
        </p:blipFill>
        <p:spPr bwMode="auto">
          <a:xfrm>
            <a:off x="428596" y="142852"/>
            <a:ext cx="8286808" cy="5839610"/>
          </a:xfrm>
          <a:prstGeom prst="rect">
            <a:avLst/>
          </a:prstGeom>
          <a:noFill/>
        </p:spPr>
      </p:pic>
      <p:sp>
        <p:nvSpPr>
          <p:cNvPr id="5" name="4 - Ορθογώνιο"/>
          <p:cNvSpPr/>
          <p:nvPr/>
        </p:nvSpPr>
        <p:spPr>
          <a:xfrm>
            <a:off x="214282" y="6072206"/>
            <a:ext cx="8715437" cy="584775"/>
          </a:xfrm>
          <a:prstGeom prst="rect">
            <a:avLst/>
          </a:prstGeom>
        </p:spPr>
        <p:txBody>
          <a:bodyPr wrap="square">
            <a:spAutoFit/>
          </a:bodyPr>
          <a:lstStyle/>
          <a:p>
            <a:pPr algn="ctr"/>
            <a:r>
              <a:rPr lang="el-GR" sz="1600" i="1" dirty="0" smtClean="0"/>
              <a:t>Εικονίζεται ο </a:t>
            </a:r>
            <a:r>
              <a:rPr lang="en-US" sz="1600" i="1" dirty="0" smtClean="0"/>
              <a:t>Ludovic-Napoléon Lepic </a:t>
            </a:r>
            <a:r>
              <a:rPr lang="el-GR" sz="1600" i="1" dirty="0" smtClean="0"/>
              <a:t>με τις 2 κόρες του. Ήταν φίλος του ζωγράφου, αριστοκράτης, αρχαιολόγος και ζωγράφος και ο ίδιος, αρχικά ιμπρεσιονιστής και μετά μόνο ναυτικών θεμάτων.</a:t>
            </a:r>
            <a:endParaRPr lang="el-GR" sz="16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s la forêt de Fontainebleau, 1866, Private Collection."/>
          <p:cNvPicPr>
            <a:picLocks noChangeAspect="1" noChangeArrowheads="1"/>
          </p:cNvPicPr>
          <p:nvPr/>
        </p:nvPicPr>
        <p:blipFill>
          <a:blip r:embed="rId2"/>
          <a:srcRect/>
          <a:stretch>
            <a:fillRect/>
          </a:stretch>
        </p:blipFill>
        <p:spPr bwMode="auto">
          <a:xfrm>
            <a:off x="1" y="0"/>
            <a:ext cx="5478780" cy="6858000"/>
          </a:xfrm>
          <a:prstGeom prst="rect">
            <a:avLst/>
          </a:prstGeom>
          <a:noFill/>
        </p:spPr>
      </p:pic>
      <p:sp>
        <p:nvSpPr>
          <p:cNvPr id="5" name="4 - Ορθογώνιο"/>
          <p:cNvSpPr/>
          <p:nvPr/>
        </p:nvSpPr>
        <p:spPr>
          <a:xfrm>
            <a:off x="5572132" y="5357826"/>
            <a:ext cx="3357586" cy="830997"/>
          </a:xfrm>
          <a:prstGeom prst="rect">
            <a:avLst/>
          </a:prstGeom>
        </p:spPr>
        <p:txBody>
          <a:bodyPr wrap="square">
            <a:spAutoFit/>
          </a:bodyPr>
          <a:lstStyle/>
          <a:p>
            <a:pPr algn="ctr"/>
            <a:r>
              <a:rPr lang="el-GR" sz="1600" i="1" dirty="0" smtClean="0"/>
              <a:t>‘’Μέσα στο δάσος του</a:t>
            </a:r>
            <a:r>
              <a:rPr lang="fr-FR" sz="1600" i="1" dirty="0" smtClean="0"/>
              <a:t> Fontainebleau</a:t>
            </a:r>
            <a:r>
              <a:rPr lang="el-GR" sz="1600" i="1" dirty="0" smtClean="0"/>
              <a:t>’’</a:t>
            </a:r>
          </a:p>
          <a:p>
            <a:pPr algn="ctr"/>
            <a:r>
              <a:rPr lang="fr-FR" sz="1600" i="1" dirty="0" smtClean="0"/>
              <a:t>1866</a:t>
            </a:r>
            <a:endParaRPr lang="el-GR" sz="1600" i="1" dirty="0" smtClean="0"/>
          </a:p>
          <a:p>
            <a:pPr algn="ctr"/>
            <a:r>
              <a:rPr lang="el-GR" sz="1600" i="1" dirty="0" smtClean="0"/>
              <a:t>Ιδιωτική συλλογή</a:t>
            </a:r>
            <a:endParaRPr lang="el-GR" sz="1600" i="1" dirty="0"/>
          </a:p>
        </p:txBody>
      </p:sp>
      <p:sp>
        <p:nvSpPr>
          <p:cNvPr id="6" name="5 - Ορθογώνιο"/>
          <p:cNvSpPr/>
          <p:nvPr/>
        </p:nvSpPr>
        <p:spPr>
          <a:xfrm>
            <a:off x="5572132" y="500042"/>
            <a:ext cx="3366371" cy="2031325"/>
          </a:xfrm>
          <a:prstGeom prst="rect">
            <a:avLst/>
          </a:prstGeom>
        </p:spPr>
        <p:txBody>
          <a:bodyPr wrap="none">
            <a:spAutoFit/>
          </a:bodyPr>
          <a:lstStyle/>
          <a:p>
            <a:pPr algn="ctr"/>
            <a:r>
              <a:rPr lang="el-GR" i="1" dirty="0" smtClean="0"/>
              <a:t>Σε πολύ νεαρή ηλικία φοίτησε σε </a:t>
            </a:r>
          </a:p>
          <a:p>
            <a:pPr algn="ctr"/>
            <a:r>
              <a:rPr lang="el-GR" i="1" dirty="0" smtClean="0"/>
              <a:t>Σχολή Σχεδίου και Διακόσμησης </a:t>
            </a:r>
          </a:p>
          <a:p>
            <a:pPr algn="ctr"/>
            <a:r>
              <a:rPr lang="el-GR" i="1" dirty="0" smtClean="0"/>
              <a:t>και αργότερα εργάστηκε σε </a:t>
            </a:r>
          </a:p>
          <a:p>
            <a:pPr algn="ctr"/>
            <a:r>
              <a:rPr lang="el-GR" i="1" dirty="0" smtClean="0"/>
              <a:t>εργοστάσιο πορσελάνης, </a:t>
            </a:r>
          </a:p>
          <a:p>
            <a:pPr algn="ctr"/>
            <a:r>
              <a:rPr lang="el-GR" i="1" dirty="0" smtClean="0"/>
              <a:t>όπου ζωγράφιζε πιάτα, </a:t>
            </a:r>
          </a:p>
          <a:p>
            <a:pPr algn="ctr"/>
            <a:r>
              <a:rPr lang="el-GR" i="1" dirty="0" smtClean="0"/>
              <a:t>αποδεικνύοντας το ταλέντο του </a:t>
            </a:r>
          </a:p>
          <a:p>
            <a:pPr algn="ctr"/>
            <a:r>
              <a:rPr lang="el-GR" i="1" dirty="0" smtClean="0"/>
              <a:t>στο σχέδιο.</a:t>
            </a:r>
            <a:endParaRPr lang="el-GR"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14282" y="5072074"/>
            <a:ext cx="3143272" cy="1107996"/>
          </a:xfrm>
          <a:prstGeom prst="rect">
            <a:avLst/>
          </a:prstGeom>
        </p:spPr>
        <p:txBody>
          <a:bodyPr wrap="square">
            <a:spAutoFit/>
          </a:bodyPr>
          <a:lstStyle/>
          <a:p>
            <a:pPr algn="ctr"/>
            <a:r>
              <a:rPr lang="en-US" i="1" dirty="0" smtClean="0"/>
              <a:t>  </a:t>
            </a:r>
            <a:r>
              <a:rPr lang="en-US" sz="1600" i="1" dirty="0" smtClean="0"/>
              <a:t>     ‘’At </a:t>
            </a:r>
            <a:r>
              <a:rPr lang="en-US" sz="1600" i="1" dirty="0"/>
              <a:t>the </a:t>
            </a:r>
            <a:r>
              <a:rPr lang="en-US" sz="1600" i="1" dirty="0" smtClean="0"/>
              <a:t>Café-Concert : </a:t>
            </a:r>
          </a:p>
          <a:p>
            <a:pPr algn="ctr"/>
            <a:r>
              <a:rPr lang="en-US" sz="1600" i="1" dirty="0" smtClean="0"/>
              <a:t>       The </a:t>
            </a:r>
            <a:r>
              <a:rPr lang="en-US" sz="1600" i="1" dirty="0"/>
              <a:t>Song of the </a:t>
            </a:r>
            <a:r>
              <a:rPr lang="en-US" sz="1600" i="1" dirty="0" smtClean="0"/>
              <a:t>Dog’’</a:t>
            </a:r>
            <a:r>
              <a:rPr lang="en-US" sz="1600" i="1" dirty="0"/>
              <a:t> </a:t>
            </a:r>
            <a:endParaRPr lang="el-GR" sz="1600" i="1" dirty="0" smtClean="0"/>
          </a:p>
          <a:p>
            <a:pPr algn="ctr"/>
            <a:r>
              <a:rPr lang="en-US" sz="1600" i="1" dirty="0" smtClean="0"/>
              <a:t>1875–1877</a:t>
            </a:r>
            <a:endParaRPr lang="el-GR" sz="1600" i="1" dirty="0" smtClean="0"/>
          </a:p>
          <a:p>
            <a:pPr algn="ctr"/>
            <a:r>
              <a:rPr lang="el-GR" sz="1600" i="1" dirty="0" smtClean="0"/>
              <a:t>Ιδιωτική συλλογή</a:t>
            </a:r>
            <a:endParaRPr lang="el-GR" sz="1600" i="1" dirty="0"/>
          </a:p>
        </p:txBody>
      </p:sp>
      <p:pic>
        <p:nvPicPr>
          <p:cNvPr id="26626" name="Picture 2" descr="File:Edgar Germain Hilaire Degas 037.jpg"/>
          <p:cNvPicPr>
            <a:picLocks noChangeAspect="1" noChangeArrowheads="1"/>
          </p:cNvPicPr>
          <p:nvPr/>
        </p:nvPicPr>
        <p:blipFill>
          <a:blip r:embed="rId2"/>
          <a:srcRect/>
          <a:stretch>
            <a:fillRect/>
          </a:stretch>
        </p:blipFill>
        <p:spPr bwMode="auto">
          <a:xfrm>
            <a:off x="3646170" y="0"/>
            <a:ext cx="5497830" cy="6858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57159" y="5572140"/>
            <a:ext cx="3143272" cy="1077218"/>
          </a:xfrm>
          <a:prstGeom prst="rect">
            <a:avLst/>
          </a:prstGeom>
        </p:spPr>
        <p:txBody>
          <a:bodyPr wrap="square">
            <a:spAutoFit/>
          </a:bodyPr>
          <a:lstStyle/>
          <a:p>
            <a:pPr algn="ctr"/>
            <a:r>
              <a:rPr lang="en-US" sz="1600" i="1" dirty="0" smtClean="0"/>
              <a:t>‘’The </a:t>
            </a:r>
            <a:r>
              <a:rPr lang="en-US" sz="1600" i="1" dirty="0"/>
              <a:t>Singer with the </a:t>
            </a:r>
            <a:r>
              <a:rPr lang="en-US" sz="1600" i="1" dirty="0" smtClean="0"/>
              <a:t>Glove’’</a:t>
            </a:r>
          </a:p>
          <a:p>
            <a:pPr algn="ctr"/>
            <a:r>
              <a:rPr lang="en-US" sz="1600" i="1" dirty="0" smtClean="0"/>
              <a:t>1878</a:t>
            </a:r>
            <a:endParaRPr lang="el-GR" sz="1600" i="1" dirty="0" smtClean="0"/>
          </a:p>
          <a:p>
            <a:pPr algn="ctr"/>
            <a:r>
              <a:rPr lang="en-US" sz="1600" i="1" dirty="0" smtClean="0"/>
              <a:t>The Fogg Art Museum, Cambridge, Massachusetts</a:t>
            </a:r>
            <a:r>
              <a:rPr lang="el-GR" sz="1600" i="1" dirty="0" smtClean="0"/>
              <a:t>, Η.Π.Α.</a:t>
            </a:r>
            <a:endParaRPr lang="el-GR" sz="1600" i="1" dirty="0"/>
          </a:p>
        </p:txBody>
      </p:sp>
      <p:pic>
        <p:nvPicPr>
          <p:cNvPr id="25602" name="Picture 2" descr="File:Degas - Cafekonzert Sängerin mit Handschuh.jpg"/>
          <p:cNvPicPr>
            <a:picLocks noChangeAspect="1" noChangeArrowheads="1"/>
          </p:cNvPicPr>
          <p:nvPr/>
        </p:nvPicPr>
        <p:blipFill>
          <a:blip r:embed="rId2"/>
          <a:srcRect/>
          <a:stretch>
            <a:fillRect/>
          </a:stretch>
        </p:blipFill>
        <p:spPr bwMode="auto">
          <a:xfrm>
            <a:off x="3771900" y="0"/>
            <a:ext cx="5372100"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2746308" y="3244334"/>
            <a:ext cx="184731" cy="369332"/>
          </a:xfrm>
          <a:prstGeom prst="rect">
            <a:avLst/>
          </a:prstGeom>
        </p:spPr>
        <p:txBody>
          <a:bodyPr wrap="none">
            <a:spAutoFit/>
          </a:bodyPr>
          <a:lstStyle/>
          <a:p>
            <a:endParaRPr lang="el-GR" dirty="0"/>
          </a:p>
        </p:txBody>
      </p:sp>
      <p:sp>
        <p:nvSpPr>
          <p:cNvPr id="6" name="5 - Ορθογώνιο"/>
          <p:cNvSpPr/>
          <p:nvPr/>
        </p:nvSpPr>
        <p:spPr>
          <a:xfrm>
            <a:off x="2898708" y="3396734"/>
            <a:ext cx="184731" cy="369332"/>
          </a:xfrm>
          <a:prstGeom prst="rect">
            <a:avLst/>
          </a:prstGeom>
        </p:spPr>
        <p:txBody>
          <a:bodyPr wrap="none">
            <a:spAutoFit/>
          </a:bodyPr>
          <a:lstStyle/>
          <a:p>
            <a:endParaRPr lang="el-GR" dirty="0"/>
          </a:p>
        </p:txBody>
      </p:sp>
      <p:pic>
        <p:nvPicPr>
          <p:cNvPr id="64516" name="Picture 4" descr="https://upload.wikimedia.org/wikipedia/commons/thumb/e/e8/Edgar_Degas_-_In_a_Caf%C3%A9_-_Google_Art_Project_2.jpg/800px-Edgar_Degas_-_In_a_Caf%C3%A9_-_Google_Art_Project_2.jpg"/>
          <p:cNvPicPr>
            <a:picLocks noChangeAspect="1" noChangeArrowheads="1"/>
          </p:cNvPicPr>
          <p:nvPr/>
        </p:nvPicPr>
        <p:blipFill>
          <a:blip r:embed="rId2"/>
          <a:srcRect/>
          <a:stretch>
            <a:fillRect/>
          </a:stretch>
        </p:blipFill>
        <p:spPr bwMode="auto">
          <a:xfrm>
            <a:off x="4147278" y="0"/>
            <a:ext cx="4996721" cy="6858000"/>
          </a:xfrm>
          <a:prstGeom prst="rect">
            <a:avLst/>
          </a:prstGeom>
          <a:noFill/>
        </p:spPr>
      </p:pic>
      <p:sp>
        <p:nvSpPr>
          <p:cNvPr id="10" name="9 - Ορθογώνιο"/>
          <p:cNvSpPr/>
          <p:nvPr/>
        </p:nvSpPr>
        <p:spPr>
          <a:xfrm>
            <a:off x="2000232" y="5534561"/>
            <a:ext cx="2075504" cy="1323439"/>
          </a:xfrm>
          <a:prstGeom prst="rect">
            <a:avLst/>
          </a:prstGeom>
        </p:spPr>
        <p:txBody>
          <a:bodyPr wrap="none">
            <a:spAutoFit/>
          </a:bodyPr>
          <a:lstStyle/>
          <a:p>
            <a:pPr algn="ctr"/>
            <a:r>
              <a:rPr lang="el-GR" sz="1600" i="1" dirty="0" smtClean="0"/>
              <a:t>‘’</a:t>
            </a:r>
            <a:r>
              <a:rPr lang="fr-FR" sz="1600" i="1" dirty="0" smtClean="0"/>
              <a:t>L'Absinthe</a:t>
            </a:r>
            <a:r>
              <a:rPr lang="el-GR" sz="1600" i="1" dirty="0" smtClean="0"/>
              <a:t>’’</a:t>
            </a:r>
            <a:endParaRPr lang="el-GR" sz="1600" i="1" dirty="0"/>
          </a:p>
          <a:p>
            <a:pPr algn="ctr"/>
            <a:r>
              <a:rPr lang="el-GR" sz="1600" i="1" dirty="0" smtClean="0"/>
              <a:t>  </a:t>
            </a:r>
            <a:r>
              <a:rPr lang="fr-FR" sz="1600" i="1" dirty="0" smtClean="0"/>
              <a:t>1876</a:t>
            </a:r>
            <a:r>
              <a:rPr lang="el-GR" sz="1600" i="1" dirty="0" smtClean="0"/>
              <a:t> </a:t>
            </a:r>
          </a:p>
          <a:p>
            <a:pPr algn="ctr"/>
            <a:r>
              <a:rPr lang="en-US" sz="1600" i="1" dirty="0" smtClean="0"/>
              <a:t>Musée d'Orsay, </a:t>
            </a:r>
            <a:r>
              <a:rPr lang="el-GR" sz="1600" i="1" dirty="0" smtClean="0"/>
              <a:t>Παρίσι</a:t>
            </a:r>
          </a:p>
          <a:p>
            <a:pPr algn="ctr"/>
            <a:endParaRPr lang="el-GR" sz="1600" i="1" dirty="0" smtClean="0"/>
          </a:p>
          <a:p>
            <a:pPr algn="ctr"/>
            <a:r>
              <a:rPr lang="el-GR" sz="1600" i="1" dirty="0" smtClean="0"/>
              <a:t> </a:t>
            </a:r>
            <a:endParaRPr lang="el-GR" sz="1600" i="1" dirty="0"/>
          </a:p>
        </p:txBody>
      </p:sp>
      <p:pic>
        <p:nvPicPr>
          <p:cNvPr id="24578" name="Picture 2" descr="undefined"/>
          <p:cNvPicPr>
            <a:picLocks noChangeAspect="1" noChangeArrowheads="1"/>
          </p:cNvPicPr>
          <p:nvPr/>
        </p:nvPicPr>
        <p:blipFill>
          <a:blip r:embed="rId3"/>
          <a:srcRect/>
          <a:stretch>
            <a:fillRect/>
          </a:stretch>
        </p:blipFill>
        <p:spPr bwMode="auto">
          <a:xfrm>
            <a:off x="214282" y="0"/>
            <a:ext cx="2987665" cy="4052021"/>
          </a:xfrm>
          <a:prstGeom prst="rect">
            <a:avLst/>
          </a:prstGeom>
          <a:noFill/>
        </p:spPr>
      </p:pic>
      <p:sp>
        <p:nvSpPr>
          <p:cNvPr id="7" name="6 - Ορθογώνιο"/>
          <p:cNvSpPr/>
          <p:nvPr/>
        </p:nvSpPr>
        <p:spPr>
          <a:xfrm>
            <a:off x="0" y="4071942"/>
            <a:ext cx="3143272" cy="1815882"/>
          </a:xfrm>
          <a:prstGeom prst="rect">
            <a:avLst/>
          </a:prstGeom>
        </p:spPr>
        <p:txBody>
          <a:bodyPr wrap="square">
            <a:spAutoFit/>
          </a:bodyPr>
          <a:lstStyle/>
          <a:p>
            <a:pPr algn="ctr"/>
            <a:r>
              <a:rPr lang="el-GR" sz="1600" i="1" dirty="0" smtClean="0"/>
              <a:t>Η </a:t>
            </a:r>
            <a:r>
              <a:rPr lang="en-US" sz="1600" i="1" dirty="0" smtClean="0"/>
              <a:t>Ellen Andrée</a:t>
            </a:r>
            <a:r>
              <a:rPr lang="el-GR" sz="1600" i="1" dirty="0" smtClean="0"/>
              <a:t> που ποζάρει εδώ ήταν θεατρική ηθοποιός και μοντέλο του Ντεγκά, Δίπλα της είναι ο </a:t>
            </a:r>
            <a:r>
              <a:rPr lang="en-US" sz="1600" i="1" dirty="0" smtClean="0"/>
              <a:t>Marcellin Desboutin</a:t>
            </a:r>
            <a:r>
              <a:rPr lang="el-GR" sz="1600" i="1" dirty="0" smtClean="0"/>
              <a:t>, τυπογράφος, ζωγράφος και συγγραφέας.</a:t>
            </a:r>
            <a:endParaRPr lang="en-US" sz="1600" i="1" dirty="0" smtClean="0"/>
          </a:p>
          <a:p>
            <a:pPr algn="ctr"/>
            <a:endParaRPr lang="el-GR" sz="1600" i="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Ορθογώνιο"/>
          <p:cNvSpPr/>
          <p:nvPr/>
        </p:nvSpPr>
        <p:spPr>
          <a:xfrm>
            <a:off x="214282" y="5072074"/>
            <a:ext cx="3500462" cy="1077218"/>
          </a:xfrm>
          <a:prstGeom prst="rect">
            <a:avLst/>
          </a:prstGeom>
        </p:spPr>
        <p:txBody>
          <a:bodyPr wrap="square">
            <a:spAutoFit/>
          </a:bodyPr>
          <a:lstStyle/>
          <a:p>
            <a:pPr algn="ctr"/>
            <a:r>
              <a:rPr lang="it-IT" sz="1600" i="1" dirty="0" smtClean="0"/>
              <a:t>      </a:t>
            </a:r>
            <a:r>
              <a:rPr lang="it-IT" sz="1600" i="1" dirty="0" smtClean="0"/>
              <a:t>‘</a:t>
            </a:r>
            <a:r>
              <a:rPr lang="it-IT" sz="1600" i="1" dirty="0" smtClean="0"/>
              <a:t>’Fin d'Arabesque’’</a:t>
            </a:r>
            <a:endParaRPr lang="it-IT" sz="1600" i="1" dirty="0"/>
          </a:p>
          <a:p>
            <a:pPr algn="ctr"/>
            <a:r>
              <a:rPr lang="it-IT" sz="1600" dirty="0" smtClean="0"/>
              <a:t>      </a:t>
            </a:r>
            <a:r>
              <a:rPr lang="it-IT" sz="1600" i="1" dirty="0"/>
              <a:t>with ballerina Rosita </a:t>
            </a:r>
            <a:r>
              <a:rPr lang="it-IT" sz="1600" i="1" dirty="0" smtClean="0"/>
              <a:t>Mauri</a:t>
            </a:r>
            <a:endParaRPr lang="el-GR" sz="1600" i="1" dirty="0" smtClean="0"/>
          </a:p>
          <a:p>
            <a:pPr algn="ctr"/>
            <a:r>
              <a:rPr lang="it-IT" sz="1600" i="1" dirty="0" smtClean="0"/>
              <a:t>1877</a:t>
            </a:r>
            <a:r>
              <a:rPr lang="en-US" sz="1600" dirty="0" smtClean="0"/>
              <a:t> </a:t>
            </a:r>
            <a:endParaRPr lang="el-GR" sz="1600" dirty="0" smtClean="0"/>
          </a:p>
          <a:p>
            <a:pPr algn="ctr"/>
            <a:r>
              <a:rPr lang="en-US" sz="1600" i="1" dirty="0" smtClean="0"/>
              <a:t>Musée d'Orsay,</a:t>
            </a:r>
            <a:r>
              <a:rPr lang="el-GR" sz="1600" i="1" dirty="0" smtClean="0"/>
              <a:t> Παρίσι</a:t>
            </a:r>
            <a:endParaRPr lang="el-GR" sz="1600" i="1" dirty="0"/>
          </a:p>
        </p:txBody>
      </p:sp>
      <p:pic>
        <p:nvPicPr>
          <p:cNvPr id="23554" name="Picture 2" descr="Fin d'Arabesque, with ballerina Rosita Mauri, 1877, Musée d'Orsay, Paris"/>
          <p:cNvPicPr>
            <a:picLocks noChangeAspect="1" noChangeArrowheads="1"/>
          </p:cNvPicPr>
          <p:nvPr/>
        </p:nvPicPr>
        <p:blipFill>
          <a:blip r:embed="rId2"/>
          <a:srcRect/>
          <a:stretch>
            <a:fillRect/>
          </a:stretch>
        </p:blipFill>
        <p:spPr bwMode="auto">
          <a:xfrm>
            <a:off x="3857620" y="27517"/>
            <a:ext cx="3714743" cy="6830483"/>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5072074"/>
            <a:ext cx="3643306" cy="1569660"/>
          </a:xfrm>
          <a:prstGeom prst="rect">
            <a:avLst/>
          </a:prstGeom>
        </p:spPr>
        <p:txBody>
          <a:bodyPr wrap="square">
            <a:spAutoFit/>
          </a:bodyPr>
          <a:lstStyle/>
          <a:p>
            <a:pPr algn="ctr"/>
            <a:r>
              <a:rPr lang="en-US" sz="1600" i="1" dirty="0" smtClean="0"/>
              <a:t>‘’Dancer </a:t>
            </a:r>
            <a:r>
              <a:rPr lang="en-US" sz="1600" i="1" dirty="0"/>
              <a:t>with a Bouquet of </a:t>
            </a:r>
            <a:r>
              <a:rPr lang="en-US" sz="1600" i="1" dirty="0" smtClean="0"/>
              <a:t>Flowers’’ </a:t>
            </a:r>
            <a:endParaRPr lang="el-GR" sz="1600" i="1" dirty="0" smtClean="0"/>
          </a:p>
          <a:p>
            <a:pPr algn="ctr"/>
            <a:r>
              <a:rPr lang="en-US" sz="1600" i="1" dirty="0" smtClean="0"/>
              <a:t> </a:t>
            </a:r>
            <a:r>
              <a:rPr lang="en-US" sz="1600" i="1" dirty="0" smtClean="0"/>
              <a:t>Star </a:t>
            </a:r>
            <a:r>
              <a:rPr lang="en-US" sz="1600" i="1" dirty="0"/>
              <a:t>of the </a:t>
            </a:r>
            <a:r>
              <a:rPr lang="en-US" sz="1600" i="1" dirty="0" smtClean="0"/>
              <a:t>Ballet </a:t>
            </a:r>
          </a:p>
          <a:p>
            <a:pPr algn="ctr"/>
            <a:r>
              <a:rPr lang="en-US" sz="1600" i="1" dirty="0" smtClean="0"/>
              <a:t>with </a:t>
            </a:r>
            <a:r>
              <a:rPr lang="en-US" sz="1600" i="1" dirty="0"/>
              <a:t>also ballerina Rosita </a:t>
            </a:r>
            <a:r>
              <a:rPr lang="en-US" sz="1600" i="1" dirty="0" smtClean="0"/>
              <a:t>Mauri</a:t>
            </a:r>
            <a:endParaRPr lang="el-GR" sz="1600" i="1" dirty="0" smtClean="0"/>
          </a:p>
          <a:p>
            <a:pPr algn="ctr"/>
            <a:r>
              <a:rPr lang="en-US" sz="1600" i="1" dirty="0" smtClean="0"/>
              <a:t> 1878</a:t>
            </a:r>
            <a:endParaRPr lang="el-GR" sz="1600" i="1" dirty="0" smtClean="0"/>
          </a:p>
          <a:p>
            <a:pPr algn="ctr"/>
            <a:r>
              <a:rPr lang="en-US" sz="1600" dirty="0" smtClean="0"/>
              <a:t> </a:t>
            </a:r>
            <a:r>
              <a:rPr lang="en-US" sz="1600" i="1" dirty="0" smtClean="0"/>
              <a:t>Getty Center</a:t>
            </a:r>
            <a:r>
              <a:rPr lang="el-GR" sz="1600" i="1" dirty="0" smtClean="0"/>
              <a:t>, Λος Άντζελες, Η.Π.Α.</a:t>
            </a:r>
            <a:endParaRPr lang="en-US" sz="1600" i="1" dirty="0" smtClean="0"/>
          </a:p>
          <a:p>
            <a:pPr algn="ctr"/>
            <a:endParaRPr lang="el-GR" sz="1600" i="1" dirty="0"/>
          </a:p>
        </p:txBody>
      </p:sp>
      <p:pic>
        <p:nvPicPr>
          <p:cNvPr id="22530" name="Picture 2" descr="Dancer with a Bouquet of Flowers (Star of the Ballet) (also with ballerina Rosita Mauri), 1878"/>
          <p:cNvPicPr>
            <a:picLocks noChangeAspect="1" noChangeArrowheads="1"/>
          </p:cNvPicPr>
          <p:nvPr/>
        </p:nvPicPr>
        <p:blipFill>
          <a:blip r:embed="rId2"/>
          <a:srcRect/>
          <a:stretch>
            <a:fillRect/>
          </a:stretch>
        </p:blipFill>
        <p:spPr bwMode="auto">
          <a:xfrm>
            <a:off x="3618924" y="1"/>
            <a:ext cx="5525076"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571736" y="6027003"/>
            <a:ext cx="4199355" cy="830997"/>
          </a:xfrm>
          <a:prstGeom prst="rect">
            <a:avLst/>
          </a:prstGeom>
        </p:spPr>
        <p:txBody>
          <a:bodyPr wrap="none">
            <a:spAutoFit/>
          </a:bodyPr>
          <a:lstStyle/>
          <a:p>
            <a:pPr algn="ctr"/>
            <a:r>
              <a:rPr lang="fr-FR" sz="1600" i="1" dirty="0" smtClean="0"/>
              <a:t>‘’Stage Rehearsa</a:t>
            </a:r>
            <a:r>
              <a:rPr lang="en-US" sz="1600" i="1" dirty="0" smtClean="0"/>
              <a:t>l’</a:t>
            </a:r>
            <a:r>
              <a:rPr lang="el-GR" sz="1600" i="1" dirty="0" smtClean="0"/>
              <a:t>’</a:t>
            </a:r>
          </a:p>
          <a:p>
            <a:pPr algn="ctr"/>
            <a:r>
              <a:rPr lang="fr-FR" sz="1600" i="1" dirty="0" smtClean="0"/>
              <a:t>1878–1879</a:t>
            </a:r>
            <a:r>
              <a:rPr lang="en-US" sz="1600" dirty="0" smtClean="0"/>
              <a:t> </a:t>
            </a:r>
            <a:endParaRPr lang="el-GR" sz="1600" dirty="0" smtClean="0"/>
          </a:p>
          <a:p>
            <a:pPr algn="ctr"/>
            <a:r>
              <a:rPr lang="en-US" sz="1600" i="1" dirty="0" smtClean="0"/>
              <a:t>The Metropolitan Museum of Art, New York City</a:t>
            </a:r>
            <a:endParaRPr lang="el-GR" sz="1600" i="1" dirty="0"/>
          </a:p>
        </p:txBody>
      </p:sp>
      <p:pic>
        <p:nvPicPr>
          <p:cNvPr id="21506" name="Picture 2" descr="Stage Rehearsal, 1878–1879, The Metropolitan Museum of Art, New York City"/>
          <p:cNvPicPr>
            <a:picLocks noChangeAspect="1" noChangeArrowheads="1"/>
          </p:cNvPicPr>
          <p:nvPr/>
        </p:nvPicPr>
        <p:blipFill>
          <a:blip r:embed="rId2"/>
          <a:srcRect/>
          <a:stretch>
            <a:fillRect/>
          </a:stretch>
        </p:blipFill>
        <p:spPr bwMode="auto">
          <a:xfrm>
            <a:off x="428596" y="0"/>
            <a:ext cx="8207412" cy="6067394"/>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714744" y="6027003"/>
            <a:ext cx="2093843" cy="830997"/>
          </a:xfrm>
          <a:prstGeom prst="rect">
            <a:avLst/>
          </a:prstGeom>
        </p:spPr>
        <p:txBody>
          <a:bodyPr wrap="none">
            <a:spAutoFit/>
          </a:bodyPr>
          <a:lstStyle/>
          <a:p>
            <a:pPr algn="ctr"/>
            <a:r>
              <a:rPr lang="fr-FR" sz="1600" i="1" dirty="0" smtClean="0"/>
              <a:t>‘’At </a:t>
            </a:r>
            <a:r>
              <a:rPr lang="fr-FR" sz="1600" i="1" dirty="0"/>
              <a:t>the </a:t>
            </a:r>
            <a:r>
              <a:rPr lang="fr-FR" sz="1600" i="1" dirty="0" smtClean="0"/>
              <a:t>Races’’</a:t>
            </a:r>
          </a:p>
          <a:p>
            <a:pPr algn="ctr"/>
            <a:r>
              <a:rPr lang="el-GR" sz="1600" i="1" dirty="0" smtClean="0"/>
              <a:t>1</a:t>
            </a:r>
            <a:r>
              <a:rPr lang="fr-FR" sz="1600" i="1" dirty="0" smtClean="0"/>
              <a:t>877–1880</a:t>
            </a:r>
            <a:endParaRPr lang="el-GR" sz="1600" i="1" dirty="0" smtClean="0"/>
          </a:p>
          <a:p>
            <a:pPr algn="ctr"/>
            <a:r>
              <a:rPr lang="el-GR" sz="1600" i="1" dirty="0" smtClean="0"/>
              <a:t>Μουσείο Ορσέ, Παρίσι</a:t>
            </a:r>
            <a:endParaRPr lang="el-GR" sz="1600" i="1" dirty="0"/>
          </a:p>
        </p:txBody>
      </p:sp>
      <p:pic>
        <p:nvPicPr>
          <p:cNvPr id="20482" name="Picture 2" descr="File:Edgar Degas - At the Races.jpg"/>
          <p:cNvPicPr>
            <a:picLocks noChangeAspect="1" noChangeArrowheads="1"/>
          </p:cNvPicPr>
          <p:nvPr/>
        </p:nvPicPr>
        <p:blipFill>
          <a:blip r:embed="rId2"/>
          <a:srcRect/>
          <a:stretch>
            <a:fillRect/>
          </a:stretch>
        </p:blipFill>
        <p:spPr bwMode="auto">
          <a:xfrm>
            <a:off x="596496" y="-1"/>
            <a:ext cx="7976032" cy="6019247"/>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85720" y="4714884"/>
            <a:ext cx="2928958" cy="1323439"/>
          </a:xfrm>
          <a:prstGeom prst="rect">
            <a:avLst/>
          </a:prstGeom>
        </p:spPr>
        <p:txBody>
          <a:bodyPr wrap="square">
            <a:spAutoFit/>
          </a:bodyPr>
          <a:lstStyle/>
          <a:p>
            <a:pPr algn="ctr"/>
            <a:r>
              <a:rPr lang="en-US" sz="1600" i="1" dirty="0" smtClean="0"/>
              <a:t>‘’Woman </a:t>
            </a:r>
            <a:r>
              <a:rPr lang="en-US" sz="1600" i="1" dirty="0"/>
              <a:t>in Street </a:t>
            </a:r>
            <a:r>
              <a:rPr lang="en-US" sz="1600" i="1" dirty="0" smtClean="0"/>
              <a:t>Clothes’’</a:t>
            </a:r>
          </a:p>
          <a:p>
            <a:pPr algn="ctr"/>
            <a:r>
              <a:rPr lang="en-US" sz="1600" i="1" dirty="0" smtClean="0"/>
              <a:t> </a:t>
            </a:r>
            <a:r>
              <a:rPr lang="en-US" sz="1600" i="1" dirty="0" smtClean="0"/>
              <a:t>Portrait </a:t>
            </a:r>
            <a:r>
              <a:rPr lang="en-US" sz="1600" i="1" dirty="0"/>
              <a:t>of Ellen </a:t>
            </a:r>
            <a:r>
              <a:rPr lang="en-US" sz="1600" i="1" dirty="0" smtClean="0"/>
              <a:t>Andrée</a:t>
            </a:r>
            <a:endParaRPr lang="el-GR" sz="1600" i="1" dirty="0" smtClean="0"/>
          </a:p>
          <a:p>
            <a:pPr algn="ctr"/>
            <a:r>
              <a:rPr lang="en-US" sz="1600" i="1" dirty="0" smtClean="0"/>
              <a:t>1879</a:t>
            </a:r>
          </a:p>
          <a:p>
            <a:pPr algn="ctr"/>
            <a:r>
              <a:rPr lang="en-US" sz="1600" i="1" dirty="0"/>
              <a:t> </a:t>
            </a:r>
            <a:r>
              <a:rPr lang="en-US" sz="1600" i="1" dirty="0" smtClean="0"/>
              <a:t>pastel </a:t>
            </a:r>
            <a:r>
              <a:rPr lang="en-US" sz="1600" i="1" dirty="0"/>
              <a:t>on </a:t>
            </a:r>
            <a:r>
              <a:rPr lang="en-US" sz="1600" i="1" dirty="0" smtClean="0"/>
              <a:t>paper</a:t>
            </a:r>
            <a:endParaRPr lang="el-GR" sz="1600" i="1" dirty="0" smtClean="0"/>
          </a:p>
          <a:p>
            <a:pPr algn="ctr"/>
            <a:r>
              <a:rPr lang="el-GR" sz="1600" i="1" dirty="0" smtClean="0"/>
              <a:t>Ιδιωτική συλλογή</a:t>
            </a:r>
            <a:endParaRPr lang="el-GR" sz="1600" i="1" dirty="0"/>
          </a:p>
        </p:txBody>
      </p:sp>
      <p:pic>
        <p:nvPicPr>
          <p:cNvPr id="19458" name="Picture 2" descr="Woman in Street Clothes, Portrait of Ellen Andrée, 1879, pastel on paper"/>
          <p:cNvPicPr>
            <a:picLocks noChangeAspect="1" noChangeArrowheads="1"/>
          </p:cNvPicPr>
          <p:nvPr/>
        </p:nvPicPr>
        <p:blipFill>
          <a:blip r:embed="rId2"/>
          <a:srcRect/>
          <a:stretch>
            <a:fillRect/>
          </a:stretch>
        </p:blipFill>
        <p:spPr bwMode="auto">
          <a:xfrm>
            <a:off x="3313606" y="0"/>
            <a:ext cx="5830393" cy="685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42910" y="5572140"/>
            <a:ext cx="7929618" cy="1077218"/>
          </a:xfrm>
          <a:prstGeom prst="rect">
            <a:avLst/>
          </a:prstGeom>
        </p:spPr>
        <p:txBody>
          <a:bodyPr wrap="square">
            <a:spAutoFit/>
          </a:bodyPr>
          <a:lstStyle/>
          <a:p>
            <a:pPr algn="ctr"/>
            <a:r>
              <a:rPr lang="fr-FR" sz="1600" i="1" dirty="0" smtClean="0"/>
              <a:t>   ‘’Waiting</a:t>
            </a:r>
            <a:r>
              <a:rPr lang="el-GR" sz="1600" i="1" dirty="0" smtClean="0"/>
              <a:t>’</a:t>
            </a:r>
            <a:r>
              <a:rPr lang="fr-FR" sz="1600" i="1" dirty="0" smtClean="0"/>
              <a:t>’</a:t>
            </a:r>
            <a:endParaRPr lang="fr-FR" sz="1600" dirty="0" smtClean="0"/>
          </a:p>
          <a:p>
            <a:pPr algn="ctr"/>
            <a:r>
              <a:rPr lang="fr-FR" sz="1600" i="1" dirty="0" smtClean="0"/>
              <a:t>pastel </a:t>
            </a:r>
            <a:r>
              <a:rPr lang="fr-FR" sz="1600" i="1" dirty="0"/>
              <a:t>on </a:t>
            </a:r>
            <a:r>
              <a:rPr lang="fr-FR" sz="1600" i="1" dirty="0" smtClean="0"/>
              <a:t>paper</a:t>
            </a:r>
            <a:r>
              <a:rPr lang="el-GR" sz="1600" i="1" dirty="0" smtClean="0"/>
              <a:t> (θα ζωγραφίσει συνολικά πάνω από 200 έργα με παστέλ)</a:t>
            </a:r>
          </a:p>
          <a:p>
            <a:pPr algn="ctr"/>
            <a:r>
              <a:rPr lang="fr-FR" sz="1600" i="1" dirty="0" smtClean="0"/>
              <a:t>1880-82</a:t>
            </a:r>
            <a:endParaRPr lang="el-GR" sz="1600" i="1" dirty="0" smtClean="0"/>
          </a:p>
          <a:p>
            <a:pPr algn="ctr"/>
            <a:r>
              <a:rPr lang="en-US" sz="1600" i="1" dirty="0" smtClean="0"/>
              <a:t>Norton Simon Museum at the J. Paul Getty Museum, Pasadena, Los Angeles.</a:t>
            </a:r>
            <a:endParaRPr lang="el-GR" sz="1600" i="1" dirty="0"/>
          </a:p>
        </p:txBody>
      </p:sp>
      <p:pic>
        <p:nvPicPr>
          <p:cNvPr id="18434" name="Picture 2" descr="Waiting, pastel on paper, 1880–1882"/>
          <p:cNvPicPr>
            <a:picLocks noChangeAspect="1" noChangeArrowheads="1"/>
          </p:cNvPicPr>
          <p:nvPr/>
        </p:nvPicPr>
        <p:blipFill>
          <a:blip r:embed="rId2"/>
          <a:srcRect/>
          <a:stretch>
            <a:fillRect/>
          </a:stretch>
        </p:blipFill>
        <p:spPr bwMode="auto">
          <a:xfrm>
            <a:off x="1000100" y="0"/>
            <a:ext cx="7143768" cy="5608975"/>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7643834" y="4714884"/>
            <a:ext cx="1500166" cy="1569660"/>
          </a:xfrm>
          <a:prstGeom prst="rect">
            <a:avLst/>
          </a:prstGeom>
        </p:spPr>
        <p:txBody>
          <a:bodyPr wrap="square">
            <a:spAutoFit/>
          </a:bodyPr>
          <a:lstStyle/>
          <a:p>
            <a:pPr algn="ctr"/>
            <a:r>
              <a:rPr lang="fr-FR" sz="1600" i="1" dirty="0" smtClean="0"/>
              <a:t>‘’The </a:t>
            </a:r>
            <a:r>
              <a:rPr lang="fr-FR" sz="1600" i="1" dirty="0"/>
              <a:t>Millinery </a:t>
            </a:r>
            <a:r>
              <a:rPr lang="fr-FR" sz="1600" i="1" dirty="0" smtClean="0"/>
              <a:t>Shop’’ </a:t>
            </a:r>
            <a:endParaRPr lang="el-GR" sz="1600" i="1" dirty="0" smtClean="0"/>
          </a:p>
          <a:p>
            <a:pPr algn="ctr"/>
            <a:r>
              <a:rPr lang="fr-FR" sz="1600" i="1" dirty="0" smtClean="0"/>
              <a:t> 1885</a:t>
            </a:r>
            <a:r>
              <a:rPr lang="en-US" sz="1600" dirty="0" smtClean="0"/>
              <a:t> </a:t>
            </a:r>
            <a:endParaRPr lang="el-GR" sz="1600" dirty="0" smtClean="0"/>
          </a:p>
          <a:p>
            <a:pPr algn="ctr"/>
            <a:r>
              <a:rPr lang="en-US" sz="1600" i="1" dirty="0" smtClean="0"/>
              <a:t>The Art Institute of Chicago</a:t>
            </a:r>
            <a:r>
              <a:rPr lang="el-GR" sz="1600" i="1" dirty="0" smtClean="0"/>
              <a:t>, Η.Π.Α.</a:t>
            </a:r>
            <a:endParaRPr lang="el-GR" sz="1600" i="1" dirty="0"/>
          </a:p>
        </p:txBody>
      </p:sp>
      <p:pic>
        <p:nvPicPr>
          <p:cNvPr id="17410" name="Picture 2" descr="File:Edgar Degas - The Millinery Shop - Google Art Project.jpg"/>
          <p:cNvPicPr>
            <a:picLocks noChangeAspect="1" noChangeArrowheads="1"/>
          </p:cNvPicPr>
          <p:nvPr/>
        </p:nvPicPr>
        <p:blipFill>
          <a:blip r:embed="rId2"/>
          <a:srcRect/>
          <a:stretch>
            <a:fillRect/>
          </a:stretch>
        </p:blipFill>
        <p:spPr bwMode="auto">
          <a:xfrm>
            <a:off x="-1" y="0"/>
            <a:ext cx="7636537"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pring Bouquet, 1866, Fogg Museum, Cambridge."/>
          <p:cNvPicPr>
            <a:picLocks noChangeAspect="1" noChangeArrowheads="1"/>
          </p:cNvPicPr>
          <p:nvPr/>
        </p:nvPicPr>
        <p:blipFill>
          <a:blip r:embed="rId2"/>
          <a:srcRect/>
          <a:stretch>
            <a:fillRect/>
          </a:stretch>
        </p:blipFill>
        <p:spPr bwMode="auto">
          <a:xfrm>
            <a:off x="3898876" y="0"/>
            <a:ext cx="5245124" cy="6858000"/>
          </a:xfrm>
          <a:prstGeom prst="rect">
            <a:avLst/>
          </a:prstGeom>
          <a:noFill/>
        </p:spPr>
      </p:pic>
      <p:sp>
        <p:nvSpPr>
          <p:cNvPr id="5" name="4 - Ορθογώνιο"/>
          <p:cNvSpPr/>
          <p:nvPr/>
        </p:nvSpPr>
        <p:spPr>
          <a:xfrm>
            <a:off x="357158" y="4929198"/>
            <a:ext cx="3357586" cy="1077218"/>
          </a:xfrm>
          <a:prstGeom prst="rect">
            <a:avLst/>
          </a:prstGeom>
        </p:spPr>
        <p:txBody>
          <a:bodyPr wrap="square">
            <a:spAutoFit/>
          </a:bodyPr>
          <a:lstStyle/>
          <a:p>
            <a:pPr algn="ctr"/>
            <a:r>
              <a:rPr lang="el-GR" sz="1600" i="1" dirty="0" smtClean="0"/>
              <a:t>‘’Ανοιξιάτικο Μπουκέτο’’</a:t>
            </a:r>
          </a:p>
          <a:p>
            <a:pPr algn="ctr"/>
            <a:r>
              <a:rPr lang="en-US" sz="1600" i="1" dirty="0" smtClean="0"/>
              <a:t>1866</a:t>
            </a:r>
            <a:endParaRPr lang="el-GR" sz="1600" i="1" dirty="0" smtClean="0"/>
          </a:p>
          <a:p>
            <a:pPr algn="ctr"/>
            <a:r>
              <a:rPr lang="en-US" sz="1600" i="1" dirty="0" smtClean="0"/>
              <a:t>Fogg Museum, Cambridge</a:t>
            </a:r>
            <a:r>
              <a:rPr lang="el-GR" sz="1600" i="1" dirty="0" smtClean="0"/>
              <a:t>, Μασαχουσέτη Η.Π.Α.</a:t>
            </a:r>
            <a:endParaRPr lang="el-GR" sz="1600" i="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Ορθογώνιο"/>
          <p:cNvSpPr/>
          <p:nvPr/>
        </p:nvSpPr>
        <p:spPr>
          <a:xfrm>
            <a:off x="2428860" y="6027003"/>
            <a:ext cx="4544642" cy="830997"/>
          </a:xfrm>
          <a:prstGeom prst="rect">
            <a:avLst/>
          </a:prstGeom>
        </p:spPr>
        <p:txBody>
          <a:bodyPr wrap="none">
            <a:spAutoFit/>
          </a:bodyPr>
          <a:lstStyle/>
          <a:p>
            <a:pPr algn="ctr"/>
            <a:r>
              <a:rPr lang="fr-FR" sz="1600" i="1" dirty="0" smtClean="0"/>
              <a:t>‘’Dancers in pink’’</a:t>
            </a:r>
            <a:r>
              <a:rPr lang="el-GR" sz="1600" i="1" dirty="0" smtClean="0"/>
              <a:t> </a:t>
            </a:r>
          </a:p>
          <a:p>
            <a:pPr algn="ctr"/>
            <a:r>
              <a:rPr lang="el-GR" sz="1600" i="1" dirty="0" smtClean="0"/>
              <a:t>1880-1885</a:t>
            </a:r>
            <a:endParaRPr lang="en-US" sz="1600" i="1" dirty="0" smtClean="0"/>
          </a:p>
          <a:p>
            <a:pPr algn="ctr"/>
            <a:r>
              <a:rPr lang="en-US" sz="1600" i="1" dirty="0" smtClean="0"/>
              <a:t>Hill -Staed Museum, Farmington, </a:t>
            </a:r>
            <a:r>
              <a:rPr lang="el-GR" sz="1600" i="1" dirty="0" smtClean="0"/>
              <a:t>Κονέκτικατ, Η.Π.Α.</a:t>
            </a:r>
            <a:r>
              <a:rPr lang="en-US" sz="1600" i="1" dirty="0" smtClean="0"/>
              <a:t> </a:t>
            </a:r>
            <a:endParaRPr lang="el-GR" sz="1600" i="1" dirty="0" smtClean="0"/>
          </a:p>
        </p:txBody>
      </p:sp>
      <p:pic>
        <p:nvPicPr>
          <p:cNvPr id="16388" name="Picture 4" descr="https://upload.wikimedia.org/wikipedia/commons/f/f1/Edgar_Degas%2C_1867c_-_Ballerinas_in_Pink.jpg"/>
          <p:cNvPicPr>
            <a:picLocks noChangeAspect="1" noChangeArrowheads="1"/>
          </p:cNvPicPr>
          <p:nvPr/>
        </p:nvPicPr>
        <p:blipFill>
          <a:blip r:embed="rId2" cstate="print"/>
          <a:srcRect/>
          <a:stretch>
            <a:fillRect/>
          </a:stretch>
        </p:blipFill>
        <p:spPr bwMode="auto">
          <a:xfrm>
            <a:off x="928662" y="0"/>
            <a:ext cx="7295766" cy="6000768"/>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84994" name="Picture 2" descr="https://upload.wikimedia.org/wikipedia/commons/thumb/0/06/Edgar_Germain_Hilaire_Degas_029.jpg/800px-Edgar_Germain_Hilaire_Degas_029.jpg"/>
          <p:cNvPicPr>
            <a:picLocks noChangeAspect="1" noChangeArrowheads="1"/>
          </p:cNvPicPr>
          <p:nvPr/>
        </p:nvPicPr>
        <p:blipFill>
          <a:blip r:embed="rId2"/>
          <a:srcRect/>
          <a:stretch>
            <a:fillRect/>
          </a:stretch>
        </p:blipFill>
        <p:spPr bwMode="auto">
          <a:xfrm>
            <a:off x="2573462" y="0"/>
            <a:ext cx="6570538" cy="6858000"/>
          </a:xfrm>
          <a:prstGeom prst="rect">
            <a:avLst/>
          </a:prstGeom>
          <a:noFill/>
        </p:spPr>
      </p:pic>
      <p:sp>
        <p:nvSpPr>
          <p:cNvPr id="5" name="4 - Ορθογώνιο"/>
          <p:cNvSpPr/>
          <p:nvPr/>
        </p:nvSpPr>
        <p:spPr>
          <a:xfrm>
            <a:off x="-214346" y="5000636"/>
            <a:ext cx="3000364" cy="1569660"/>
          </a:xfrm>
          <a:prstGeom prst="rect">
            <a:avLst/>
          </a:prstGeom>
        </p:spPr>
        <p:txBody>
          <a:bodyPr wrap="square">
            <a:spAutoFit/>
          </a:bodyPr>
          <a:lstStyle/>
          <a:p>
            <a:pPr algn="ctr"/>
            <a:r>
              <a:rPr lang="el-GR" sz="1600" i="1" dirty="0" smtClean="0"/>
              <a:t> ‘’</a:t>
            </a:r>
            <a:r>
              <a:rPr lang="en-US" sz="1600" i="1" dirty="0" smtClean="0"/>
              <a:t>La Toilette</a:t>
            </a:r>
            <a:r>
              <a:rPr lang="el-GR" sz="1600" i="1" dirty="0" smtClean="0"/>
              <a:t>’’</a:t>
            </a:r>
            <a:r>
              <a:rPr lang="en-US" sz="1600" i="1" dirty="0"/>
              <a:t> </a:t>
            </a:r>
            <a:endParaRPr lang="el-GR" sz="1600" i="1" dirty="0" smtClean="0"/>
          </a:p>
          <a:p>
            <a:pPr algn="ctr"/>
            <a:r>
              <a:rPr lang="el-GR" sz="1600" i="1" dirty="0" smtClean="0"/>
              <a:t> </a:t>
            </a:r>
            <a:r>
              <a:rPr lang="en-US" sz="1600" i="1" dirty="0" smtClean="0"/>
              <a:t>(</a:t>
            </a:r>
            <a:r>
              <a:rPr lang="en-US" sz="1600" i="1" dirty="0"/>
              <a:t>Woman Combing Her Hair</a:t>
            </a:r>
            <a:r>
              <a:rPr lang="en-US" sz="1600" i="1" dirty="0" smtClean="0"/>
              <a:t>),</a:t>
            </a:r>
            <a:r>
              <a:rPr lang="el-GR" sz="1600" i="1" dirty="0" smtClean="0"/>
              <a:t> </a:t>
            </a:r>
            <a:r>
              <a:rPr lang="en-US" sz="1600" i="1" dirty="0" smtClean="0"/>
              <a:t>1884–1886</a:t>
            </a:r>
            <a:endParaRPr lang="el-GR" sz="1600" i="1" dirty="0" smtClean="0"/>
          </a:p>
          <a:p>
            <a:pPr algn="ctr"/>
            <a:r>
              <a:rPr lang="el-GR" sz="1600" i="1" dirty="0" smtClean="0"/>
              <a:t>  </a:t>
            </a:r>
            <a:r>
              <a:rPr lang="en-US" sz="1600" i="1" dirty="0" smtClean="0"/>
              <a:t>pastel </a:t>
            </a:r>
            <a:r>
              <a:rPr lang="en-US" sz="1600" i="1" dirty="0"/>
              <a:t>on </a:t>
            </a:r>
            <a:r>
              <a:rPr lang="en-US" sz="1600" i="1" dirty="0" smtClean="0"/>
              <a:t>paper</a:t>
            </a:r>
            <a:endParaRPr lang="el-GR" sz="1600" i="1" dirty="0" smtClean="0"/>
          </a:p>
          <a:p>
            <a:pPr algn="ctr"/>
            <a:r>
              <a:rPr lang="en-US" sz="1600" i="1" dirty="0" smtClean="0"/>
              <a:t>Hermitage Museum, St. Petersburg</a:t>
            </a:r>
            <a:r>
              <a:rPr lang="el-GR" sz="1600" i="1" dirty="0" smtClean="0"/>
              <a:t>, Ρωσία</a:t>
            </a:r>
            <a:endParaRPr lang="el-GR" sz="1600" i="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1285852" y="5286388"/>
            <a:ext cx="2287036" cy="1107996"/>
          </a:xfrm>
          <a:prstGeom prst="rect">
            <a:avLst/>
          </a:prstGeom>
        </p:spPr>
        <p:txBody>
          <a:bodyPr wrap="none">
            <a:spAutoFit/>
          </a:bodyPr>
          <a:lstStyle/>
          <a:p>
            <a:pPr algn="ctr"/>
            <a:r>
              <a:rPr lang="el-GR" sz="1600" i="1" dirty="0" smtClean="0"/>
              <a:t>‘’</a:t>
            </a:r>
            <a:r>
              <a:rPr lang="fr-FR" sz="1600" i="1" dirty="0" smtClean="0"/>
              <a:t>Studies </a:t>
            </a:r>
            <a:r>
              <a:rPr lang="fr-FR" sz="1600" i="1" dirty="0"/>
              <a:t>of </a:t>
            </a:r>
            <a:r>
              <a:rPr lang="fr-FR" sz="1600" i="1" dirty="0" smtClean="0"/>
              <a:t>Circu</a:t>
            </a:r>
            <a:r>
              <a:rPr lang="en-US" sz="1600" i="1" dirty="0" smtClean="0"/>
              <a:t>s</a:t>
            </a:r>
            <a:r>
              <a:rPr lang="el-GR" sz="1600" i="1" dirty="0" smtClean="0"/>
              <a:t>’’</a:t>
            </a:r>
          </a:p>
          <a:p>
            <a:pPr algn="ctr"/>
            <a:r>
              <a:rPr lang="el-GR" sz="1600" i="1" dirty="0" smtClean="0"/>
              <a:t>1879</a:t>
            </a:r>
          </a:p>
          <a:p>
            <a:pPr algn="ctr"/>
            <a:r>
              <a:rPr lang="en-US" sz="1600" i="1" dirty="0" smtClean="0"/>
              <a:t>National Gallery</a:t>
            </a:r>
            <a:r>
              <a:rPr lang="el-GR" sz="1600" i="1" dirty="0" smtClean="0"/>
              <a:t>, Λονδίνο</a:t>
            </a:r>
            <a:endParaRPr lang="en-US" sz="1600" i="1" dirty="0" smtClean="0"/>
          </a:p>
          <a:p>
            <a:r>
              <a:rPr lang="fr-FR" sz="1600" i="1" dirty="0"/>
              <a:t> </a:t>
            </a:r>
            <a:endParaRPr lang="el-GR" sz="1600" i="1" dirty="0"/>
          </a:p>
        </p:txBody>
      </p:sp>
      <p:pic>
        <p:nvPicPr>
          <p:cNvPr id="14338" name="Picture 2" descr="undefined"/>
          <p:cNvPicPr>
            <a:picLocks noChangeAspect="1" noChangeArrowheads="1"/>
          </p:cNvPicPr>
          <p:nvPr/>
        </p:nvPicPr>
        <p:blipFill>
          <a:blip r:embed="rId2"/>
          <a:srcRect/>
          <a:stretch>
            <a:fillRect/>
          </a:stretch>
        </p:blipFill>
        <p:spPr bwMode="auto">
          <a:xfrm>
            <a:off x="4621000" y="0"/>
            <a:ext cx="4523000" cy="6858000"/>
          </a:xfrm>
          <a:prstGeom prst="rect">
            <a:avLst/>
          </a:prstGeom>
          <a:noFill/>
        </p:spPr>
      </p:pic>
      <p:sp>
        <p:nvSpPr>
          <p:cNvPr id="6" name="5 - Ορθογώνιο"/>
          <p:cNvSpPr/>
          <p:nvPr/>
        </p:nvSpPr>
        <p:spPr>
          <a:xfrm>
            <a:off x="142844" y="214290"/>
            <a:ext cx="4286280" cy="4031873"/>
          </a:xfrm>
          <a:prstGeom prst="rect">
            <a:avLst/>
          </a:prstGeom>
        </p:spPr>
        <p:txBody>
          <a:bodyPr wrap="square">
            <a:spAutoFit/>
          </a:bodyPr>
          <a:lstStyle/>
          <a:p>
            <a:pPr algn="ctr"/>
            <a:r>
              <a:rPr lang="el-GR" sz="1600" i="1" dirty="0" smtClean="0"/>
              <a:t>Αίσθηση προκάλεσε η ακροβάτισσα Miss La La όταν εμφανίστηκε στο Cirque Fernando στο Παρίσι. Εδώ παρουσιάζεται κρεμασμένη από τα δοκάρια του θόλου του τσίρκου από ένα σχοινί σφιγμένο ανάμεσα στα δόντια της. </a:t>
            </a:r>
          </a:p>
          <a:p>
            <a:pPr algn="ctr"/>
            <a:endParaRPr lang="el-GR" sz="1600" i="1" dirty="0" smtClean="0"/>
          </a:p>
          <a:p>
            <a:pPr algn="ctr"/>
            <a:r>
              <a:rPr lang="el-GR" sz="1600" i="1" dirty="0" smtClean="0"/>
              <a:t>Ο Ντεγκά αναζήτησε τέτοια εντυπωσιακά σύγχρονα θέματα, επιλέγοντας μορφές σε ιδιαίτερες στάσεις. </a:t>
            </a:r>
          </a:p>
          <a:p>
            <a:pPr algn="ctr"/>
            <a:r>
              <a:rPr lang="el-GR" sz="1600" i="1" dirty="0" smtClean="0"/>
              <a:t>Τον Ιανουάριο του 1879 έκανε μια σειρά από σχέδια στο Cirque Fernando, συμπεριλαμβανομένης μιας παστέλ μελέτης της Miss La La , η οποία έγινε διάσημη με αυτόν τον πίνακα. Βλέπουμε το θέαμα όπως θα το έβλεπε το κοινό, κοιτάζοντας ψηλά το τολμηρό κατόρθωμα που συμβαίνει μπροστά του.</a:t>
            </a:r>
            <a:endParaRPr lang="el-GR" sz="1600" i="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pic>
        <p:nvPicPr>
          <p:cNvPr id="82946" name="Picture 2" descr="https://upload.wikimedia.org/wikipedia/commons/thumb/2/24/Edgar_Degas_self_portrait_photograph.jpeg/1024px-Edgar_Degas_self_portrait_photograph.jpeg"/>
          <p:cNvPicPr>
            <a:picLocks noChangeAspect="1" noChangeArrowheads="1"/>
          </p:cNvPicPr>
          <p:nvPr/>
        </p:nvPicPr>
        <p:blipFill>
          <a:blip r:embed="rId2"/>
          <a:srcRect/>
          <a:stretch>
            <a:fillRect/>
          </a:stretch>
        </p:blipFill>
        <p:spPr bwMode="auto">
          <a:xfrm>
            <a:off x="714348" y="428604"/>
            <a:ext cx="7681930" cy="5453871"/>
          </a:xfrm>
          <a:prstGeom prst="rect">
            <a:avLst/>
          </a:prstGeom>
          <a:noFill/>
        </p:spPr>
      </p:pic>
      <p:sp>
        <p:nvSpPr>
          <p:cNvPr id="5" name="4 - Ορθογώνιο"/>
          <p:cNvSpPr/>
          <p:nvPr/>
        </p:nvSpPr>
        <p:spPr>
          <a:xfrm>
            <a:off x="3000364" y="6027003"/>
            <a:ext cx="2704971" cy="830997"/>
          </a:xfrm>
          <a:prstGeom prst="rect">
            <a:avLst/>
          </a:prstGeom>
        </p:spPr>
        <p:txBody>
          <a:bodyPr wrap="none">
            <a:spAutoFit/>
          </a:bodyPr>
          <a:lstStyle/>
          <a:p>
            <a:pPr algn="ctr"/>
            <a:r>
              <a:rPr lang="en-US" sz="1600" i="1" dirty="0" smtClean="0"/>
              <a:t>Autoportrait photographique </a:t>
            </a:r>
            <a:r>
              <a:rPr lang="fr-FR" sz="1600" i="1" dirty="0" smtClean="0"/>
              <a:t> </a:t>
            </a:r>
            <a:endParaRPr lang="el-GR" sz="1600" i="1" dirty="0" smtClean="0"/>
          </a:p>
          <a:p>
            <a:pPr algn="ctr"/>
            <a:r>
              <a:rPr lang="fr-FR" sz="1600" i="1" dirty="0" smtClean="0"/>
              <a:t>1895</a:t>
            </a:r>
            <a:endParaRPr lang="el-GR" sz="1600" i="1" dirty="0" smtClean="0"/>
          </a:p>
          <a:p>
            <a:pPr algn="ctr"/>
            <a:r>
              <a:rPr lang="en-US" sz="1600" i="1" dirty="0" smtClean="0"/>
              <a:t>musées d‘</a:t>
            </a:r>
            <a:r>
              <a:rPr lang="el-GR" sz="1600" i="1" dirty="0" smtClean="0"/>
              <a:t> </a:t>
            </a:r>
            <a:r>
              <a:rPr lang="en-US" sz="1600" i="1" dirty="0" smtClean="0"/>
              <a:t>Art de Harvard</a:t>
            </a:r>
            <a:endParaRPr lang="el-GR" sz="1600" i="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42908" y="5000636"/>
            <a:ext cx="4071966" cy="830997"/>
          </a:xfrm>
          <a:prstGeom prst="rect">
            <a:avLst/>
          </a:prstGeom>
        </p:spPr>
        <p:txBody>
          <a:bodyPr wrap="square">
            <a:spAutoFit/>
          </a:bodyPr>
          <a:lstStyle/>
          <a:p>
            <a:pPr algn="ctr"/>
            <a:r>
              <a:rPr lang="en-US" sz="1600" i="1" dirty="0" smtClean="0"/>
              <a:t>‘’Dancers </a:t>
            </a:r>
            <a:r>
              <a:rPr lang="en-US" sz="1600" i="1" dirty="0"/>
              <a:t>at The </a:t>
            </a:r>
            <a:r>
              <a:rPr lang="en-US" sz="1600" i="1" dirty="0" smtClean="0"/>
              <a:t>Bar’’</a:t>
            </a:r>
            <a:endParaRPr lang="el-GR" sz="1600" i="1" dirty="0" smtClean="0"/>
          </a:p>
          <a:p>
            <a:pPr algn="ctr"/>
            <a:r>
              <a:rPr lang="en-US" sz="1600" i="1" dirty="0" smtClean="0"/>
              <a:t>1888</a:t>
            </a:r>
            <a:endParaRPr lang="el-GR" sz="1600" i="1" dirty="0" smtClean="0"/>
          </a:p>
          <a:p>
            <a:pPr algn="ctr"/>
            <a:r>
              <a:rPr lang="en-US" sz="1600" i="1" dirty="0" smtClean="0"/>
              <a:t>The Phillips Collection, Washington, D.C.</a:t>
            </a:r>
            <a:endParaRPr lang="el-GR" sz="1600" i="1" dirty="0"/>
          </a:p>
        </p:txBody>
      </p:sp>
      <p:pic>
        <p:nvPicPr>
          <p:cNvPr id="12290" name="Picture 2" descr="Dancers at the Bar, 1888, The Phillips Collection, Washington, D.C."/>
          <p:cNvPicPr>
            <a:picLocks noChangeAspect="1" noChangeArrowheads="1"/>
          </p:cNvPicPr>
          <p:nvPr/>
        </p:nvPicPr>
        <p:blipFill>
          <a:blip r:embed="rId2"/>
          <a:srcRect/>
          <a:stretch>
            <a:fillRect/>
          </a:stretch>
        </p:blipFill>
        <p:spPr bwMode="auto">
          <a:xfrm>
            <a:off x="3918856" y="0"/>
            <a:ext cx="5225143"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85720" y="5429264"/>
            <a:ext cx="3083023" cy="830997"/>
          </a:xfrm>
          <a:prstGeom prst="rect">
            <a:avLst/>
          </a:prstGeom>
        </p:spPr>
        <p:txBody>
          <a:bodyPr wrap="none">
            <a:spAutoFit/>
          </a:bodyPr>
          <a:lstStyle/>
          <a:p>
            <a:r>
              <a:rPr lang="en-US" sz="1600" i="1" dirty="0" smtClean="0"/>
              <a:t>‘’Three </a:t>
            </a:r>
            <a:r>
              <a:rPr lang="en-US" sz="1600" i="1" dirty="0"/>
              <a:t>Dancers in Yellow </a:t>
            </a:r>
            <a:r>
              <a:rPr lang="en-US" sz="1600" i="1" dirty="0" smtClean="0"/>
              <a:t>Skirts’’</a:t>
            </a:r>
          </a:p>
          <a:p>
            <a:r>
              <a:rPr lang="en-US" sz="1600" i="1" dirty="0"/>
              <a:t> </a:t>
            </a:r>
            <a:r>
              <a:rPr lang="en-US" sz="1600" i="1" dirty="0" smtClean="0"/>
              <a:t>                      1891</a:t>
            </a:r>
            <a:endParaRPr lang="el-GR" sz="1600" i="1" dirty="0" smtClean="0"/>
          </a:p>
          <a:p>
            <a:r>
              <a:rPr lang="en-US" sz="1600" i="1" dirty="0" smtClean="0"/>
              <a:t>The Detroit Institute of Arts</a:t>
            </a:r>
            <a:r>
              <a:rPr lang="el-GR" sz="1600" i="1" dirty="0" smtClean="0"/>
              <a:t>, Η.Π.Α.</a:t>
            </a:r>
            <a:endParaRPr lang="el-GR" sz="1600" i="1" dirty="0"/>
          </a:p>
        </p:txBody>
      </p:sp>
      <p:pic>
        <p:nvPicPr>
          <p:cNvPr id="11266" name="Picture 2" descr="Three Dancers in Yellow Skirts, c. 1891, The Detroit Institute of Arts"/>
          <p:cNvPicPr>
            <a:picLocks noChangeAspect="1" noChangeArrowheads="1"/>
          </p:cNvPicPr>
          <p:nvPr/>
        </p:nvPicPr>
        <p:blipFill>
          <a:blip r:embed="rId2"/>
          <a:srcRect/>
          <a:stretch>
            <a:fillRect/>
          </a:stretch>
        </p:blipFill>
        <p:spPr bwMode="auto">
          <a:xfrm>
            <a:off x="3539914" y="0"/>
            <a:ext cx="5604085" cy="685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3203508" y="3701534"/>
            <a:ext cx="184731" cy="369332"/>
          </a:xfrm>
          <a:prstGeom prst="rect">
            <a:avLst/>
          </a:prstGeom>
        </p:spPr>
        <p:txBody>
          <a:bodyPr wrap="none">
            <a:spAutoFit/>
          </a:bodyPr>
          <a:lstStyle/>
          <a:p>
            <a:endParaRPr lang="el-GR" dirty="0"/>
          </a:p>
        </p:txBody>
      </p:sp>
      <p:sp>
        <p:nvSpPr>
          <p:cNvPr id="5" name="4 - Ορθογώνιο"/>
          <p:cNvSpPr/>
          <p:nvPr/>
        </p:nvSpPr>
        <p:spPr>
          <a:xfrm>
            <a:off x="0" y="5357826"/>
            <a:ext cx="3634393" cy="830997"/>
          </a:xfrm>
          <a:prstGeom prst="rect">
            <a:avLst/>
          </a:prstGeom>
        </p:spPr>
        <p:txBody>
          <a:bodyPr wrap="none">
            <a:spAutoFit/>
          </a:bodyPr>
          <a:lstStyle/>
          <a:p>
            <a:pPr algn="ctr"/>
            <a:r>
              <a:rPr lang="fr-FR" sz="1600" i="1" dirty="0" smtClean="0"/>
              <a:t>‘’Dancers’’</a:t>
            </a:r>
          </a:p>
          <a:p>
            <a:pPr algn="ctr"/>
            <a:r>
              <a:rPr lang="fr-FR" sz="1600" i="1" dirty="0" smtClean="0"/>
              <a:t>1900</a:t>
            </a:r>
            <a:endParaRPr lang="el-GR" sz="1600" i="1" dirty="0" smtClean="0"/>
          </a:p>
          <a:p>
            <a:pPr algn="ctr"/>
            <a:r>
              <a:rPr lang="en-US" sz="1600" i="1" dirty="0" smtClean="0"/>
              <a:t> Princeton University Art Museum</a:t>
            </a:r>
            <a:r>
              <a:rPr lang="el-GR" sz="1600" i="1" dirty="0" smtClean="0"/>
              <a:t>, Η.Π.Α.</a:t>
            </a:r>
            <a:endParaRPr lang="el-GR" sz="1600" i="1" dirty="0"/>
          </a:p>
        </p:txBody>
      </p:sp>
      <p:pic>
        <p:nvPicPr>
          <p:cNvPr id="10242" name="Picture 2" descr="undefined"/>
          <p:cNvPicPr>
            <a:picLocks noChangeAspect="1" noChangeArrowheads="1"/>
          </p:cNvPicPr>
          <p:nvPr/>
        </p:nvPicPr>
        <p:blipFill>
          <a:blip r:embed="rId2"/>
          <a:srcRect/>
          <a:stretch>
            <a:fillRect/>
          </a:stretch>
        </p:blipFill>
        <p:spPr bwMode="auto">
          <a:xfrm>
            <a:off x="3690322" y="0"/>
            <a:ext cx="5453678" cy="685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285992"/>
            <a:ext cx="8229600" cy="1143000"/>
          </a:xfrm>
        </p:spPr>
        <p:txBody>
          <a:bodyPr>
            <a:normAutofit/>
          </a:bodyPr>
          <a:lstStyle/>
          <a:p>
            <a:r>
              <a:rPr lang="el-GR" sz="3600" i="1" dirty="0" smtClean="0">
                <a:latin typeface="+mn-lt"/>
              </a:rPr>
              <a:t>Τα γυμνά</a:t>
            </a:r>
            <a:endParaRPr lang="el-GR" sz="3600" i="1" dirty="0">
              <a:latin typeface="+mn-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14282" y="5286388"/>
            <a:ext cx="2071702" cy="1323439"/>
          </a:xfrm>
          <a:prstGeom prst="rect">
            <a:avLst/>
          </a:prstGeom>
        </p:spPr>
        <p:txBody>
          <a:bodyPr wrap="square">
            <a:spAutoFit/>
          </a:bodyPr>
          <a:lstStyle/>
          <a:p>
            <a:pPr algn="ctr"/>
            <a:r>
              <a:rPr lang="el-GR" sz="1600" i="1" dirty="0" smtClean="0"/>
              <a:t>‘’</a:t>
            </a:r>
            <a:r>
              <a:rPr lang="en-US" sz="1600" i="1" dirty="0" smtClean="0"/>
              <a:t>Woman </a:t>
            </a:r>
            <a:r>
              <a:rPr lang="en-US" sz="1600" i="1" dirty="0"/>
              <a:t>in the </a:t>
            </a:r>
            <a:r>
              <a:rPr lang="en-US" sz="1600" i="1" dirty="0" smtClean="0"/>
              <a:t>Bath</a:t>
            </a:r>
            <a:r>
              <a:rPr lang="el-GR" sz="1600" i="1" dirty="0" smtClean="0"/>
              <a:t>’’</a:t>
            </a:r>
          </a:p>
          <a:p>
            <a:pPr algn="ctr"/>
            <a:r>
              <a:rPr lang="en-US" sz="1600" i="1" dirty="0" smtClean="0"/>
              <a:t>1886</a:t>
            </a:r>
            <a:endParaRPr lang="el-GR" sz="1600" i="1" dirty="0" smtClean="0"/>
          </a:p>
          <a:p>
            <a:pPr algn="ctr"/>
            <a:r>
              <a:rPr lang="en-US" sz="1600" dirty="0" smtClean="0"/>
              <a:t> </a:t>
            </a:r>
            <a:r>
              <a:rPr lang="en-US" sz="1600" i="1" dirty="0" smtClean="0"/>
              <a:t>Hill-Stead Museum, Farmington, Connecticut</a:t>
            </a:r>
            <a:endParaRPr lang="el-GR" sz="1600" i="1" dirty="0"/>
          </a:p>
        </p:txBody>
      </p:sp>
      <p:pic>
        <p:nvPicPr>
          <p:cNvPr id="8194" name="Picture 2" descr="Woman in a Tub, 1886, Hill-Stead Museum, Farmington, Connecticut"/>
          <p:cNvPicPr>
            <a:picLocks noChangeAspect="1" noChangeArrowheads="1"/>
          </p:cNvPicPr>
          <p:nvPr/>
        </p:nvPicPr>
        <p:blipFill>
          <a:blip r:embed="rId2"/>
          <a:srcRect/>
          <a:stretch>
            <a:fillRect/>
          </a:stretch>
        </p:blipFill>
        <p:spPr bwMode="auto">
          <a:xfrm>
            <a:off x="2500298" y="39900"/>
            <a:ext cx="6643702" cy="68181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500430" y="5857892"/>
            <a:ext cx="2076722" cy="830997"/>
          </a:xfrm>
          <a:prstGeom prst="rect">
            <a:avLst/>
          </a:prstGeom>
        </p:spPr>
        <p:txBody>
          <a:bodyPr wrap="none">
            <a:spAutoFit/>
          </a:bodyPr>
          <a:lstStyle/>
          <a:p>
            <a:pPr algn="ctr"/>
            <a:r>
              <a:rPr lang="el-GR" sz="1600" i="1" dirty="0" smtClean="0"/>
              <a:t>‘’</a:t>
            </a:r>
            <a:r>
              <a:rPr lang="fr-FR" sz="1600" i="1" dirty="0" smtClean="0"/>
              <a:t>The Tub</a:t>
            </a:r>
            <a:r>
              <a:rPr lang="el-GR" sz="1600" i="1" dirty="0" smtClean="0"/>
              <a:t>’’</a:t>
            </a:r>
          </a:p>
          <a:p>
            <a:pPr algn="ctr"/>
            <a:r>
              <a:rPr lang="fr-FR" sz="1600" i="1" dirty="0" smtClean="0"/>
              <a:t>1886</a:t>
            </a:r>
            <a:endParaRPr lang="el-GR" sz="1600" i="1" dirty="0" smtClean="0"/>
          </a:p>
          <a:p>
            <a:pPr algn="ctr"/>
            <a:r>
              <a:rPr lang="en-US" sz="1600" i="1" dirty="0" smtClean="0"/>
              <a:t>Musée d'Orsay,</a:t>
            </a:r>
            <a:r>
              <a:rPr lang="el-GR" sz="1600" i="1" dirty="0" smtClean="0"/>
              <a:t> Παρίσι</a:t>
            </a:r>
            <a:endParaRPr lang="el-GR" sz="1600" i="1" dirty="0"/>
          </a:p>
        </p:txBody>
      </p:sp>
      <p:pic>
        <p:nvPicPr>
          <p:cNvPr id="7170" name="Picture 2" descr="The Tub, 1886, Musée d'Orsay, Paris, France"/>
          <p:cNvPicPr>
            <a:picLocks noChangeAspect="1" noChangeArrowheads="1"/>
          </p:cNvPicPr>
          <p:nvPr/>
        </p:nvPicPr>
        <p:blipFill>
          <a:blip r:embed="rId2"/>
          <a:srcRect/>
          <a:stretch>
            <a:fillRect/>
          </a:stretch>
        </p:blipFill>
        <p:spPr bwMode="auto">
          <a:xfrm>
            <a:off x="642909" y="142852"/>
            <a:ext cx="7736343" cy="564360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000100" y="5072074"/>
            <a:ext cx="1986441" cy="1077218"/>
          </a:xfrm>
          <a:prstGeom prst="rect">
            <a:avLst/>
          </a:prstGeom>
        </p:spPr>
        <p:txBody>
          <a:bodyPr wrap="none">
            <a:spAutoFit/>
          </a:bodyPr>
          <a:lstStyle/>
          <a:p>
            <a:pPr algn="ctr"/>
            <a:r>
              <a:rPr lang="el-GR" sz="1600" i="1" dirty="0" smtClean="0"/>
              <a:t>‘’</a:t>
            </a:r>
            <a:r>
              <a:rPr lang="fr-FR" sz="1600" i="1" dirty="0" smtClean="0"/>
              <a:t>Lise Sewing</a:t>
            </a:r>
            <a:r>
              <a:rPr lang="el-GR" sz="1600" i="1" dirty="0" smtClean="0"/>
              <a:t>’’</a:t>
            </a:r>
            <a:endParaRPr lang="el-GR" sz="1600" dirty="0" smtClean="0"/>
          </a:p>
          <a:p>
            <a:pPr algn="ctr"/>
            <a:r>
              <a:rPr lang="fr-FR" sz="1600" i="1" dirty="0" smtClean="0"/>
              <a:t>1866</a:t>
            </a:r>
            <a:endParaRPr lang="el-GR" sz="1600" i="1" dirty="0" smtClean="0"/>
          </a:p>
          <a:p>
            <a:pPr algn="ctr"/>
            <a:r>
              <a:rPr lang="en-US" sz="1600" i="1" dirty="0" smtClean="0"/>
              <a:t>Dallas Museum of Art</a:t>
            </a:r>
            <a:endParaRPr lang="el-GR" sz="1600" i="1" dirty="0" smtClean="0"/>
          </a:p>
          <a:p>
            <a:pPr algn="ctr"/>
            <a:r>
              <a:rPr lang="el-GR" sz="1600" i="1" dirty="0" smtClean="0"/>
              <a:t>Η.Π.Α.</a:t>
            </a:r>
            <a:endParaRPr lang="el-GR" sz="1600" i="1" dirty="0"/>
          </a:p>
        </p:txBody>
      </p:sp>
      <p:pic>
        <p:nvPicPr>
          <p:cNvPr id="73730" name="Picture 2" descr="Lise Sewing, 1866, Dallas Museum of Art"/>
          <p:cNvPicPr>
            <a:picLocks noChangeAspect="1" noChangeArrowheads="1"/>
          </p:cNvPicPr>
          <p:nvPr/>
        </p:nvPicPr>
        <p:blipFill>
          <a:blip r:embed="rId2"/>
          <a:srcRect/>
          <a:stretch>
            <a:fillRect/>
          </a:stretch>
        </p:blipFill>
        <p:spPr bwMode="auto">
          <a:xfrm>
            <a:off x="3528442" y="0"/>
            <a:ext cx="5615557" cy="6858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4572008"/>
            <a:ext cx="1857356" cy="2062103"/>
          </a:xfrm>
          <a:prstGeom prst="rect">
            <a:avLst/>
          </a:prstGeom>
        </p:spPr>
        <p:txBody>
          <a:bodyPr wrap="square">
            <a:spAutoFit/>
          </a:bodyPr>
          <a:lstStyle/>
          <a:p>
            <a:pPr algn="ctr"/>
            <a:r>
              <a:rPr lang="el-GR" sz="1600" i="1" dirty="0" smtClean="0"/>
              <a:t>‘’</a:t>
            </a:r>
            <a:r>
              <a:rPr lang="en-US" sz="1600" i="1" dirty="0" smtClean="0"/>
              <a:t>After </a:t>
            </a:r>
            <a:r>
              <a:rPr lang="en-US" sz="1600" i="1" dirty="0"/>
              <a:t>the Bath, Woman Drying her </a:t>
            </a:r>
            <a:r>
              <a:rPr lang="en-US" sz="1600" i="1" dirty="0" smtClean="0"/>
              <a:t>Nape</a:t>
            </a:r>
            <a:r>
              <a:rPr lang="el-GR" sz="1600" i="1" dirty="0" smtClean="0"/>
              <a:t>’’</a:t>
            </a:r>
          </a:p>
          <a:p>
            <a:pPr algn="ctr"/>
            <a:r>
              <a:rPr lang="en-US" sz="1600" i="1" dirty="0" smtClean="0"/>
              <a:t>pastel </a:t>
            </a:r>
            <a:r>
              <a:rPr lang="en-US" sz="1600" i="1" dirty="0"/>
              <a:t>on </a:t>
            </a:r>
            <a:r>
              <a:rPr lang="en-US" sz="1600" i="1" dirty="0" smtClean="0"/>
              <a:t>paper</a:t>
            </a:r>
            <a:endParaRPr lang="el-GR" sz="1600" i="1" dirty="0" smtClean="0"/>
          </a:p>
          <a:p>
            <a:pPr algn="ctr"/>
            <a:r>
              <a:rPr lang="en-US" sz="1600" i="1" dirty="0" smtClean="0"/>
              <a:t>1898</a:t>
            </a:r>
            <a:endParaRPr lang="el-GR" sz="1600" i="1" dirty="0" smtClean="0"/>
          </a:p>
          <a:p>
            <a:pPr algn="ctr"/>
            <a:r>
              <a:rPr lang="en-US" sz="1600" i="1" dirty="0" smtClean="0"/>
              <a:t>Musée d'Orsay,</a:t>
            </a:r>
            <a:r>
              <a:rPr lang="el-GR" sz="1600" i="1" dirty="0" smtClean="0"/>
              <a:t> Παρίσι</a:t>
            </a:r>
          </a:p>
          <a:p>
            <a:pPr algn="ctr"/>
            <a:endParaRPr lang="el-GR" sz="1600" i="1" dirty="0"/>
          </a:p>
        </p:txBody>
      </p:sp>
      <p:pic>
        <p:nvPicPr>
          <p:cNvPr id="6146" name="Picture 2" descr="After the Bath, Woman Drying her Nape, pastel on paper, 1898, Musée d'Orsay, Paris"/>
          <p:cNvPicPr>
            <a:picLocks noChangeAspect="1" noChangeArrowheads="1"/>
          </p:cNvPicPr>
          <p:nvPr/>
        </p:nvPicPr>
        <p:blipFill>
          <a:blip r:embed="rId2"/>
          <a:srcRect/>
          <a:stretch>
            <a:fillRect/>
          </a:stretch>
        </p:blipFill>
        <p:spPr bwMode="auto">
          <a:xfrm>
            <a:off x="1848256" y="0"/>
            <a:ext cx="7295743" cy="685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571744"/>
            <a:ext cx="8229600" cy="1143000"/>
          </a:xfrm>
        </p:spPr>
        <p:txBody>
          <a:bodyPr>
            <a:normAutofit/>
          </a:bodyPr>
          <a:lstStyle/>
          <a:p>
            <a:r>
              <a:rPr lang="el-GR" sz="3600" i="1" dirty="0" smtClean="0">
                <a:latin typeface="+mn-lt"/>
              </a:rPr>
              <a:t>Τα γλυπτά</a:t>
            </a:r>
            <a:endParaRPr lang="el-GR" sz="3600" i="1" dirty="0">
              <a:latin typeface="+mn-l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upload.wikimedia.org/wikipedia/commons/thumb/c/c7/Degas_3x.jpg/800px-Degas_3x.jpg"/>
          <p:cNvPicPr>
            <a:picLocks noChangeAspect="1" noChangeArrowheads="1"/>
          </p:cNvPicPr>
          <p:nvPr/>
        </p:nvPicPr>
        <p:blipFill>
          <a:blip r:embed="rId2"/>
          <a:srcRect/>
          <a:stretch>
            <a:fillRect/>
          </a:stretch>
        </p:blipFill>
        <p:spPr bwMode="auto">
          <a:xfrm>
            <a:off x="3095636" y="642918"/>
            <a:ext cx="6048364" cy="5473770"/>
          </a:xfrm>
          <a:prstGeom prst="rect">
            <a:avLst/>
          </a:prstGeom>
          <a:noFill/>
        </p:spPr>
      </p:pic>
      <p:sp>
        <p:nvSpPr>
          <p:cNvPr id="5" name="4 - Ορθογώνιο"/>
          <p:cNvSpPr/>
          <p:nvPr/>
        </p:nvSpPr>
        <p:spPr>
          <a:xfrm>
            <a:off x="0" y="1142984"/>
            <a:ext cx="3286116" cy="3693319"/>
          </a:xfrm>
          <a:prstGeom prst="rect">
            <a:avLst/>
          </a:prstGeom>
        </p:spPr>
        <p:txBody>
          <a:bodyPr wrap="square">
            <a:spAutoFit/>
          </a:bodyPr>
          <a:lstStyle/>
          <a:p>
            <a:r>
              <a:rPr lang="el-GR" sz="1600" i="1" dirty="0" smtClean="0"/>
              <a:t>     ‘’</a:t>
            </a:r>
            <a:r>
              <a:rPr lang="en-US" sz="1600" i="1" dirty="0" smtClean="0"/>
              <a:t>Little </a:t>
            </a:r>
            <a:r>
              <a:rPr lang="en-US" sz="1600" i="1" dirty="0"/>
              <a:t>Dancer of Fourteen </a:t>
            </a:r>
            <a:r>
              <a:rPr lang="en-US" sz="1600" i="1" dirty="0" smtClean="0"/>
              <a:t>Years</a:t>
            </a:r>
            <a:r>
              <a:rPr lang="el-GR" sz="1600" i="1" dirty="0" smtClean="0"/>
              <a:t>’’</a:t>
            </a:r>
            <a:r>
              <a:rPr lang="en-US" sz="1600" i="1" dirty="0"/>
              <a:t> </a:t>
            </a:r>
            <a:r>
              <a:rPr lang="en-US" sz="1600" i="1" dirty="0" smtClean="0"/>
              <a:t> </a:t>
            </a:r>
            <a:endParaRPr lang="el-GR" sz="1600" i="1" dirty="0" smtClean="0"/>
          </a:p>
          <a:p>
            <a:r>
              <a:rPr lang="el-GR" sz="1600" i="1" dirty="0"/>
              <a:t> </a:t>
            </a:r>
            <a:r>
              <a:rPr lang="el-GR" sz="1600" i="1" dirty="0" smtClean="0"/>
              <a:t>                        </a:t>
            </a:r>
            <a:r>
              <a:rPr lang="en-US" sz="1600" i="1" dirty="0" smtClean="0"/>
              <a:t>1879–80</a:t>
            </a:r>
            <a:endParaRPr lang="el-GR" sz="1600" i="1" dirty="0" smtClean="0"/>
          </a:p>
          <a:p>
            <a:endParaRPr lang="el-GR" dirty="0"/>
          </a:p>
          <a:p>
            <a:endParaRPr lang="el-GR" dirty="0" smtClean="0"/>
          </a:p>
          <a:p>
            <a:endParaRPr lang="el-GR" dirty="0"/>
          </a:p>
          <a:p>
            <a:endParaRPr lang="el-GR" dirty="0" smtClean="0"/>
          </a:p>
          <a:p>
            <a:pPr algn="ctr"/>
            <a:r>
              <a:rPr lang="en-US" dirty="0" smtClean="0"/>
              <a:t> </a:t>
            </a:r>
            <a:r>
              <a:rPr lang="en-US" sz="1600" i="1" dirty="0" smtClean="0"/>
              <a:t>Bronze Partly tinted, with </a:t>
            </a:r>
            <a:endParaRPr lang="el-GR" sz="1600" i="1" dirty="0" smtClean="0"/>
          </a:p>
          <a:p>
            <a:pPr algn="ctr"/>
            <a:r>
              <a:rPr lang="en-US" sz="1600" i="1" dirty="0" smtClean="0"/>
              <a:t>cotton skirt and satin hair</a:t>
            </a:r>
            <a:endParaRPr lang="el-GR" sz="1600" i="1" dirty="0" smtClean="0"/>
          </a:p>
          <a:p>
            <a:pPr algn="ctr"/>
            <a:r>
              <a:rPr lang="en-US" sz="1600" i="1" dirty="0" smtClean="0"/>
              <a:t> ribbon, on a wooden base</a:t>
            </a:r>
            <a:r>
              <a:rPr lang="el-GR" sz="1600" i="1" dirty="0" smtClean="0"/>
              <a:t>.</a:t>
            </a:r>
          </a:p>
          <a:p>
            <a:pPr algn="ctr"/>
            <a:endParaRPr lang="el-GR" sz="1600" i="1" dirty="0"/>
          </a:p>
          <a:p>
            <a:pPr algn="ctr"/>
            <a:r>
              <a:rPr lang="en-US" sz="1600" i="1" dirty="0" smtClean="0"/>
              <a:t>Metropolitan Museum </a:t>
            </a:r>
            <a:endParaRPr lang="el-GR" sz="1600" i="1" dirty="0" smtClean="0"/>
          </a:p>
          <a:p>
            <a:pPr algn="ctr"/>
            <a:r>
              <a:rPr lang="en-US" sz="1600" i="1" dirty="0" smtClean="0"/>
              <a:t>of Art New York City</a:t>
            </a:r>
            <a:endParaRPr lang="el-GR" sz="1600" i="1" dirty="0" smtClean="0"/>
          </a:p>
          <a:p>
            <a:pPr algn="ctr"/>
            <a:endParaRPr lang="el-GR" sz="1600" i="1" dirty="0" smtClean="0"/>
          </a:p>
          <a:p>
            <a:pPr algn="ctr"/>
            <a:r>
              <a:rPr lang="el-GR" sz="1600" i="1" dirty="0" smtClean="0"/>
              <a:t>Εκμαγείο </a:t>
            </a:r>
            <a:r>
              <a:rPr lang="en-US" sz="1600" i="1" dirty="0" smtClean="0"/>
              <a:t>1922</a:t>
            </a:r>
            <a:endParaRPr lang="el-GR" sz="1600" i="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undefined"/>
          <p:cNvPicPr>
            <a:picLocks noChangeAspect="1" noChangeArrowheads="1"/>
          </p:cNvPicPr>
          <p:nvPr/>
        </p:nvPicPr>
        <p:blipFill>
          <a:blip r:embed="rId2"/>
          <a:srcRect/>
          <a:stretch>
            <a:fillRect/>
          </a:stretch>
        </p:blipFill>
        <p:spPr bwMode="auto">
          <a:xfrm>
            <a:off x="4305904" y="0"/>
            <a:ext cx="4838095" cy="6858000"/>
          </a:xfrm>
          <a:prstGeom prst="rect">
            <a:avLst/>
          </a:prstGeom>
          <a:noFill/>
        </p:spPr>
      </p:pic>
      <p:sp>
        <p:nvSpPr>
          <p:cNvPr id="5" name="4 - Ορθογώνιο"/>
          <p:cNvSpPr/>
          <p:nvPr/>
        </p:nvSpPr>
        <p:spPr>
          <a:xfrm>
            <a:off x="142844" y="5072074"/>
            <a:ext cx="4572000" cy="861774"/>
          </a:xfrm>
          <a:prstGeom prst="rect">
            <a:avLst/>
          </a:prstGeom>
        </p:spPr>
        <p:txBody>
          <a:bodyPr>
            <a:spAutoFit/>
          </a:bodyPr>
          <a:lstStyle/>
          <a:p>
            <a:pPr algn="ctr"/>
            <a:r>
              <a:rPr lang="el-GR" sz="1600" i="1" dirty="0" smtClean="0"/>
              <a:t>‘’</a:t>
            </a:r>
            <a:r>
              <a:rPr lang="en-US" sz="1600" i="1" dirty="0" smtClean="0"/>
              <a:t>Little Dancer Aged Fourteen</a:t>
            </a:r>
            <a:r>
              <a:rPr lang="el-GR" sz="1600" i="1" dirty="0" smtClean="0"/>
              <a:t>’’</a:t>
            </a:r>
          </a:p>
          <a:p>
            <a:pPr algn="ctr"/>
            <a:r>
              <a:rPr lang="en-US" sz="1600" i="1" dirty="0" smtClean="0"/>
              <a:t> 1878–1881</a:t>
            </a:r>
            <a:endParaRPr lang="el-GR" sz="1600" i="1" dirty="0" smtClean="0"/>
          </a:p>
          <a:p>
            <a:pPr algn="ctr"/>
            <a:r>
              <a:rPr lang="en-US" sz="1600" i="1" dirty="0" smtClean="0"/>
              <a:t> National Gallery of Art</a:t>
            </a:r>
            <a:r>
              <a:rPr lang="el-GR" sz="1600" i="1" dirty="0" smtClean="0"/>
              <a:t>, </a:t>
            </a:r>
            <a:r>
              <a:rPr lang="en-US" sz="1600" i="1" dirty="0" smtClean="0"/>
              <a:t>Washington, D.C.</a:t>
            </a:r>
            <a:endParaRPr lang="el-GR" sz="1600" i="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Ορθογώνιο"/>
          <p:cNvSpPr/>
          <p:nvPr/>
        </p:nvSpPr>
        <p:spPr>
          <a:xfrm>
            <a:off x="142844" y="4143380"/>
            <a:ext cx="3929058" cy="2431435"/>
          </a:xfrm>
          <a:prstGeom prst="rect">
            <a:avLst/>
          </a:prstGeom>
        </p:spPr>
        <p:txBody>
          <a:bodyPr wrap="square">
            <a:spAutoFit/>
          </a:bodyPr>
          <a:lstStyle/>
          <a:p>
            <a:pPr algn="ctr"/>
            <a:r>
              <a:rPr lang="el-GR" sz="1600" i="1" dirty="0" smtClean="0"/>
              <a:t>‘’</a:t>
            </a:r>
            <a:r>
              <a:rPr lang="en-US" sz="1600" i="1" dirty="0" smtClean="0"/>
              <a:t>Dancer </a:t>
            </a:r>
            <a:r>
              <a:rPr lang="en-US" sz="1600" i="1" dirty="0"/>
              <a:t>Moving Forward, Arms </a:t>
            </a:r>
            <a:r>
              <a:rPr lang="en-US" sz="1600" i="1" dirty="0" smtClean="0"/>
              <a:t>Raised</a:t>
            </a:r>
            <a:r>
              <a:rPr lang="el-GR" sz="1600" i="1" dirty="0" smtClean="0"/>
              <a:t>’’</a:t>
            </a:r>
          </a:p>
          <a:p>
            <a:pPr algn="ctr"/>
            <a:r>
              <a:rPr lang="en-US" sz="1600" i="1" dirty="0" smtClean="0"/>
              <a:t>1882-95</a:t>
            </a:r>
            <a:endParaRPr lang="el-GR" sz="1600" i="1" dirty="0" smtClean="0"/>
          </a:p>
          <a:p>
            <a:pPr algn="ctr"/>
            <a:r>
              <a:rPr lang="en-US" sz="1600" i="1" dirty="0" smtClean="0"/>
              <a:t>Solomon R. Guggenheim Museum Thannhauser Galleries New York City</a:t>
            </a:r>
            <a:endParaRPr lang="el-GR" sz="1600" i="1" dirty="0" smtClean="0"/>
          </a:p>
          <a:p>
            <a:endParaRPr lang="el-GR" sz="1600" i="1" dirty="0"/>
          </a:p>
          <a:p>
            <a:endParaRPr lang="el-GR" sz="1600" i="1" dirty="0" smtClean="0"/>
          </a:p>
          <a:p>
            <a:r>
              <a:rPr lang="el-GR" sz="1600" i="1" dirty="0" smtClean="0"/>
              <a:t>                 Εκμαγείο  </a:t>
            </a:r>
            <a:r>
              <a:rPr lang="fr-FR" sz="1600" i="1" dirty="0" smtClean="0"/>
              <a:t>1919-26</a:t>
            </a:r>
            <a:r>
              <a:rPr lang="fr-FR" sz="1600" i="1" dirty="0"/>
              <a:t> </a:t>
            </a:r>
            <a:endParaRPr lang="el-GR" sz="1600" i="1" dirty="0" smtClean="0"/>
          </a:p>
          <a:p>
            <a:endParaRPr lang="el-GR" dirty="0"/>
          </a:p>
          <a:p>
            <a:endParaRPr lang="el-GR" dirty="0"/>
          </a:p>
        </p:txBody>
      </p:sp>
      <p:pic>
        <p:nvPicPr>
          <p:cNvPr id="3074" name="Picture 2" descr="Dancer Moving Forward, Arms Raised c. 1882–1895 Cast posthumously 1919–1926 Bronze Solomon R. Guggenheim Museum Thannhauser Galleries New York City"/>
          <p:cNvPicPr>
            <a:picLocks noChangeAspect="1" noChangeArrowheads="1"/>
          </p:cNvPicPr>
          <p:nvPr/>
        </p:nvPicPr>
        <p:blipFill>
          <a:blip r:embed="rId2"/>
          <a:srcRect/>
          <a:stretch>
            <a:fillRect/>
          </a:stretch>
        </p:blipFill>
        <p:spPr bwMode="auto">
          <a:xfrm>
            <a:off x="4143372" y="-80372"/>
            <a:ext cx="5000628" cy="6938372"/>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upload.wikimedia.org/wikipedia/commons/thumb/2/24/SpanishDance_c1884-DegasPC20080120-8849A.jpg/320px-SpanishDance_c1884-DegasPC20080120-8849A.jpg"/>
          <p:cNvPicPr>
            <a:picLocks noChangeAspect="1" noChangeArrowheads="1"/>
          </p:cNvPicPr>
          <p:nvPr/>
        </p:nvPicPr>
        <p:blipFill>
          <a:blip r:embed="rId2"/>
          <a:srcRect/>
          <a:stretch>
            <a:fillRect/>
          </a:stretch>
        </p:blipFill>
        <p:spPr bwMode="auto">
          <a:xfrm>
            <a:off x="4857752" y="0"/>
            <a:ext cx="3639402" cy="6858000"/>
          </a:xfrm>
          <a:prstGeom prst="rect">
            <a:avLst/>
          </a:prstGeom>
          <a:noFill/>
        </p:spPr>
      </p:pic>
      <p:sp>
        <p:nvSpPr>
          <p:cNvPr id="6" name="5 - Ορθογώνιο"/>
          <p:cNvSpPr/>
          <p:nvPr/>
        </p:nvSpPr>
        <p:spPr>
          <a:xfrm>
            <a:off x="1428728" y="4357694"/>
            <a:ext cx="2436886" cy="1815882"/>
          </a:xfrm>
          <a:prstGeom prst="rect">
            <a:avLst/>
          </a:prstGeom>
        </p:spPr>
        <p:txBody>
          <a:bodyPr wrap="none">
            <a:spAutoFit/>
          </a:bodyPr>
          <a:lstStyle/>
          <a:p>
            <a:pPr algn="ctr"/>
            <a:r>
              <a:rPr lang="el-GR" sz="1600" i="1" dirty="0" smtClean="0"/>
              <a:t>‘’</a:t>
            </a:r>
            <a:r>
              <a:rPr lang="en-US" sz="1600" i="1" dirty="0" smtClean="0"/>
              <a:t>The </a:t>
            </a:r>
            <a:r>
              <a:rPr lang="en-US" sz="1600" i="1" dirty="0"/>
              <a:t>Spanish </a:t>
            </a:r>
            <a:r>
              <a:rPr lang="en-US" sz="1600" i="1" dirty="0" smtClean="0"/>
              <a:t>Dance</a:t>
            </a:r>
            <a:r>
              <a:rPr lang="el-GR" sz="1600" i="1" dirty="0" smtClean="0"/>
              <a:t>’’</a:t>
            </a:r>
            <a:endParaRPr lang="el-GR" sz="1600" i="1" dirty="0"/>
          </a:p>
          <a:p>
            <a:pPr algn="ctr"/>
            <a:r>
              <a:rPr lang="en-US" sz="1600" i="1" dirty="0" smtClean="0"/>
              <a:t>1885 </a:t>
            </a:r>
            <a:endParaRPr lang="el-GR" sz="1600" i="1" dirty="0" smtClean="0"/>
          </a:p>
          <a:p>
            <a:pPr algn="ctr"/>
            <a:r>
              <a:rPr lang="en-US" sz="1600" i="1" dirty="0" smtClean="0"/>
              <a:t>Ackland Art Museum</a:t>
            </a:r>
            <a:br>
              <a:rPr lang="en-US" sz="1600" i="1" dirty="0" smtClean="0"/>
            </a:br>
            <a:r>
              <a:rPr lang="en-US" sz="1600" i="1" dirty="0" smtClean="0"/>
              <a:t>Chapel Hill, North Carolina</a:t>
            </a:r>
            <a:endParaRPr lang="el-GR" sz="1600" i="1" dirty="0" smtClean="0"/>
          </a:p>
          <a:p>
            <a:endParaRPr lang="el-GR" sz="1600" i="1" dirty="0"/>
          </a:p>
          <a:p>
            <a:endParaRPr lang="el-GR" sz="1600" i="1" dirty="0" smtClean="0"/>
          </a:p>
          <a:p>
            <a:r>
              <a:rPr lang="el-GR" sz="1600" i="1" dirty="0"/>
              <a:t> </a:t>
            </a:r>
            <a:r>
              <a:rPr lang="el-GR" sz="1600" i="1" dirty="0" smtClean="0"/>
              <a:t>         Εκμαγείο</a:t>
            </a:r>
            <a:r>
              <a:rPr lang="en-US" sz="1600" i="1" dirty="0" smtClean="0"/>
              <a:t> </a:t>
            </a:r>
            <a:r>
              <a:rPr lang="en-US" sz="1600" i="1" dirty="0"/>
              <a:t>1921</a:t>
            </a:r>
            <a:endParaRPr lang="el-GR" sz="1600" i="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s://upload.wikimedia.org/wikipedia/commons/thumb/b/b8/GUGG_Seated_Woman%2C_Wiping_Her_Left_Side.jpg/800px-GUGG_Seated_Woman%2C_Wiping_Her_Left_Side.jpg"/>
          <p:cNvPicPr>
            <a:picLocks noChangeAspect="1" noChangeArrowheads="1"/>
          </p:cNvPicPr>
          <p:nvPr/>
        </p:nvPicPr>
        <p:blipFill>
          <a:blip r:embed="rId2"/>
          <a:srcRect/>
          <a:stretch>
            <a:fillRect/>
          </a:stretch>
        </p:blipFill>
        <p:spPr bwMode="auto">
          <a:xfrm>
            <a:off x="1357290" y="214290"/>
            <a:ext cx="6691338" cy="5077054"/>
          </a:xfrm>
          <a:prstGeom prst="rect">
            <a:avLst/>
          </a:prstGeom>
          <a:noFill/>
        </p:spPr>
      </p:pic>
      <p:sp>
        <p:nvSpPr>
          <p:cNvPr id="5" name="4 - Ορθογώνιο"/>
          <p:cNvSpPr/>
          <p:nvPr/>
        </p:nvSpPr>
        <p:spPr>
          <a:xfrm>
            <a:off x="2071670" y="5357826"/>
            <a:ext cx="4929222" cy="1323439"/>
          </a:xfrm>
          <a:prstGeom prst="rect">
            <a:avLst/>
          </a:prstGeom>
        </p:spPr>
        <p:txBody>
          <a:bodyPr wrap="square">
            <a:spAutoFit/>
          </a:bodyPr>
          <a:lstStyle/>
          <a:p>
            <a:pPr algn="ctr"/>
            <a:r>
              <a:rPr lang="el-GR" sz="1600" i="1" dirty="0" smtClean="0"/>
              <a:t>‘’</a:t>
            </a:r>
            <a:r>
              <a:rPr lang="en-US" sz="1600" i="1" dirty="0" smtClean="0"/>
              <a:t>Seated </a:t>
            </a:r>
            <a:r>
              <a:rPr lang="en-US" sz="1600" i="1" dirty="0"/>
              <a:t>Woman, Wiping Her Left </a:t>
            </a:r>
            <a:r>
              <a:rPr lang="en-US" sz="1600" i="1" dirty="0" smtClean="0"/>
              <a:t>Side</a:t>
            </a:r>
            <a:r>
              <a:rPr lang="el-GR" sz="1600" i="1" dirty="0" smtClean="0"/>
              <a:t>’’</a:t>
            </a:r>
            <a:endParaRPr lang="el-GR" sz="1600" i="1" dirty="0"/>
          </a:p>
          <a:p>
            <a:pPr algn="ctr"/>
            <a:r>
              <a:rPr lang="en-US" sz="1600" i="1" dirty="0" smtClean="0"/>
              <a:t>1896-1911 </a:t>
            </a:r>
            <a:endParaRPr lang="el-GR" sz="1600" i="1" dirty="0" smtClean="0"/>
          </a:p>
          <a:p>
            <a:pPr algn="ctr"/>
            <a:r>
              <a:rPr lang="en-US" sz="1600" i="1" dirty="0" smtClean="0"/>
              <a:t>Solomon R. Guggenheim Museum Thannhauser Galleries New York City</a:t>
            </a:r>
            <a:endParaRPr lang="el-GR" sz="1600" i="1" dirty="0" smtClean="0"/>
          </a:p>
          <a:p>
            <a:pPr algn="ctr"/>
            <a:r>
              <a:rPr lang="el-GR" sz="1600" i="1" dirty="0" smtClean="0"/>
              <a:t>Εκμαγείο  </a:t>
            </a:r>
            <a:r>
              <a:rPr lang="en-US" sz="1600" i="1" dirty="0" smtClean="0"/>
              <a:t>1919-26</a:t>
            </a:r>
            <a:endParaRPr lang="el-GR" sz="1600" i="1"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1993</Words>
  <Application>Microsoft Office PowerPoint</Application>
  <PresentationFormat>Προβολή στην οθόνη (4:3)</PresentationFormat>
  <Paragraphs>414</Paragraphs>
  <Slides>96</Slides>
  <Notes>2</Notes>
  <HiddenSlides>0</HiddenSlides>
  <MMClips>0</MMClips>
  <ScaleCrop>false</ScaleCrop>
  <HeadingPairs>
    <vt:vector size="4" baseType="variant">
      <vt:variant>
        <vt:lpstr>Θέμα</vt:lpstr>
      </vt:variant>
      <vt:variant>
        <vt:i4>1</vt:i4>
      </vt:variant>
      <vt:variant>
        <vt:lpstr>Τίτλοι διαφανειών</vt:lpstr>
      </vt:variant>
      <vt:variant>
        <vt:i4>96</vt:i4>
      </vt:variant>
    </vt:vector>
  </HeadingPairs>
  <TitlesOfParts>
    <vt:vector size="97" baseType="lpstr">
      <vt:lpstr>Θέμα του Office</vt:lpstr>
      <vt:lpstr>Pierre Auguste Renoir ----------------- Edgar Germain Hilaire Degas</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Οι προσωπογραφίες</vt:lpstr>
      <vt:lpstr>Διαφάνεια 40</vt:lpstr>
      <vt:lpstr>Διαφάνεια 41</vt:lpstr>
      <vt:lpstr>Διαφάνεια 42</vt:lpstr>
      <vt:lpstr>Τα γυμνά </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Τα γυμνά</vt:lpstr>
      <vt:lpstr>Διαφάνεια 88</vt:lpstr>
      <vt:lpstr>Διαφάνεια 89</vt:lpstr>
      <vt:lpstr>Διαφάνεια 90</vt:lpstr>
      <vt:lpstr>Τα γλυπτά</vt:lpstr>
      <vt:lpstr>Διαφάνεια 92</vt:lpstr>
      <vt:lpstr>Διαφάνεια 93</vt:lpstr>
      <vt:lpstr>Διαφάνεια 94</vt:lpstr>
      <vt:lpstr>Διαφάνεια 95</vt:lpstr>
      <vt:lpstr>Διαφάνεια 96</vt:lpstr>
    </vt:vector>
  </TitlesOfParts>
  <Company>H0om3</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PierreAuguste Renoir  Edgar Germain Hilaire Degas</dc:title>
  <dc:creator>H0m3</dc:creator>
  <cp:lastModifiedBy>user</cp:lastModifiedBy>
  <cp:revision>45</cp:revision>
  <dcterms:created xsi:type="dcterms:W3CDTF">2016-02-09T17:14:51Z</dcterms:created>
  <dcterms:modified xsi:type="dcterms:W3CDTF">2025-03-12T17:04:12Z</dcterms:modified>
</cp:coreProperties>
</file>