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7" r:id="rId3"/>
    <p:sldId id="259" r:id="rId4"/>
    <p:sldId id="260" r:id="rId5"/>
    <p:sldId id="264" r:id="rId6"/>
    <p:sldId id="265" r:id="rId7"/>
    <p:sldId id="261" r:id="rId8"/>
    <p:sldId id="262" r:id="rId9"/>
    <p:sldId id="263" r:id="rId10"/>
    <p:sldId id="258" r:id="rId11"/>
    <p:sldId id="266" r:id="rId12"/>
    <p:sldId id="267" r:id="rId13"/>
    <p:sldId id="268" r:id="rId14"/>
    <p:sldId id="271" r:id="rId15"/>
    <p:sldId id="276" r:id="rId16"/>
    <p:sldId id="269" r:id="rId17"/>
    <p:sldId id="270" r:id="rId18"/>
    <p:sldId id="272" r:id="rId19"/>
    <p:sldId id="273" r:id="rId20"/>
    <p:sldId id="274" r:id="rId21"/>
    <p:sldId id="277" r:id="rId22"/>
    <p:sldId id="275" r:id="rId23"/>
    <p:sldId id="279" r:id="rId24"/>
    <p:sldId id="280" r:id="rId25"/>
    <p:sldId id="281" r:id="rId26"/>
    <p:sldId id="282" r:id="rId27"/>
    <p:sldId id="288" r:id="rId28"/>
    <p:sldId id="283" r:id="rId29"/>
    <p:sldId id="284" r:id="rId30"/>
    <p:sldId id="285" r:id="rId31"/>
    <p:sldId id="286" r:id="rId32"/>
    <p:sldId id="287" r:id="rId33"/>
    <p:sldId id="289" r:id="rId34"/>
    <p:sldId id="291" r:id="rId35"/>
    <p:sldId id="292" r:id="rId36"/>
    <p:sldId id="293" r:id="rId37"/>
    <p:sldId id="294" r:id="rId38"/>
    <p:sldId id="295" r:id="rId39"/>
    <p:sldId id="296" r:id="rId40"/>
    <p:sldId id="297" r:id="rId41"/>
    <p:sldId id="298" r:id="rId42"/>
    <p:sldId id="290" r:id="rId43"/>
    <p:sldId id="302" r:id="rId44"/>
    <p:sldId id="299" r:id="rId45"/>
    <p:sldId id="300" r:id="rId46"/>
    <p:sldId id="301" r:id="rId47"/>
    <p:sldId id="303" r:id="rId48"/>
    <p:sldId id="304" r:id="rId49"/>
    <p:sldId id="305" r:id="rId50"/>
    <p:sldId id="306" r:id="rId51"/>
    <p:sldId id="307" r:id="rId52"/>
    <p:sldId id="308" r:id="rId53"/>
    <p:sldId id="309" r:id="rId54"/>
    <p:sldId id="310" r:id="rId55"/>
    <p:sldId id="311" r:id="rId56"/>
    <p:sldId id="312" r:id="rId57"/>
    <p:sldId id="313" r:id="rId58"/>
    <p:sldId id="316" r:id="rId59"/>
    <p:sldId id="317" r:id="rId60"/>
    <p:sldId id="314" r:id="rId61"/>
    <p:sldId id="315" r:id="rId6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1182"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6B7125-0A79-4BEC-A3D1-A52B91F2C287}" type="datetimeFigureOut">
              <a:rPr lang="el-GR" smtClean="0"/>
              <a:pPr/>
              <a:t>18/3/2025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1562C-0F6F-4C20-813F-14473F0FC90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E11562C-0F6F-4C20-813F-14473F0FC906}" type="slidenum">
              <a:rPr lang="el-GR" smtClean="0"/>
              <a:pPr/>
              <a:t>26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05DFBBB-30D5-40BF-8E4E-C1380997ADDF}" type="datetimeFigureOut">
              <a:rPr lang="el-GR" smtClean="0"/>
              <a:pPr/>
              <a:t>18/3/2025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58CBE5F-61C3-404B-B375-D32B4AF3462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DFBBB-30D5-40BF-8E4E-C1380997ADDF}" type="datetimeFigureOut">
              <a:rPr lang="el-GR" smtClean="0"/>
              <a:pPr/>
              <a:t>18/3/2025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CBE5F-61C3-404B-B375-D32B4AF34627}"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fr.wikipedia.org/wiki/T%C3%A9tradrachme"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hyperlink" Target="https://fr.wikipedia.org/wiki/Pos%C3%A9idon" TargetMode="External"/><Relationship Id="rId4" Type="http://schemas.openxmlformats.org/officeDocument/2006/relationships/hyperlink" Target="https://fr.wikipedia.org/wiki/D%C3%A9m%C3%A9trios_Ier_Poliorc%C3%A8te"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71472" y="785795"/>
            <a:ext cx="7886728" cy="4214842"/>
          </a:xfrm>
        </p:spPr>
        <p:txBody>
          <a:bodyPr>
            <a:normAutofit/>
          </a:bodyPr>
          <a:lstStyle/>
          <a:p>
            <a:r>
              <a:rPr lang="el-GR" sz="3200" i="1" dirty="0" smtClean="0">
                <a:latin typeface="+mn-lt"/>
              </a:rPr>
              <a:t>Λαϊκοί ζωγράφοι</a:t>
            </a:r>
            <a:br>
              <a:rPr lang="el-GR" sz="3200" i="1" dirty="0" smtClean="0">
                <a:latin typeface="+mn-lt"/>
              </a:rPr>
            </a:br>
            <a:r>
              <a:rPr lang="el-GR" sz="3200" i="1" dirty="0" smtClean="0">
                <a:latin typeface="+mn-lt"/>
              </a:rPr>
              <a:t>Αυτοδίδακτοι καλλιτέχνες</a:t>
            </a:r>
            <a:br>
              <a:rPr lang="el-GR" sz="3200" i="1" dirty="0" smtClean="0">
                <a:latin typeface="+mn-lt"/>
              </a:rPr>
            </a:br>
            <a:r>
              <a:rPr lang="el-GR" sz="3200" i="1" dirty="0" smtClean="0">
                <a:latin typeface="+mn-lt"/>
              </a:rPr>
              <a:t>… </a:t>
            </a:r>
            <a:br>
              <a:rPr lang="el-GR" sz="3200" i="1" dirty="0" smtClean="0">
                <a:latin typeface="+mn-lt"/>
              </a:rPr>
            </a:br>
            <a:r>
              <a:rPr lang="el-GR" sz="3200" i="1" dirty="0" smtClean="0">
                <a:latin typeface="+mn-lt"/>
              </a:rPr>
              <a:t>κι άλλα</a:t>
            </a:r>
            <a:endParaRPr lang="el-GR" sz="3200" i="1"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857884" y="357166"/>
            <a:ext cx="3000396" cy="6001643"/>
          </a:xfrm>
          <a:prstGeom prst="rect">
            <a:avLst/>
          </a:prstGeom>
        </p:spPr>
        <p:txBody>
          <a:bodyPr wrap="square">
            <a:spAutoFit/>
          </a:bodyPr>
          <a:lstStyle/>
          <a:p>
            <a:pPr algn="ctr"/>
            <a:r>
              <a:rPr lang="el-GR" sz="1600" i="1" dirty="0" smtClean="0"/>
              <a:t>Ο Στρατής (Ευστράτιος) Ελευθεριάδης (1897 Μυτιλήνη  –1983 Παρίσι ), γνωστός και με το γαλλικό καλλιτεχνικό όνομα Tériade , ήταν τεχνοκριτικός, εκδότης καλλιτεχνικών εντύπων και συλλέκτης έργων τέχνης</a:t>
            </a:r>
            <a:r>
              <a:rPr lang="en-US" sz="1600" i="1" dirty="0" smtClean="0"/>
              <a:t>.</a:t>
            </a:r>
            <a:r>
              <a:rPr lang="el-GR" sz="1600" i="1" dirty="0" smtClean="0"/>
              <a:t> Έδωσε ώθηση σε νέους καλλιτέχνες της εποχής</a:t>
            </a:r>
            <a:r>
              <a:rPr lang="en-US" sz="1600" i="1" dirty="0" smtClean="0"/>
              <a:t> . </a:t>
            </a:r>
            <a:r>
              <a:rPr lang="el-GR" sz="1600" i="1" dirty="0" smtClean="0"/>
              <a:t>Σ’ αυτόν οφείλεται και η ανακάλυψη του λαϊκού ζωγράφου Θεόφιλου.</a:t>
            </a:r>
            <a:r>
              <a:rPr lang="en-US" sz="1600" i="1" dirty="0" smtClean="0"/>
              <a:t> </a:t>
            </a:r>
            <a:endParaRPr lang="el-GR" sz="1600" i="1" dirty="0" smtClean="0"/>
          </a:p>
          <a:p>
            <a:pPr algn="ctr"/>
            <a:endParaRPr lang="el-GR" sz="1600" i="1" dirty="0" smtClean="0"/>
          </a:p>
          <a:p>
            <a:pPr algn="ctr"/>
            <a:r>
              <a:rPr lang="el-GR" sz="1600" i="1" dirty="0" smtClean="0"/>
              <a:t>Με δωρεά του Ελευθεριάδη χτίστηκε το μουσείο Θεοφίλου σε κτήμα της οικογένειάς του στη Βαρειά της Μυτιλήνης. Αργότερα χτίστηκε και το Μουσείο Tériade, λίγα μέτρα πιο πέρα, που φιλοξενεί έργα σπουδαίων Ελλήνων και ξένων ζωγράφων (Τσαρούχη, Πικάσο, Σαγκάλ, Ματίς κ.α.), τα οποία ανήκαν στη συλλογή του.</a:t>
            </a:r>
            <a:endParaRPr lang="el-GR" sz="1600" i="1" dirty="0"/>
          </a:p>
        </p:txBody>
      </p:sp>
      <p:pic>
        <p:nvPicPr>
          <p:cNvPr id="1026" name="Picture 2" descr="Stratis Eleftheriadis – Tériade"/>
          <p:cNvPicPr>
            <a:picLocks noChangeAspect="1" noChangeArrowheads="1"/>
          </p:cNvPicPr>
          <p:nvPr/>
        </p:nvPicPr>
        <p:blipFill>
          <a:blip r:embed="rId2"/>
          <a:srcRect/>
          <a:stretch>
            <a:fillRect/>
          </a:stretch>
        </p:blipFill>
        <p:spPr bwMode="auto">
          <a:xfrm>
            <a:off x="-1" y="0"/>
            <a:ext cx="5819602" cy="685800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143504" y="285728"/>
            <a:ext cx="4000495" cy="5755422"/>
          </a:xfrm>
          <a:prstGeom prst="rect">
            <a:avLst/>
          </a:prstGeom>
        </p:spPr>
        <p:txBody>
          <a:bodyPr wrap="square">
            <a:spAutoFit/>
          </a:bodyPr>
          <a:lstStyle/>
          <a:p>
            <a:pPr algn="ctr"/>
            <a:r>
              <a:rPr lang="el-GR" sz="1600" i="1" dirty="0" smtClean="0">
                <a:solidFill>
                  <a:srgbClr val="00B050"/>
                </a:solidFill>
              </a:rPr>
              <a:t>Θεόφιλος Κεφαλάς – Χατζημιχαήλ</a:t>
            </a:r>
          </a:p>
          <a:p>
            <a:pPr algn="ctr"/>
            <a:r>
              <a:rPr lang="el-GR" sz="1600" i="1" dirty="0" smtClean="0">
                <a:solidFill>
                  <a:srgbClr val="00B050"/>
                </a:solidFill>
              </a:rPr>
              <a:t>1870 – 1934 </a:t>
            </a:r>
          </a:p>
          <a:p>
            <a:pPr algn="ctr"/>
            <a:endParaRPr lang="el-GR" sz="1600" i="1" dirty="0" smtClean="0"/>
          </a:p>
          <a:p>
            <a:pPr algn="ctr"/>
            <a:r>
              <a:rPr lang="el-GR" sz="1600" i="1" dirty="0" smtClean="0"/>
              <a:t>Ήταν αυτοδίδακτος </a:t>
            </a:r>
          </a:p>
          <a:p>
            <a:pPr algn="ctr"/>
            <a:r>
              <a:rPr lang="el-GR" sz="1600" i="1" dirty="0" smtClean="0"/>
              <a:t>Έλληνας λαϊκός ζωγράφος και αγιογράφος. Ο πατέρας του ήταν τσαγκάρης και η μητέρα του κόρη αγιογράφου. Στο σχολείο ήταν μέτριος και συχνά βρισκόταν δίπλα στον παππού του. Είχε επιλέξει να φορά πάντα φουστανέλα και ο κόσμος τον σχολίαζε αρνητικά. </a:t>
            </a:r>
          </a:p>
          <a:p>
            <a:pPr algn="ctr"/>
            <a:r>
              <a:rPr lang="el-GR" sz="1600" i="1" dirty="0" smtClean="0"/>
              <a:t>18 χρονών πηγαίνει στη Σμύρνη να εργαστεί ως θυρωρός και αργότερα θα τον βρούμε στον Βόλο ,όπου θα ζωγραφίζει σε σπίτια και καφενεία. Εκεί θα τον προστατέψει ο Γιάννης Κοντός για τον οποίο θα ζωγραφίσει αρκετά έργα. Το Μουσείο Θεόφιλου σήμερα στεγάζεται στην οικεία Κοντού. Άλλες φορές σε θεατρικές παραστάσεις έπαιζε τον Μεγαλέξανδρο ή ήρωες της Επανάστασης και έφτιαχνε ο ίδιος τα κοστούμια. Επιστρέφοντας στη Μυτιλήνη συνέχιζε να ζωγραφίζει για να εξασφαλίζει την τροφή του.</a:t>
            </a:r>
          </a:p>
        </p:txBody>
      </p:sp>
      <p:pic>
        <p:nvPicPr>
          <p:cNvPr id="23554" name="Picture 2" descr="undefined"/>
          <p:cNvPicPr>
            <a:picLocks noChangeAspect="1" noChangeArrowheads="1"/>
          </p:cNvPicPr>
          <p:nvPr/>
        </p:nvPicPr>
        <p:blipFill>
          <a:blip r:embed="rId2"/>
          <a:srcRect/>
          <a:stretch>
            <a:fillRect/>
          </a:stretch>
        </p:blipFill>
        <p:spPr bwMode="auto">
          <a:xfrm>
            <a:off x="357158" y="357166"/>
            <a:ext cx="4686419" cy="4714908"/>
          </a:xfrm>
          <a:prstGeom prst="rect">
            <a:avLst/>
          </a:prstGeom>
          <a:noFill/>
        </p:spPr>
      </p:pic>
      <p:sp>
        <p:nvSpPr>
          <p:cNvPr id="4" name="3 - Ορθογώνιο"/>
          <p:cNvSpPr/>
          <p:nvPr/>
        </p:nvSpPr>
        <p:spPr>
          <a:xfrm>
            <a:off x="428596" y="5214950"/>
            <a:ext cx="4572000" cy="584775"/>
          </a:xfrm>
          <a:prstGeom prst="rect">
            <a:avLst/>
          </a:prstGeom>
        </p:spPr>
        <p:txBody>
          <a:bodyPr>
            <a:spAutoFit/>
          </a:bodyPr>
          <a:lstStyle/>
          <a:p>
            <a:pPr algn="ctr"/>
            <a:r>
              <a:rPr lang="el-GR" sz="1600" i="1" dirty="0" smtClean="0"/>
              <a:t>Φωτογραφία του ζωγράφου Θεόφιλου </a:t>
            </a:r>
          </a:p>
          <a:p>
            <a:pPr algn="ctr"/>
            <a:r>
              <a:rPr lang="el-GR" sz="1600" i="1" dirty="0" smtClean="0"/>
              <a:t>1900</a:t>
            </a:r>
            <a:endParaRPr lang="el-GR" sz="160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1500174"/>
            <a:ext cx="8786874" cy="5016758"/>
          </a:xfrm>
          <a:prstGeom prst="rect">
            <a:avLst/>
          </a:prstGeom>
        </p:spPr>
        <p:txBody>
          <a:bodyPr wrap="square">
            <a:spAutoFit/>
          </a:bodyPr>
          <a:lstStyle/>
          <a:p>
            <a:pPr algn="ctr"/>
            <a:r>
              <a:rPr lang="el-GR" sz="1600" i="1" dirty="0" smtClean="0"/>
              <a:t>Στη Μυτιλήνη, τον συνάντησε ο καταξιωμένος τεχνοκριτικός και εκδότης Tériade. Στον Ελευθεριάδη οφείλεται σε μεγάλο βαθμό η αναγνώριση της αξίας του έργου του Θεόφιλου αλλά και η διεθνής προβολή του, που ωστόσο σημειώθηκε μετά το θάνατό του.</a:t>
            </a:r>
            <a:r>
              <a:rPr lang="el-GR" sz="1600" dirty="0" smtClean="0"/>
              <a:t> </a:t>
            </a:r>
          </a:p>
          <a:p>
            <a:pPr algn="ctr"/>
            <a:endParaRPr lang="el-GR" sz="1600" dirty="0" smtClean="0"/>
          </a:p>
          <a:p>
            <a:pPr algn="ctr"/>
            <a:r>
              <a:rPr lang="el-GR" sz="1600" i="1" dirty="0" smtClean="0"/>
              <a:t>Τον Ιούνιο του 1961 εγκαινιάστηκε μεγάλη έκθεση με έργα του Θεόφιλου στο Μουσείο του Λούβρου. Ήταν ο θρίαμβος του φουστανελά που κάποτε τον έλεγαν «σοβατζή». Το κοσμοπολίτικο Παρίσι υποδέχθηκε τον Έλληνα αυτοδίδακτο καλλιτέχνη, τον «παρθένο μαθητή των αισθήσεων», ο οποίος, κατά τον Οδυσσέα Ελύτη «έδωσε έκφραση πλαστική στο αληθινό μας πρόσωπο». Η έκθεση οφείλετο στον Τεριάντ, βαθύ πατριώτη και εμπνευστή κορυφαίων δημιουργών του 20ού αιώνα, που ανακάλυψε τον Θεόφιλο και προσέδωσε κύρος στο έργο του, κινώντας το ενδιαφέρον της Ευρώπης, των διανοουμένων της εποχής. Ο «εν ξιφήρεις» φουστανελάς μπήκε στις αίθουσες του πιο λαμπρού μουσείου και οι Λουδοβίκοι συναντήθηκαν με τον Αντώνη Κατσαντώνη, τον Αθανάσιο Διάκο, τον Θεόδωρο Κολοκοτρώνη, τον Μέγα Αλέξανδρο, την Αρετούσα.</a:t>
            </a:r>
            <a:r>
              <a:rPr lang="el-GR" sz="1600" i="1" baseline="30000" dirty="0" smtClean="0"/>
              <a:t> </a:t>
            </a:r>
            <a:r>
              <a:rPr lang="el-GR" sz="1600" i="1" dirty="0" smtClean="0"/>
              <a:t>Έργα απλά, ελεύθερα, γεμάτα φως, σοφία και γλαφυρότητα, ενθουσίασαν τους επισκέπτες της έκθεσης «οι οποίοι εξεφράζοντο μετά θαυμασμού δια την πρωτοτυπίαν του ζωγράφου Θεόφιλου, που θεωρείται ως ο πρωτοπόρος της λαϊκής αυτής τεχνοτροπίας».</a:t>
            </a:r>
          </a:p>
          <a:p>
            <a:pPr algn="ctr"/>
            <a:endParaRPr lang="el-GR" sz="1600" i="1" dirty="0" smtClean="0"/>
          </a:p>
          <a:p>
            <a:pPr algn="ctr"/>
            <a:r>
              <a:rPr lang="el-GR" sz="1600" i="1" dirty="0" smtClean="0"/>
              <a:t>Κυρίαρχο στοιχείο του έργου του είναι η ελληνικότητα και η εικονογράφηση θρησκευτικών παραστάσεων και της ελληνικής λαϊκής παράδοσης και ιστορίας.</a:t>
            </a:r>
          </a:p>
          <a:p>
            <a:pPr algn="ctr"/>
            <a:endParaRPr lang="el-GR" sz="1600"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Ο Καπετάν Ανδρούτσος το 1795"/>
          <p:cNvPicPr>
            <a:picLocks noChangeAspect="1" noChangeArrowheads="1"/>
          </p:cNvPicPr>
          <p:nvPr/>
        </p:nvPicPr>
        <p:blipFill>
          <a:blip r:embed="rId2"/>
          <a:srcRect/>
          <a:stretch>
            <a:fillRect/>
          </a:stretch>
        </p:blipFill>
        <p:spPr bwMode="auto">
          <a:xfrm>
            <a:off x="0" y="0"/>
            <a:ext cx="3817620" cy="6858000"/>
          </a:xfrm>
          <a:prstGeom prst="rect">
            <a:avLst/>
          </a:prstGeom>
          <a:noFill/>
        </p:spPr>
      </p:pic>
      <p:sp>
        <p:nvSpPr>
          <p:cNvPr id="3" name="2 - Ορθογώνιο"/>
          <p:cNvSpPr/>
          <p:nvPr/>
        </p:nvSpPr>
        <p:spPr>
          <a:xfrm>
            <a:off x="3643306" y="5857892"/>
            <a:ext cx="1714512" cy="830997"/>
          </a:xfrm>
          <a:prstGeom prst="rect">
            <a:avLst/>
          </a:prstGeom>
        </p:spPr>
        <p:txBody>
          <a:bodyPr wrap="square">
            <a:spAutoFit/>
          </a:bodyPr>
          <a:lstStyle/>
          <a:p>
            <a:pPr algn="ctr"/>
            <a:r>
              <a:rPr lang="el-GR" sz="1600" i="1" dirty="0" smtClean="0"/>
              <a:t>‘’Ο Καπετάν Ανδρούτσος το 1795’’</a:t>
            </a:r>
            <a:endParaRPr lang="el-GR" sz="1600" i="1" dirty="0"/>
          </a:p>
        </p:txBody>
      </p:sp>
      <p:pic>
        <p:nvPicPr>
          <p:cNvPr id="24580" name="Picture 4" descr="Αθανάσιος Διάκος"/>
          <p:cNvPicPr>
            <a:picLocks noChangeAspect="1" noChangeArrowheads="1"/>
          </p:cNvPicPr>
          <p:nvPr/>
        </p:nvPicPr>
        <p:blipFill>
          <a:blip r:embed="rId3"/>
          <a:srcRect/>
          <a:stretch>
            <a:fillRect/>
          </a:stretch>
        </p:blipFill>
        <p:spPr bwMode="auto">
          <a:xfrm>
            <a:off x="5089885" y="0"/>
            <a:ext cx="4054115" cy="6000768"/>
          </a:xfrm>
          <a:prstGeom prst="rect">
            <a:avLst/>
          </a:prstGeom>
          <a:noFill/>
        </p:spPr>
      </p:pic>
      <p:sp>
        <p:nvSpPr>
          <p:cNvPr id="5" name="4 - Ορθογώνιο"/>
          <p:cNvSpPr/>
          <p:nvPr/>
        </p:nvSpPr>
        <p:spPr>
          <a:xfrm>
            <a:off x="6858016" y="6027003"/>
            <a:ext cx="2056460" cy="830997"/>
          </a:xfrm>
          <a:prstGeom prst="rect">
            <a:avLst/>
          </a:prstGeom>
        </p:spPr>
        <p:txBody>
          <a:bodyPr wrap="none">
            <a:spAutoFit/>
          </a:bodyPr>
          <a:lstStyle/>
          <a:p>
            <a:pPr algn="ctr"/>
            <a:r>
              <a:rPr lang="el-GR" sz="1600" i="1" dirty="0" smtClean="0"/>
              <a:t>‘’Αθανάσιος Διάκος’’</a:t>
            </a:r>
          </a:p>
          <a:p>
            <a:pPr algn="ctr"/>
            <a:r>
              <a:rPr lang="el-GR" sz="1600" i="1" dirty="0" smtClean="0"/>
              <a:t>Μακεδονικό Μουσείο </a:t>
            </a:r>
          </a:p>
          <a:p>
            <a:pPr algn="ctr"/>
            <a:r>
              <a:rPr lang="el-GR" sz="1600" i="1" dirty="0" smtClean="0"/>
              <a:t>Σύγχρονης Τέχνης</a:t>
            </a:r>
            <a:endParaRPr lang="el-GR" sz="1600"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Ο Κολοκοτρώνης παρατηρώντας"/>
          <p:cNvPicPr>
            <a:picLocks noChangeAspect="1" noChangeArrowheads="1"/>
          </p:cNvPicPr>
          <p:nvPr/>
        </p:nvPicPr>
        <p:blipFill>
          <a:blip r:embed="rId2"/>
          <a:srcRect/>
          <a:stretch>
            <a:fillRect/>
          </a:stretch>
        </p:blipFill>
        <p:spPr bwMode="auto">
          <a:xfrm>
            <a:off x="0" y="0"/>
            <a:ext cx="5679502" cy="6858000"/>
          </a:xfrm>
          <a:prstGeom prst="rect">
            <a:avLst/>
          </a:prstGeom>
          <a:noFill/>
        </p:spPr>
      </p:pic>
      <p:sp>
        <p:nvSpPr>
          <p:cNvPr id="3" name="2 - Ορθογώνιο"/>
          <p:cNvSpPr/>
          <p:nvPr/>
        </p:nvSpPr>
        <p:spPr>
          <a:xfrm>
            <a:off x="5786446" y="5286388"/>
            <a:ext cx="3063917" cy="1323439"/>
          </a:xfrm>
          <a:prstGeom prst="rect">
            <a:avLst/>
          </a:prstGeom>
        </p:spPr>
        <p:txBody>
          <a:bodyPr wrap="none">
            <a:spAutoFit/>
          </a:bodyPr>
          <a:lstStyle/>
          <a:p>
            <a:pPr algn="ctr"/>
            <a:r>
              <a:rPr lang="el-GR" sz="1600" i="1" dirty="0" smtClean="0"/>
              <a:t>‘’Ο Κολοκοτρώνης παρατηρώντας’’</a:t>
            </a:r>
          </a:p>
          <a:p>
            <a:pPr algn="ctr"/>
            <a:r>
              <a:rPr lang="el-GR" sz="1600" i="1" dirty="0" smtClean="0"/>
              <a:t>1912</a:t>
            </a:r>
          </a:p>
          <a:p>
            <a:pPr algn="ctr"/>
            <a:r>
              <a:rPr lang="el-GR" sz="1600" i="1" dirty="0" smtClean="0"/>
              <a:t>Μουσείο Κόντου</a:t>
            </a:r>
          </a:p>
          <a:p>
            <a:pPr algn="ctr"/>
            <a:r>
              <a:rPr lang="el-GR" sz="1600" i="1" dirty="0" smtClean="0"/>
              <a:t>Τοιχογραφία</a:t>
            </a:r>
          </a:p>
          <a:p>
            <a:pPr algn="ctr"/>
            <a:endParaRPr lang="el-GR" sz="1600" i="1" dirty="0"/>
          </a:p>
        </p:txBody>
      </p:sp>
      <p:sp>
        <p:nvSpPr>
          <p:cNvPr id="4" name="3 - Ορθογώνιο"/>
          <p:cNvSpPr/>
          <p:nvPr/>
        </p:nvSpPr>
        <p:spPr>
          <a:xfrm>
            <a:off x="5929322" y="2714620"/>
            <a:ext cx="2714644" cy="1077218"/>
          </a:xfrm>
          <a:prstGeom prst="rect">
            <a:avLst/>
          </a:prstGeom>
        </p:spPr>
        <p:txBody>
          <a:bodyPr wrap="square">
            <a:spAutoFit/>
          </a:bodyPr>
          <a:lstStyle/>
          <a:p>
            <a:pPr algn="ctr"/>
            <a:r>
              <a:rPr lang="el-GR" sz="1600" i="1" dirty="0" smtClean="0">
                <a:solidFill>
                  <a:srgbClr val="FFC000"/>
                </a:solidFill>
              </a:rPr>
              <a:t>‘’Ὁ Θεόδωρος Κολοκοτρώνης συναθροίζει εἰς τὴν Λίμνην Λέρνην τοὺς νικητὰς τοῦ Δράμαλη τὸ 1822’’</a:t>
            </a:r>
            <a:r>
              <a:rPr lang="el-GR" sz="1600" dirty="0" smtClean="0">
                <a:solidFill>
                  <a:srgbClr val="FFC000"/>
                </a:solidFill>
              </a:rPr>
              <a:t>.</a:t>
            </a:r>
            <a:r>
              <a:rPr lang="el-GR" sz="1600" dirty="0" smtClean="0"/>
              <a:t> </a:t>
            </a:r>
            <a:endParaRPr lang="el-GR"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Τοιχογραφία σε καφενείο της Μακρινίτσας, γνωστή ως «ο Κατσαντώνης στα Τζουμέρκα»"/>
          <p:cNvPicPr>
            <a:picLocks noChangeAspect="1" noChangeArrowheads="1"/>
          </p:cNvPicPr>
          <p:nvPr/>
        </p:nvPicPr>
        <p:blipFill>
          <a:blip r:embed="rId2"/>
          <a:srcRect/>
          <a:stretch>
            <a:fillRect/>
          </a:stretch>
        </p:blipFill>
        <p:spPr bwMode="auto">
          <a:xfrm>
            <a:off x="500034" y="0"/>
            <a:ext cx="8201601" cy="5662630"/>
          </a:xfrm>
          <a:prstGeom prst="rect">
            <a:avLst/>
          </a:prstGeom>
          <a:noFill/>
        </p:spPr>
      </p:pic>
      <p:sp>
        <p:nvSpPr>
          <p:cNvPr id="3" name="2 - Ορθογώνιο"/>
          <p:cNvSpPr/>
          <p:nvPr/>
        </p:nvSpPr>
        <p:spPr>
          <a:xfrm>
            <a:off x="2285984" y="5786454"/>
            <a:ext cx="4572000" cy="584775"/>
          </a:xfrm>
          <a:prstGeom prst="rect">
            <a:avLst/>
          </a:prstGeom>
        </p:spPr>
        <p:txBody>
          <a:bodyPr>
            <a:spAutoFit/>
          </a:bodyPr>
          <a:lstStyle/>
          <a:p>
            <a:pPr algn="ctr"/>
            <a:r>
              <a:rPr lang="el-GR" sz="1600" i="1" dirty="0" smtClean="0"/>
              <a:t>Τοιχογραφία σε καφενείο της Μακρινίτσας, γνωστή ως </a:t>
            </a:r>
            <a:r>
              <a:rPr lang="el-GR" sz="1600" i="1" dirty="0" smtClean="0">
                <a:solidFill>
                  <a:srgbClr val="FFC000"/>
                </a:solidFill>
              </a:rPr>
              <a:t>‘’ο Κατσαντώνης στα Τζουμέρκα’’</a:t>
            </a:r>
            <a:endParaRPr lang="el-GR" sz="1600" i="1" dirty="0">
              <a:solidFill>
                <a:srgbClr val="FFC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Ο Μέγας Αλέξανδρος"/>
          <p:cNvPicPr>
            <a:picLocks noChangeAspect="1" noChangeArrowheads="1"/>
          </p:cNvPicPr>
          <p:nvPr/>
        </p:nvPicPr>
        <p:blipFill>
          <a:blip r:embed="rId2"/>
          <a:srcRect/>
          <a:stretch>
            <a:fillRect/>
          </a:stretch>
        </p:blipFill>
        <p:spPr bwMode="auto">
          <a:xfrm>
            <a:off x="0" y="0"/>
            <a:ext cx="6469810" cy="6857999"/>
          </a:xfrm>
          <a:prstGeom prst="rect">
            <a:avLst/>
          </a:prstGeom>
          <a:noFill/>
        </p:spPr>
      </p:pic>
      <p:sp>
        <p:nvSpPr>
          <p:cNvPr id="3" name="2 - Ορθογώνιο"/>
          <p:cNvSpPr/>
          <p:nvPr/>
        </p:nvSpPr>
        <p:spPr>
          <a:xfrm>
            <a:off x="6429388" y="5357826"/>
            <a:ext cx="2807884" cy="1323439"/>
          </a:xfrm>
          <a:prstGeom prst="rect">
            <a:avLst/>
          </a:prstGeom>
        </p:spPr>
        <p:txBody>
          <a:bodyPr wrap="none">
            <a:spAutoFit/>
          </a:bodyPr>
          <a:lstStyle/>
          <a:p>
            <a:pPr algn="ctr"/>
            <a:r>
              <a:rPr lang="el-GR" sz="1600" i="1" dirty="0" smtClean="0"/>
              <a:t>Ο Μέγας Αλέξανδρος</a:t>
            </a:r>
          </a:p>
          <a:p>
            <a:pPr algn="ctr"/>
            <a:r>
              <a:rPr lang="el-GR" sz="1600" i="1" dirty="0" smtClean="0"/>
              <a:t>Περίπου το 1900</a:t>
            </a:r>
          </a:p>
          <a:p>
            <a:pPr algn="ctr"/>
            <a:r>
              <a:rPr lang="el-GR" sz="1600" i="1" dirty="0" smtClean="0"/>
              <a:t>Μουσείο Νεότερου Πολιτισμού</a:t>
            </a:r>
          </a:p>
          <a:p>
            <a:pPr algn="ctr"/>
            <a:r>
              <a:rPr lang="el-GR" sz="1600" i="1" dirty="0" smtClean="0"/>
              <a:t>Αποσπασμένη τοιχογραφία </a:t>
            </a:r>
          </a:p>
          <a:p>
            <a:pPr algn="ctr"/>
            <a:r>
              <a:rPr lang="el-GR" sz="1600" i="1" dirty="0" smtClean="0"/>
              <a:t>φτιαγμένη σε στεγνό σοβά.</a:t>
            </a:r>
            <a:endParaRPr lang="el-GR" sz="1600"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Ο Ερωτόκριτος και Αρετούσα"/>
          <p:cNvPicPr>
            <a:picLocks noChangeAspect="1" noChangeArrowheads="1"/>
          </p:cNvPicPr>
          <p:nvPr/>
        </p:nvPicPr>
        <p:blipFill>
          <a:blip r:embed="rId2"/>
          <a:srcRect/>
          <a:stretch>
            <a:fillRect/>
          </a:stretch>
        </p:blipFill>
        <p:spPr bwMode="auto">
          <a:xfrm>
            <a:off x="1" y="0"/>
            <a:ext cx="4243156" cy="6858000"/>
          </a:xfrm>
          <a:prstGeom prst="rect">
            <a:avLst/>
          </a:prstGeom>
          <a:noFill/>
        </p:spPr>
      </p:pic>
      <p:sp>
        <p:nvSpPr>
          <p:cNvPr id="3" name="2 - Ορθογώνιο"/>
          <p:cNvSpPr/>
          <p:nvPr/>
        </p:nvSpPr>
        <p:spPr>
          <a:xfrm>
            <a:off x="4214810" y="5643578"/>
            <a:ext cx="2740045" cy="1077218"/>
          </a:xfrm>
          <a:prstGeom prst="rect">
            <a:avLst/>
          </a:prstGeom>
        </p:spPr>
        <p:txBody>
          <a:bodyPr wrap="none">
            <a:spAutoFit/>
          </a:bodyPr>
          <a:lstStyle/>
          <a:p>
            <a:pPr algn="ctr"/>
            <a:r>
              <a:rPr lang="el-GR" sz="1600" i="1" dirty="0" smtClean="0"/>
              <a:t>Ο Ερωτόκριτος και Αρετούσα</a:t>
            </a:r>
          </a:p>
          <a:p>
            <a:pPr algn="ctr"/>
            <a:r>
              <a:rPr lang="el-GR" sz="1600" i="1" dirty="0" smtClean="0"/>
              <a:t>1933</a:t>
            </a:r>
          </a:p>
          <a:p>
            <a:pPr algn="ctr"/>
            <a:r>
              <a:rPr lang="el-GR" sz="1600" i="1" dirty="0" smtClean="0"/>
              <a:t>Μουσείο Θεόφιλου, Μυτιλήνη</a:t>
            </a:r>
          </a:p>
          <a:p>
            <a:pPr algn="ctr"/>
            <a:r>
              <a:rPr lang="el-GR" sz="1600" i="1" dirty="0" smtClean="0"/>
              <a:t>Σε βαμβακερό ύφασμα</a:t>
            </a:r>
            <a:endParaRPr lang="el-GR" sz="1600" i="1" dirty="0"/>
          </a:p>
        </p:txBody>
      </p:sp>
      <p:sp>
        <p:nvSpPr>
          <p:cNvPr id="4" name="3 - Ορθογώνιο"/>
          <p:cNvSpPr/>
          <p:nvPr/>
        </p:nvSpPr>
        <p:spPr>
          <a:xfrm>
            <a:off x="4357686" y="4286256"/>
            <a:ext cx="4572000" cy="584775"/>
          </a:xfrm>
          <a:prstGeom prst="rect">
            <a:avLst/>
          </a:prstGeom>
        </p:spPr>
        <p:txBody>
          <a:bodyPr>
            <a:spAutoFit/>
          </a:bodyPr>
          <a:lstStyle/>
          <a:p>
            <a:pPr algn="ctr"/>
            <a:r>
              <a:rPr lang="el-GR" sz="1600" i="1" dirty="0" smtClean="0">
                <a:solidFill>
                  <a:srgbClr val="FFC000"/>
                </a:solidFill>
              </a:rPr>
              <a:t>‘’Διὰ σχηνοίου σκάλα ἀναβιβαζόμενος ὁ Ἐρωτόκριτος χαιρετῶν τὴν ἀρετοῦσσαν’’</a:t>
            </a:r>
            <a:r>
              <a:rPr lang="el-GR" sz="1600" dirty="0" smtClean="0">
                <a:solidFill>
                  <a:srgbClr val="FFC000"/>
                </a:solidFill>
              </a:rPr>
              <a:t>. </a:t>
            </a:r>
            <a:endParaRPr lang="el-GR" sz="1600" dirty="0">
              <a:solidFill>
                <a:srgbClr val="FFC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le:Theofilos Eudoxia.jpg"/>
          <p:cNvPicPr>
            <a:picLocks noChangeAspect="1" noChangeArrowheads="1"/>
          </p:cNvPicPr>
          <p:nvPr/>
        </p:nvPicPr>
        <p:blipFill>
          <a:blip r:embed="rId2"/>
          <a:srcRect/>
          <a:stretch>
            <a:fillRect/>
          </a:stretch>
        </p:blipFill>
        <p:spPr bwMode="auto">
          <a:xfrm>
            <a:off x="1071538" y="214290"/>
            <a:ext cx="7296150" cy="5705476"/>
          </a:xfrm>
          <a:prstGeom prst="rect">
            <a:avLst/>
          </a:prstGeom>
          <a:noFill/>
        </p:spPr>
      </p:pic>
      <p:sp>
        <p:nvSpPr>
          <p:cNvPr id="3" name="2 - Ορθογώνιο"/>
          <p:cNvSpPr/>
          <p:nvPr/>
        </p:nvSpPr>
        <p:spPr>
          <a:xfrm>
            <a:off x="2786050" y="6027003"/>
            <a:ext cx="3621312" cy="830997"/>
          </a:xfrm>
          <a:prstGeom prst="rect">
            <a:avLst/>
          </a:prstGeom>
        </p:spPr>
        <p:txBody>
          <a:bodyPr wrap="none">
            <a:spAutoFit/>
          </a:bodyPr>
          <a:lstStyle/>
          <a:p>
            <a:pPr algn="ctr"/>
            <a:r>
              <a:rPr lang="el-GR" sz="1600" i="1" dirty="0" smtClean="0"/>
              <a:t>‘’Συμπόσιο της αυτοκράτειρας Ευδοξίας’’</a:t>
            </a:r>
          </a:p>
          <a:p>
            <a:pPr algn="ctr"/>
            <a:r>
              <a:rPr lang="el-GR" sz="1600" i="1" dirty="0" smtClean="0"/>
              <a:t>1932</a:t>
            </a:r>
          </a:p>
          <a:p>
            <a:pPr algn="ctr"/>
            <a:r>
              <a:rPr lang="el-GR" sz="1600" i="1" dirty="0" smtClean="0"/>
              <a:t>Μουσείο Θεόφιλου Μυτιλήνη</a:t>
            </a:r>
            <a:endParaRPr lang="el-GR" sz="1600"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571604" y="5643578"/>
            <a:ext cx="6000760" cy="1077218"/>
          </a:xfrm>
          <a:prstGeom prst="rect">
            <a:avLst/>
          </a:prstGeom>
        </p:spPr>
        <p:txBody>
          <a:bodyPr wrap="square">
            <a:spAutoFit/>
          </a:bodyPr>
          <a:lstStyle/>
          <a:p>
            <a:pPr algn="ctr"/>
            <a:r>
              <a:rPr lang="el-GR" sz="1600" i="1" dirty="0" smtClean="0">
                <a:solidFill>
                  <a:srgbClr val="FFC000"/>
                </a:solidFill>
              </a:rPr>
              <a:t>‘’Κωνσταντῖνος ὁ Παλαιολόγος ὁ Αὐτοκράτωρ τῶν Ἑλληνορωμαίων </a:t>
            </a:r>
          </a:p>
          <a:p>
            <a:pPr algn="ctr"/>
            <a:r>
              <a:rPr lang="el-GR" sz="1600" i="1" dirty="0" smtClean="0">
                <a:solidFill>
                  <a:srgbClr val="FFC000"/>
                </a:solidFill>
              </a:rPr>
              <a:t>ἐξέρχεται Ἄτρομος εἰς τὴν μάχην τὸ 1453 Μαΐου 29’’</a:t>
            </a:r>
          </a:p>
          <a:p>
            <a:pPr algn="ctr"/>
            <a:r>
              <a:rPr lang="el-GR" sz="1600" i="1" dirty="0" smtClean="0"/>
              <a:t>1932</a:t>
            </a:r>
          </a:p>
          <a:p>
            <a:pPr algn="ctr"/>
            <a:r>
              <a:rPr lang="el-GR" sz="1600" i="1" dirty="0" smtClean="0"/>
              <a:t>Μουσέιο Θεόφιλου</a:t>
            </a:r>
            <a:endParaRPr lang="el-GR" sz="1600" i="1" dirty="0"/>
          </a:p>
        </p:txBody>
      </p:sp>
      <p:pic>
        <p:nvPicPr>
          <p:cNvPr id="30722" name="Picture 2" descr="File:Theofilos Palaiologos.jpg"/>
          <p:cNvPicPr>
            <a:picLocks noChangeAspect="1" noChangeArrowheads="1"/>
          </p:cNvPicPr>
          <p:nvPr/>
        </p:nvPicPr>
        <p:blipFill>
          <a:blip r:embed="rId2"/>
          <a:srcRect/>
          <a:stretch>
            <a:fillRect/>
          </a:stretch>
        </p:blipFill>
        <p:spPr bwMode="auto">
          <a:xfrm>
            <a:off x="357158" y="142852"/>
            <a:ext cx="8368843" cy="542928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600200"/>
            <a:ext cx="8472518" cy="3543311"/>
          </a:xfrm>
        </p:spPr>
        <p:txBody>
          <a:bodyPr>
            <a:normAutofit/>
          </a:bodyPr>
          <a:lstStyle/>
          <a:p>
            <a:pPr algn="ctr">
              <a:buNone/>
            </a:pPr>
            <a:r>
              <a:rPr lang="el-GR" i="1" dirty="0" smtClean="0"/>
              <a:t>Ας ξεκινήσουμε από τα άλλα …</a:t>
            </a:r>
          </a:p>
          <a:p>
            <a:pPr algn="ctr">
              <a:buNone/>
            </a:pPr>
            <a:endParaRPr lang="el-GR" i="1" dirty="0"/>
          </a:p>
          <a:p>
            <a:pPr algn="ctr">
              <a:buNone/>
            </a:pPr>
            <a:endParaRPr lang="el-GR" i="1" dirty="0" smtClean="0"/>
          </a:p>
          <a:p>
            <a:pPr algn="ctr">
              <a:buNone/>
            </a:pPr>
            <a:r>
              <a:rPr lang="el-GR" i="1" dirty="0"/>
              <a:t>μ</a:t>
            </a:r>
            <a:r>
              <a:rPr lang="el-GR" i="1" dirty="0" smtClean="0"/>
              <a:t>ε αφορμή τις συζητήσεις στον διάδρομο του σχολείου για την επίσκεψη στην έκθεση Σαμοθράκη …</a:t>
            </a:r>
            <a:endParaRPr lang="el-GR"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Αρτοποιείο"/>
          <p:cNvPicPr>
            <a:picLocks noChangeAspect="1" noChangeArrowheads="1"/>
          </p:cNvPicPr>
          <p:nvPr/>
        </p:nvPicPr>
        <p:blipFill>
          <a:blip r:embed="rId2"/>
          <a:srcRect/>
          <a:stretch>
            <a:fillRect/>
          </a:stretch>
        </p:blipFill>
        <p:spPr bwMode="auto">
          <a:xfrm>
            <a:off x="0" y="1285860"/>
            <a:ext cx="9144000" cy="3823336"/>
          </a:xfrm>
          <a:prstGeom prst="rect">
            <a:avLst/>
          </a:prstGeom>
          <a:noFill/>
        </p:spPr>
      </p:pic>
      <p:sp>
        <p:nvSpPr>
          <p:cNvPr id="3" name="2 - Ορθογώνιο"/>
          <p:cNvSpPr/>
          <p:nvPr/>
        </p:nvSpPr>
        <p:spPr>
          <a:xfrm>
            <a:off x="3500430" y="5429264"/>
            <a:ext cx="1821203" cy="830997"/>
          </a:xfrm>
          <a:prstGeom prst="rect">
            <a:avLst/>
          </a:prstGeom>
        </p:spPr>
        <p:txBody>
          <a:bodyPr wrap="none">
            <a:spAutoFit/>
          </a:bodyPr>
          <a:lstStyle/>
          <a:p>
            <a:pPr algn="ctr"/>
            <a:r>
              <a:rPr lang="el-GR" sz="1600" i="1" dirty="0" smtClean="0"/>
              <a:t>‘’Αρτοποιείο’’ </a:t>
            </a:r>
          </a:p>
          <a:p>
            <a:pPr algn="ctr"/>
            <a:r>
              <a:rPr lang="el-GR" sz="1600" i="1" dirty="0" smtClean="0"/>
              <a:t>1933</a:t>
            </a:r>
          </a:p>
          <a:p>
            <a:pPr algn="ctr"/>
            <a:r>
              <a:rPr lang="el-GR" sz="1600" i="1" dirty="0" smtClean="0"/>
              <a:t>Μουσείο Θεόφιλου</a:t>
            </a:r>
          </a:p>
        </p:txBody>
      </p:sp>
      <p:sp>
        <p:nvSpPr>
          <p:cNvPr id="4" name="3 - Ορθογώνιο"/>
          <p:cNvSpPr/>
          <p:nvPr/>
        </p:nvSpPr>
        <p:spPr>
          <a:xfrm>
            <a:off x="285720" y="714356"/>
            <a:ext cx="8715404" cy="338554"/>
          </a:xfrm>
          <a:prstGeom prst="rect">
            <a:avLst/>
          </a:prstGeom>
        </p:spPr>
        <p:txBody>
          <a:bodyPr wrap="square">
            <a:spAutoFit/>
          </a:bodyPr>
          <a:lstStyle/>
          <a:p>
            <a:pPr lvl="0" algn="ctr"/>
            <a:r>
              <a:rPr lang="el-GR" sz="1600" i="1" dirty="0" smtClean="0">
                <a:solidFill>
                  <a:srgbClr val="FFC000"/>
                </a:solidFill>
              </a:rPr>
              <a:t>‘’Μέγα ἀρτοποιείον Γεωργίου Παναγιώτου Κοντου Ἐκ Θεσσαλίας τῆς Πρωτευοὐσης Λαρίσσης’’.</a:t>
            </a:r>
            <a:endParaRPr lang="el-GR" sz="1600" dirty="0">
              <a:solidFill>
                <a:srgbClr val="FFC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Ιχθυοπώλης"/>
          <p:cNvPicPr>
            <a:picLocks noChangeAspect="1" noChangeArrowheads="1"/>
          </p:cNvPicPr>
          <p:nvPr/>
        </p:nvPicPr>
        <p:blipFill>
          <a:blip r:embed="rId2"/>
          <a:srcRect/>
          <a:stretch>
            <a:fillRect/>
          </a:stretch>
        </p:blipFill>
        <p:spPr bwMode="auto">
          <a:xfrm>
            <a:off x="1285852" y="500042"/>
            <a:ext cx="6576064" cy="5286412"/>
          </a:xfrm>
          <a:prstGeom prst="rect">
            <a:avLst/>
          </a:prstGeom>
          <a:noFill/>
        </p:spPr>
      </p:pic>
      <p:sp>
        <p:nvSpPr>
          <p:cNvPr id="3" name="2 - Ορθογώνιο"/>
          <p:cNvSpPr/>
          <p:nvPr/>
        </p:nvSpPr>
        <p:spPr>
          <a:xfrm>
            <a:off x="3714744" y="5780782"/>
            <a:ext cx="1821204" cy="1077218"/>
          </a:xfrm>
          <a:prstGeom prst="rect">
            <a:avLst/>
          </a:prstGeom>
        </p:spPr>
        <p:txBody>
          <a:bodyPr wrap="none">
            <a:spAutoFit/>
          </a:bodyPr>
          <a:lstStyle/>
          <a:p>
            <a:pPr algn="ctr"/>
            <a:r>
              <a:rPr lang="el-GR" sz="1600" i="1" dirty="0" smtClean="0"/>
              <a:t>‘’Ιχθυοπώλης’’</a:t>
            </a:r>
          </a:p>
          <a:p>
            <a:pPr algn="ctr"/>
            <a:r>
              <a:rPr lang="el-GR" sz="1600" i="1" dirty="0" smtClean="0"/>
              <a:t>1933</a:t>
            </a:r>
          </a:p>
          <a:p>
            <a:pPr algn="ctr"/>
            <a:r>
              <a:rPr lang="el-GR" sz="1600" i="1" dirty="0" smtClean="0"/>
              <a:t>Μουσείο Θεόφιλου</a:t>
            </a:r>
          </a:p>
          <a:p>
            <a:pPr algn="ctr"/>
            <a:endParaRPr lang="el-GR" sz="1600" i="1" dirty="0"/>
          </a:p>
        </p:txBody>
      </p:sp>
      <p:sp>
        <p:nvSpPr>
          <p:cNvPr id="4" name="3 - Ορθογώνιο"/>
          <p:cNvSpPr/>
          <p:nvPr/>
        </p:nvSpPr>
        <p:spPr>
          <a:xfrm>
            <a:off x="3286116" y="142852"/>
            <a:ext cx="2603470" cy="338554"/>
          </a:xfrm>
          <a:prstGeom prst="rect">
            <a:avLst/>
          </a:prstGeom>
        </p:spPr>
        <p:txBody>
          <a:bodyPr wrap="none">
            <a:spAutoFit/>
          </a:bodyPr>
          <a:lstStyle/>
          <a:p>
            <a:pPr algn="ctr"/>
            <a:r>
              <a:rPr lang="el-GR" sz="1600" i="1" dirty="0" smtClean="0">
                <a:solidFill>
                  <a:srgbClr val="FFC000"/>
                </a:solidFill>
              </a:rPr>
              <a:t>‘’Ιχθυοπώλες στη Μυτιλήνη’’</a:t>
            </a:r>
            <a:endParaRPr lang="el-GR" sz="1600" i="1" dirty="0">
              <a:solidFill>
                <a:srgbClr val="FFC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Η Ελλάς αναγεννάται και ο Φεραίος», στην πρόσοψη του Φούρνου του Βελέτζα, στην Άλλη Μεριά Μαγνησίας"/>
          <p:cNvPicPr>
            <a:picLocks noChangeAspect="1" noChangeArrowheads="1"/>
          </p:cNvPicPr>
          <p:nvPr/>
        </p:nvPicPr>
        <p:blipFill>
          <a:blip r:embed="rId2"/>
          <a:srcRect/>
          <a:stretch>
            <a:fillRect/>
          </a:stretch>
        </p:blipFill>
        <p:spPr bwMode="auto">
          <a:xfrm>
            <a:off x="0" y="-1"/>
            <a:ext cx="4085183" cy="6858001"/>
          </a:xfrm>
          <a:prstGeom prst="rect">
            <a:avLst/>
          </a:prstGeom>
          <a:noFill/>
        </p:spPr>
      </p:pic>
      <p:sp>
        <p:nvSpPr>
          <p:cNvPr id="3" name="2 - Ορθογώνιο"/>
          <p:cNvSpPr/>
          <p:nvPr/>
        </p:nvSpPr>
        <p:spPr>
          <a:xfrm>
            <a:off x="4357686" y="4929198"/>
            <a:ext cx="4572000" cy="1107996"/>
          </a:xfrm>
          <a:prstGeom prst="rect">
            <a:avLst/>
          </a:prstGeom>
        </p:spPr>
        <p:txBody>
          <a:bodyPr>
            <a:spAutoFit/>
          </a:bodyPr>
          <a:lstStyle/>
          <a:p>
            <a:pPr algn="ctr"/>
            <a:r>
              <a:rPr lang="el-GR" sz="1600" i="1" dirty="0" smtClean="0">
                <a:solidFill>
                  <a:srgbClr val="FFC000"/>
                </a:solidFill>
              </a:rPr>
              <a:t>‘’Η Ελλάς αναγεννάται και ο Φεραίος», στην πρόσοψη του Φούρνου του Βελέτζα, στην Άλλη Μεριά Μαγνησίας’’</a:t>
            </a:r>
          </a:p>
          <a:p>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undefined"/>
          <p:cNvPicPr>
            <a:picLocks noChangeAspect="1" noChangeArrowheads="1"/>
          </p:cNvPicPr>
          <p:nvPr/>
        </p:nvPicPr>
        <p:blipFill>
          <a:blip r:embed="rId2"/>
          <a:srcRect/>
          <a:stretch>
            <a:fillRect/>
          </a:stretch>
        </p:blipFill>
        <p:spPr bwMode="auto">
          <a:xfrm>
            <a:off x="142844" y="142852"/>
            <a:ext cx="5829300" cy="5715000"/>
          </a:xfrm>
          <a:prstGeom prst="rect">
            <a:avLst/>
          </a:prstGeom>
          <a:noFill/>
        </p:spPr>
      </p:pic>
      <p:sp>
        <p:nvSpPr>
          <p:cNvPr id="3" name="2 - Ορθογώνιο"/>
          <p:cNvSpPr/>
          <p:nvPr/>
        </p:nvSpPr>
        <p:spPr>
          <a:xfrm>
            <a:off x="1428728" y="5857892"/>
            <a:ext cx="3438505" cy="830997"/>
          </a:xfrm>
          <a:prstGeom prst="rect">
            <a:avLst/>
          </a:prstGeom>
        </p:spPr>
        <p:txBody>
          <a:bodyPr wrap="none">
            <a:spAutoFit/>
          </a:bodyPr>
          <a:lstStyle/>
          <a:p>
            <a:pPr algn="ctr"/>
            <a:r>
              <a:rPr lang="el-GR" sz="1600" i="1" dirty="0" smtClean="0"/>
              <a:t>‘’Ο Στρατηγός Ιωάννης Μακρυγιάννης’’</a:t>
            </a:r>
          </a:p>
          <a:p>
            <a:pPr algn="ctr"/>
            <a:r>
              <a:rPr lang="el-GR" sz="1600" i="1" dirty="0" smtClean="0"/>
              <a:t>1831</a:t>
            </a:r>
          </a:p>
          <a:p>
            <a:pPr algn="ctr"/>
            <a:r>
              <a:rPr lang="el-GR" sz="1600" i="1" dirty="0" smtClean="0"/>
              <a:t>Λιθογραφία του </a:t>
            </a:r>
            <a:r>
              <a:rPr lang="en-US" sz="1600" i="1" dirty="0" smtClean="0"/>
              <a:t>Karl Krazeisen</a:t>
            </a:r>
            <a:endParaRPr lang="el-GR" sz="1600" i="1" dirty="0"/>
          </a:p>
        </p:txBody>
      </p:sp>
      <p:sp>
        <p:nvSpPr>
          <p:cNvPr id="4" name="3 - Ορθογώνιο"/>
          <p:cNvSpPr/>
          <p:nvPr/>
        </p:nvSpPr>
        <p:spPr>
          <a:xfrm>
            <a:off x="6286512" y="714356"/>
            <a:ext cx="2571769" cy="5324535"/>
          </a:xfrm>
          <a:prstGeom prst="rect">
            <a:avLst/>
          </a:prstGeom>
        </p:spPr>
        <p:txBody>
          <a:bodyPr wrap="square">
            <a:spAutoFit/>
          </a:bodyPr>
          <a:lstStyle/>
          <a:p>
            <a:pPr algn="ctr"/>
            <a:r>
              <a:rPr lang="el-GR" sz="1600" i="1" dirty="0" smtClean="0">
                <a:solidFill>
                  <a:srgbClr val="00B050"/>
                </a:solidFill>
              </a:rPr>
              <a:t>Δημήτριος &amp; Παναγιώτης Ζωγράφος</a:t>
            </a:r>
          </a:p>
          <a:p>
            <a:pPr algn="ctr"/>
            <a:endParaRPr lang="el-GR" i="1" dirty="0" smtClean="0"/>
          </a:p>
          <a:p>
            <a:pPr algn="ctr"/>
            <a:r>
              <a:rPr lang="el-GR" sz="1600" i="1" dirty="0" smtClean="0"/>
              <a:t>Ο πατέρας Δημήτριος μαζί με τον Στρατηγό Μακρυγιάννη εικονογραφούν σκηνές από την Ελληνική Επανάσταση.</a:t>
            </a:r>
          </a:p>
          <a:p>
            <a:pPr algn="ctr"/>
            <a:r>
              <a:rPr lang="el-GR" sz="1600" i="1" dirty="0" smtClean="0"/>
              <a:t>Ο Μακρυγιάννης πίστευε ότι εκτός από τα γραπτά (έμαθε γράμματα σε μεγάλη ηλικία για να γράψει τα ‘’Απομνημονεύματά’’ του) χρειάζονταν και εικόνες αφού οι περισσότεροι Έλληνες ήταν αγράμματοι.</a:t>
            </a:r>
            <a:r>
              <a:rPr lang="el-GR" sz="1600" dirty="0" smtClean="0"/>
              <a:t> </a:t>
            </a:r>
          </a:p>
          <a:p>
            <a:pPr algn="ctr"/>
            <a:endParaRPr lang="el-GR" sz="1600" dirty="0" smtClean="0"/>
          </a:p>
          <a:p>
            <a:pPr algn="ctr"/>
            <a:r>
              <a:rPr lang="el-GR" sz="1600" i="1" dirty="0" smtClean="0"/>
              <a:t>Ο Γιάννης Τσαρούχης έκανε λόγο για </a:t>
            </a:r>
            <a:r>
              <a:rPr lang="el-GR" sz="1600" i="1" dirty="0" smtClean="0">
                <a:solidFill>
                  <a:srgbClr val="FFC000"/>
                </a:solidFill>
              </a:rPr>
              <a:t>"αθώα, σοφή ζωγραφική"</a:t>
            </a:r>
            <a:r>
              <a:rPr lang="el-GR" sz="1600" i="1" dirty="0" smtClean="0"/>
              <a:t>.</a:t>
            </a:r>
          </a:p>
          <a:p>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500826" y="0"/>
            <a:ext cx="2428876" cy="6740307"/>
          </a:xfrm>
          <a:prstGeom prst="rect">
            <a:avLst/>
          </a:prstGeom>
        </p:spPr>
        <p:txBody>
          <a:bodyPr wrap="square">
            <a:spAutoFit/>
          </a:bodyPr>
          <a:lstStyle/>
          <a:p>
            <a:pPr algn="ctr"/>
            <a:r>
              <a:rPr lang="el-GR" sz="1600" i="1" dirty="0" smtClean="0"/>
              <a:t>Αρχικά ο Μακρυγιάννης ανάθεσε σε έναν Ευρωπαίο να του ζωγραφίσει, γρήγορα όμως κατάλαβε ότι δεν χρειάζονταν καλλιτεχνικές αναπαραστάσεις, αλλά εικόνες περιγραφικές με όλα τα απαραίτητα στοιχεία που θα ήταν ικανά να εξιστορήσουν με ακρίβεια το θέμα που απεικόνιζαν. </a:t>
            </a:r>
          </a:p>
          <a:p>
            <a:pPr algn="ctr"/>
            <a:endParaRPr lang="el-GR" sz="1600" i="1" dirty="0" smtClean="0"/>
          </a:p>
          <a:p>
            <a:pPr algn="ctr"/>
            <a:r>
              <a:rPr lang="el-GR" sz="1600" i="1" dirty="0" smtClean="0">
                <a:solidFill>
                  <a:srgbClr val="FFC000"/>
                </a:solidFill>
              </a:rPr>
              <a:t>Έτσι </a:t>
            </a:r>
            <a:r>
              <a:rPr lang="el-GR" sz="1600" i="1" dirty="0" smtClean="0"/>
              <a:t>στράφηκε στον </a:t>
            </a:r>
            <a:r>
              <a:rPr lang="el-GR" sz="1600" i="1" dirty="0" smtClean="0">
                <a:solidFill>
                  <a:srgbClr val="00B050"/>
                </a:solidFill>
              </a:rPr>
              <a:t>Παναγιώτη Ζωγράφο</a:t>
            </a:r>
            <a:r>
              <a:rPr lang="el-GR" sz="1600" i="1" dirty="0" smtClean="0"/>
              <a:t>, παλαίμαχο αγωνιστή από τη Βορδόνια Λακωνίας. Ο </a:t>
            </a:r>
            <a:r>
              <a:rPr lang="el-GR" sz="1600" i="1" dirty="0" smtClean="0">
                <a:solidFill>
                  <a:srgbClr val="00B050"/>
                </a:solidFill>
              </a:rPr>
              <a:t>Δημήτριος Ζωγράφος </a:t>
            </a:r>
            <a:r>
              <a:rPr lang="el-GR" sz="1600" i="1" dirty="0" smtClean="0"/>
              <a:t>ήταν αυτοδίδακτος λαϊκός ζωγράφος, αγιογράφος της μεταβυζαντινής λαϊκής παράδοσης και ως αγωνιστής είχε δει με τα ίδια του τα μάτια όλα αυτά που ο Μακρυγιάννης του ανέθετε να περιγράψει.</a:t>
            </a:r>
            <a:endParaRPr lang="el-GR" sz="1600" i="1" dirty="0"/>
          </a:p>
        </p:txBody>
      </p:sp>
      <p:pic>
        <p:nvPicPr>
          <p:cNvPr id="38914" name="Picture 2" descr="undefined"/>
          <p:cNvPicPr>
            <a:picLocks noChangeAspect="1" noChangeArrowheads="1"/>
          </p:cNvPicPr>
          <p:nvPr/>
        </p:nvPicPr>
        <p:blipFill>
          <a:blip r:embed="rId2"/>
          <a:srcRect/>
          <a:stretch>
            <a:fillRect/>
          </a:stretch>
        </p:blipFill>
        <p:spPr bwMode="auto">
          <a:xfrm>
            <a:off x="0" y="357166"/>
            <a:ext cx="6488334" cy="5132374"/>
          </a:xfrm>
          <a:prstGeom prst="rect">
            <a:avLst/>
          </a:prstGeom>
          <a:noFill/>
        </p:spPr>
      </p:pic>
      <p:sp>
        <p:nvSpPr>
          <p:cNvPr id="4" name="3 - Ορθογώνιο"/>
          <p:cNvSpPr/>
          <p:nvPr/>
        </p:nvSpPr>
        <p:spPr>
          <a:xfrm>
            <a:off x="1142976" y="5534561"/>
            <a:ext cx="4572000" cy="1323439"/>
          </a:xfrm>
          <a:prstGeom prst="rect">
            <a:avLst/>
          </a:prstGeom>
        </p:spPr>
        <p:txBody>
          <a:bodyPr>
            <a:spAutoFit/>
          </a:bodyPr>
          <a:lstStyle/>
          <a:p>
            <a:pPr algn="ctr"/>
            <a:r>
              <a:rPr lang="el-GR" sz="1600" i="1" dirty="0" smtClean="0">
                <a:solidFill>
                  <a:srgbClr val="FFC000"/>
                </a:solidFill>
              </a:rPr>
              <a:t>‘’Πόλεμος της Τριπολιτζάς και των πέριξ αυτής χωρίων’’.</a:t>
            </a:r>
          </a:p>
          <a:p>
            <a:pPr algn="ctr"/>
            <a:r>
              <a:rPr lang="el-GR" sz="1600" i="1" dirty="0" smtClean="0"/>
              <a:t>Πίνακας του Δημήτριου Ζωγράφου με την καθοδήγηση του Μακρυγιάννη</a:t>
            </a:r>
          </a:p>
          <a:p>
            <a:pPr algn="ctr"/>
            <a:r>
              <a:rPr lang="el-GR" sz="1600" i="1" dirty="0" smtClean="0"/>
              <a:t>1836/39</a:t>
            </a:r>
            <a:endParaRPr lang="el-GR" sz="1600" i="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715124" y="0"/>
            <a:ext cx="2428876" cy="6986528"/>
          </a:xfrm>
          <a:prstGeom prst="rect">
            <a:avLst/>
          </a:prstGeom>
        </p:spPr>
        <p:txBody>
          <a:bodyPr wrap="square">
            <a:spAutoFit/>
          </a:bodyPr>
          <a:lstStyle/>
          <a:p>
            <a:pPr algn="ctr"/>
            <a:r>
              <a:rPr lang="el-GR" sz="1600" i="1" dirty="0" smtClean="0"/>
              <a:t>Μέσα στο διάστημα των τριών ετών που έμεινε με τον Μακρυγιάννη, ο Ζωγράφος αποτύπωσε 25 εικόνες. Έκανε πέντε σειρές έργων εκ των οποίων το πρώτο ήταν πάνω σε ξύλο και τα άλλα τέσσερα σε χαρτί.</a:t>
            </a:r>
            <a:r>
              <a:rPr lang="el-GR" sz="1600" dirty="0" smtClean="0"/>
              <a:t> </a:t>
            </a:r>
            <a:r>
              <a:rPr lang="el-GR" sz="1600" i="1" dirty="0" smtClean="0"/>
              <a:t>Ο Μακρυγιάννης κράτησε τις ξύλινες επιφάνειες από τις οποίες σήμερα διασώζονται οκτώ εικόνες που στεγάζονται στο Εθνικό Ιστορικό Μουσείο.</a:t>
            </a:r>
            <a:r>
              <a:rPr lang="el-GR" sz="1600" dirty="0" smtClean="0"/>
              <a:t/>
            </a:r>
            <a:br>
              <a:rPr lang="el-GR" sz="1600" dirty="0" smtClean="0"/>
            </a:br>
            <a:r>
              <a:rPr lang="el-GR" sz="1600" dirty="0" smtClean="0"/>
              <a:t/>
            </a:r>
            <a:br>
              <a:rPr lang="el-GR" sz="1600" dirty="0" smtClean="0"/>
            </a:br>
            <a:r>
              <a:rPr lang="el-GR" sz="1600" i="1" dirty="0" smtClean="0"/>
              <a:t>Αντίγραφα των πινάκων φτιάχτηκαν από τον γιο του Παναγιώτη και από τον ίδιο τον Δημήτριο και μοιράστηκαν όπως ήθελε ο Μακρυγιάννης στον βασιλιά Όθωνα, στον τσάρο της Ρωσίας, τον βασιλιά της Γαλλίας και τη βασίλισσα της Αγγλίας.</a:t>
            </a:r>
            <a:endParaRPr lang="el-GR" sz="1600" i="1" dirty="0"/>
          </a:p>
        </p:txBody>
      </p:sp>
      <p:sp>
        <p:nvSpPr>
          <p:cNvPr id="4" name="3 - Ορθογώνιο"/>
          <p:cNvSpPr/>
          <p:nvPr/>
        </p:nvSpPr>
        <p:spPr>
          <a:xfrm>
            <a:off x="1" y="5786454"/>
            <a:ext cx="6357950" cy="1077218"/>
          </a:xfrm>
          <a:prstGeom prst="rect">
            <a:avLst/>
          </a:prstGeom>
        </p:spPr>
        <p:txBody>
          <a:bodyPr wrap="square">
            <a:spAutoFit/>
          </a:bodyPr>
          <a:lstStyle/>
          <a:p>
            <a:pPr algn="ctr"/>
            <a:r>
              <a:rPr lang="el-GR" sz="1600" i="1" dirty="0" smtClean="0"/>
              <a:t>‘’Οι μάχες στην Αλαμάνα την Αγία Μαρίνα και το Παρακίτσι’’</a:t>
            </a:r>
            <a:r>
              <a:rPr lang="el-GR" sz="1600" dirty="0" smtClean="0"/>
              <a:t> </a:t>
            </a:r>
          </a:p>
          <a:p>
            <a:pPr algn="ctr"/>
            <a:r>
              <a:rPr lang="el-GR" sz="1600" i="1" dirty="0" smtClean="0"/>
              <a:t>‘’Πρώτη μάχη των Ελλήνων κατά των Τούρκων κατά την γέφυραν της Αλαμάνας και θάνατος του αρχηγού Διάκου και Ησαΐου αρχιεπισκόπου Σαλόνων και επιλοίπω’’. </a:t>
            </a:r>
            <a:r>
              <a:rPr lang="el-GR" sz="1600" dirty="0" smtClean="0"/>
              <a:t>γενναίων αξιωματικών</a:t>
            </a:r>
            <a:endParaRPr lang="el-GR" sz="1600" i="1" dirty="0" smtClean="0"/>
          </a:p>
        </p:txBody>
      </p:sp>
      <p:pic>
        <p:nvPicPr>
          <p:cNvPr id="37894" name="Picture 6" descr="https://users.sch.gr/ipap/Ellinikos_Politismos/logotexnia/zografos/m04-1.jpg"/>
          <p:cNvPicPr>
            <a:picLocks noChangeAspect="1" noChangeArrowheads="1"/>
          </p:cNvPicPr>
          <p:nvPr/>
        </p:nvPicPr>
        <p:blipFill>
          <a:blip r:embed="rId2"/>
          <a:srcRect/>
          <a:stretch>
            <a:fillRect/>
          </a:stretch>
        </p:blipFill>
        <p:spPr bwMode="auto">
          <a:xfrm>
            <a:off x="0" y="214290"/>
            <a:ext cx="6663904" cy="532446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https://users.sch.gr/ipap/Ellinikos_Politismos/logotexnia/zografos/m14-1.jpg"/>
          <p:cNvPicPr>
            <a:picLocks noChangeAspect="1" noChangeArrowheads="1"/>
          </p:cNvPicPr>
          <p:nvPr/>
        </p:nvPicPr>
        <p:blipFill>
          <a:blip r:embed="rId3"/>
          <a:srcRect/>
          <a:stretch>
            <a:fillRect/>
          </a:stretch>
        </p:blipFill>
        <p:spPr bwMode="auto">
          <a:xfrm>
            <a:off x="214282" y="0"/>
            <a:ext cx="8724900" cy="6124575"/>
          </a:xfrm>
          <a:prstGeom prst="rect">
            <a:avLst/>
          </a:prstGeom>
          <a:noFill/>
        </p:spPr>
      </p:pic>
      <p:sp>
        <p:nvSpPr>
          <p:cNvPr id="5" name="4 - Ορθογώνιο"/>
          <p:cNvSpPr/>
          <p:nvPr/>
        </p:nvSpPr>
        <p:spPr>
          <a:xfrm>
            <a:off x="3071802" y="6143644"/>
            <a:ext cx="3066289" cy="338554"/>
          </a:xfrm>
          <a:prstGeom prst="rect">
            <a:avLst/>
          </a:prstGeom>
        </p:spPr>
        <p:txBody>
          <a:bodyPr wrap="none">
            <a:spAutoFit/>
          </a:bodyPr>
          <a:lstStyle/>
          <a:p>
            <a:pPr algn="ctr"/>
            <a:r>
              <a:rPr lang="el-GR" sz="1600" i="1" dirty="0" smtClean="0"/>
              <a:t>‘’Μάχη των Μύλων της Ναυπλίας’’</a:t>
            </a:r>
            <a:endParaRPr lang="el-GR" sz="1600" i="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642918"/>
            <a:ext cx="9144000" cy="5334417"/>
          </a:xfrm>
          <a:prstGeom prst="rect">
            <a:avLst/>
          </a:prstGeom>
        </p:spPr>
        <p:txBody>
          <a:bodyPr wrap="square">
            <a:spAutoFit/>
          </a:bodyPr>
          <a:lstStyle/>
          <a:p>
            <a:pPr algn="ctr"/>
            <a:r>
              <a:rPr lang="el-GR" sz="1600" i="1" dirty="0" smtClean="0"/>
              <a:t>1. Οι Μύλοι της Ναυπλίας. – 2. Το σπίτι οπού </a:t>
            </a:r>
            <a:r>
              <a:rPr lang="el-GR" sz="1600" i="1" dirty="0" err="1" smtClean="0"/>
              <a:t>εκρατούσε</a:t>
            </a:r>
            <a:r>
              <a:rPr lang="el-GR" sz="1600" i="1" dirty="0" smtClean="0"/>
              <a:t> ο Μακρυγιάννης με το σώμα του. – 3. Το σπίτι οπού </a:t>
            </a:r>
            <a:r>
              <a:rPr lang="el-GR" sz="1600" i="1" dirty="0" err="1" smtClean="0"/>
              <a:t>εβαστούσεν</a:t>
            </a:r>
            <a:r>
              <a:rPr lang="el-GR" sz="1600" i="1" dirty="0" smtClean="0"/>
              <a:t> ο Υψηλάντης με τους ανθρώπους του. – 4. Το σπίτι οπού </a:t>
            </a:r>
            <a:r>
              <a:rPr lang="el-GR" sz="1600" i="1" dirty="0" err="1" smtClean="0"/>
              <a:t>εβαστούσεν</a:t>
            </a:r>
            <a:r>
              <a:rPr lang="el-GR" sz="1600" i="1" dirty="0" smtClean="0"/>
              <a:t> ο Χ. Στεφανής και άλλοι. – 5. </a:t>
            </a:r>
            <a:r>
              <a:rPr lang="el-GR" sz="1600" i="1" dirty="0" err="1" smtClean="0"/>
              <a:t>Θέσις</a:t>
            </a:r>
            <a:r>
              <a:rPr lang="el-GR" sz="1600" i="1" dirty="0" smtClean="0"/>
              <a:t> οπού </a:t>
            </a:r>
            <a:r>
              <a:rPr lang="el-GR" sz="1600" i="1" dirty="0" err="1" smtClean="0"/>
              <a:t>εκρατούσεν</a:t>
            </a:r>
            <a:r>
              <a:rPr lang="el-GR" sz="1600" i="1" dirty="0" smtClean="0"/>
              <a:t> ο Κωνσταντίνος Μαυρομιχάλης και Χ. Μιχάλης με το σώμα του. – 6. Ο </a:t>
            </a:r>
            <a:r>
              <a:rPr lang="el-GR" sz="1600" i="1" dirty="0" err="1" smtClean="0"/>
              <a:t>κήπς</a:t>
            </a:r>
            <a:r>
              <a:rPr lang="el-GR" sz="1600" i="1" dirty="0" smtClean="0"/>
              <a:t> και οι πύργοι αυτού. – 7. Το </a:t>
            </a:r>
            <a:r>
              <a:rPr lang="el-GR" sz="1600" i="1" dirty="0" err="1" smtClean="0"/>
              <a:t>τακτικόν</a:t>
            </a:r>
            <a:r>
              <a:rPr lang="el-GR" sz="1600" i="1" dirty="0" smtClean="0"/>
              <a:t> του Ιμπραήμ πολλά πρωί την άλλην </a:t>
            </a:r>
            <a:r>
              <a:rPr lang="el-GR" sz="1600" i="1" dirty="0" err="1" smtClean="0"/>
              <a:t>ημέραν</a:t>
            </a:r>
            <a:r>
              <a:rPr lang="el-GR" sz="1600" i="1" dirty="0" smtClean="0"/>
              <a:t> </a:t>
            </a:r>
            <a:r>
              <a:rPr lang="el-GR" sz="1600" i="1" dirty="0" err="1" smtClean="0"/>
              <a:t>εκυρίευσεν</a:t>
            </a:r>
            <a:r>
              <a:rPr lang="el-GR" sz="1600" i="1" dirty="0" smtClean="0"/>
              <a:t> τον </a:t>
            </a:r>
            <a:r>
              <a:rPr lang="el-GR" sz="1600" i="1" dirty="0" err="1" smtClean="0"/>
              <a:t>κήπον</a:t>
            </a:r>
            <a:r>
              <a:rPr lang="el-GR" sz="1600" i="1" dirty="0" smtClean="0"/>
              <a:t> και τους πύργους, </a:t>
            </a:r>
            <a:r>
              <a:rPr lang="el-GR" sz="1600" i="1" dirty="0" err="1" smtClean="0"/>
              <a:t>αναχωρημένη</a:t>
            </a:r>
            <a:r>
              <a:rPr lang="el-GR" sz="1600" i="1" dirty="0" smtClean="0"/>
              <a:t> η Ελληνική βάρδια από </a:t>
            </a:r>
            <a:r>
              <a:rPr lang="el-GR" sz="1600" i="1" dirty="0" err="1" smtClean="0"/>
              <a:t>πρότερον</a:t>
            </a:r>
            <a:r>
              <a:rPr lang="el-GR" sz="1600" i="1" dirty="0" smtClean="0"/>
              <a:t>. – 8. Βλέποντάς τους ο Μακρυγιάννης οπού </a:t>
            </a:r>
            <a:r>
              <a:rPr lang="el-GR" sz="1600" i="1" dirty="0" err="1" smtClean="0"/>
              <a:t>εκυρίευσαν</a:t>
            </a:r>
            <a:r>
              <a:rPr lang="el-GR" sz="1600" i="1" dirty="0" smtClean="0"/>
              <a:t> την </a:t>
            </a:r>
            <a:r>
              <a:rPr lang="el-GR" sz="1600" i="1" dirty="0" err="1" smtClean="0"/>
              <a:t>θέσιν</a:t>
            </a:r>
            <a:r>
              <a:rPr lang="el-GR" sz="1600" i="1" dirty="0" smtClean="0"/>
              <a:t> του κήπου, επήρε το σώμα του και </a:t>
            </a:r>
            <a:r>
              <a:rPr lang="el-GR" sz="1600" i="1" dirty="0" err="1" smtClean="0"/>
              <a:t>περνάναι</a:t>
            </a:r>
            <a:r>
              <a:rPr lang="el-GR" sz="1600" i="1" dirty="0" smtClean="0"/>
              <a:t> από την </a:t>
            </a:r>
            <a:r>
              <a:rPr lang="el-GR" sz="1600" i="1" dirty="0" err="1" smtClean="0"/>
              <a:t>πόρταν</a:t>
            </a:r>
            <a:r>
              <a:rPr lang="el-GR" sz="1600" i="1" dirty="0" smtClean="0"/>
              <a:t> του Μύλου και από τα τείχη του νερού και τους </a:t>
            </a:r>
            <a:r>
              <a:rPr lang="el-GR" sz="1600" i="1" dirty="0" err="1" smtClean="0"/>
              <a:t>βάρεσεν</a:t>
            </a:r>
            <a:r>
              <a:rPr lang="el-GR" sz="1600" i="1" dirty="0" smtClean="0"/>
              <a:t> από τα όπισθεν, και </a:t>
            </a:r>
            <a:r>
              <a:rPr lang="el-GR" sz="1600" i="1" dirty="0" err="1" smtClean="0"/>
              <a:t>βιασμένον</a:t>
            </a:r>
            <a:r>
              <a:rPr lang="el-GR" sz="1600" i="1" dirty="0" smtClean="0"/>
              <a:t> το </a:t>
            </a:r>
            <a:r>
              <a:rPr lang="el-GR" sz="1600" i="1" dirty="0" err="1" smtClean="0"/>
              <a:t>τακτικόν</a:t>
            </a:r>
            <a:r>
              <a:rPr lang="el-GR" sz="1600" i="1" dirty="0" smtClean="0"/>
              <a:t> </a:t>
            </a:r>
            <a:r>
              <a:rPr lang="el-GR" sz="1600" i="1" dirty="0" err="1" smtClean="0"/>
              <a:t>έστρεψεν</a:t>
            </a:r>
            <a:r>
              <a:rPr lang="el-GR" sz="1600" i="1" dirty="0" smtClean="0"/>
              <a:t> εις τα οπίσω· και έβαλαν τα όπλα των εις την </a:t>
            </a:r>
            <a:r>
              <a:rPr lang="el-GR" sz="1600" i="1" dirty="0" err="1" smtClean="0"/>
              <a:t>γραμμήν</a:t>
            </a:r>
            <a:r>
              <a:rPr lang="el-GR" sz="1600" i="1" dirty="0" smtClean="0"/>
              <a:t> και </a:t>
            </a:r>
            <a:r>
              <a:rPr lang="el-GR" sz="1600" i="1" dirty="0" err="1" smtClean="0"/>
              <a:t>εξεμεσημέριασαν</a:t>
            </a:r>
            <a:r>
              <a:rPr lang="el-GR" sz="1600" i="1" dirty="0" smtClean="0"/>
              <a:t> εις τον αρ. (9). – 10. Προς το </a:t>
            </a:r>
            <a:r>
              <a:rPr lang="el-GR" sz="1600" i="1" dirty="0" err="1" smtClean="0"/>
              <a:t>δειλινόν</a:t>
            </a:r>
            <a:r>
              <a:rPr lang="el-GR" sz="1600" i="1" dirty="0" smtClean="0"/>
              <a:t> </a:t>
            </a:r>
            <a:r>
              <a:rPr lang="el-GR" sz="1600" i="1" dirty="0" err="1" smtClean="0"/>
              <a:t>εξαναπήγεν</a:t>
            </a:r>
            <a:r>
              <a:rPr lang="el-GR" sz="1600" i="1" dirty="0" smtClean="0"/>
              <a:t> ο Μακρυγιάννης με το σώμα του και τους </a:t>
            </a:r>
            <a:r>
              <a:rPr lang="el-GR" sz="1600" i="1" dirty="0" err="1" smtClean="0"/>
              <a:t>έδωσεν</a:t>
            </a:r>
            <a:r>
              <a:rPr lang="el-GR" sz="1600" i="1" dirty="0" smtClean="0"/>
              <a:t> </a:t>
            </a:r>
            <a:r>
              <a:rPr lang="el-GR" sz="1600" i="1" dirty="0" err="1" smtClean="0"/>
              <a:t>αιτίαν</a:t>
            </a:r>
            <a:r>
              <a:rPr lang="el-GR" sz="1600" i="1" dirty="0" smtClean="0"/>
              <a:t> και </a:t>
            </a:r>
            <a:r>
              <a:rPr lang="el-GR" sz="1600" i="1" dirty="0" err="1" smtClean="0"/>
              <a:t>εκνήσθησαν</a:t>
            </a:r>
            <a:r>
              <a:rPr lang="el-GR" sz="1600" i="1" dirty="0" smtClean="0"/>
              <a:t> εκ δευτέρου οπίσω κα </a:t>
            </a:r>
            <a:r>
              <a:rPr lang="el-GR" sz="1600" i="1" dirty="0" err="1" smtClean="0"/>
              <a:t>εξανακυρίευσαν</a:t>
            </a:r>
            <a:r>
              <a:rPr lang="el-GR" sz="1600" i="1" dirty="0" smtClean="0"/>
              <a:t> την ιδίαν </a:t>
            </a:r>
            <a:r>
              <a:rPr lang="el-GR" sz="1600" i="1" dirty="0" err="1" smtClean="0"/>
              <a:t>θέσιν</a:t>
            </a:r>
            <a:r>
              <a:rPr lang="el-GR" sz="1600" i="1" dirty="0" smtClean="0"/>
              <a:t> του κήπου. – 11. Εις τον ίδιον καιρόν </a:t>
            </a:r>
            <a:r>
              <a:rPr lang="el-GR" sz="1600" i="1" dirty="0" err="1" smtClean="0"/>
              <a:t>εκινήθησαν</a:t>
            </a:r>
            <a:r>
              <a:rPr lang="el-GR" sz="1600" i="1" dirty="0" smtClean="0"/>
              <a:t> και οι κολώνες από το </a:t>
            </a:r>
            <a:r>
              <a:rPr lang="el-GR" sz="1600" i="1" dirty="0" err="1" smtClean="0"/>
              <a:t>Παλαιόκαστον</a:t>
            </a:r>
            <a:r>
              <a:rPr lang="el-GR" sz="1600" i="1" dirty="0" smtClean="0"/>
              <a:t>, οπού ήτον με τον </a:t>
            </a:r>
            <a:r>
              <a:rPr lang="el-GR" sz="1600" i="1" dirty="0" err="1" smtClean="0"/>
              <a:t>Ιμπραΐμη</a:t>
            </a:r>
            <a:r>
              <a:rPr lang="el-GR" sz="1600" i="1" dirty="0" smtClean="0"/>
              <a:t>, και </a:t>
            </a:r>
            <a:r>
              <a:rPr lang="el-GR" sz="1600" i="1" dirty="0" err="1" smtClean="0"/>
              <a:t>εμβήκαν</a:t>
            </a:r>
            <a:r>
              <a:rPr lang="el-GR" sz="1600" i="1" dirty="0" smtClean="0"/>
              <a:t> </a:t>
            </a:r>
            <a:r>
              <a:rPr lang="el-GR" sz="1600" i="1" dirty="0" err="1" smtClean="0"/>
              <a:t>όλαις</a:t>
            </a:r>
            <a:r>
              <a:rPr lang="el-GR" sz="1600" i="1" dirty="0" smtClean="0"/>
              <a:t> εις τον </a:t>
            </a:r>
            <a:r>
              <a:rPr lang="el-GR" sz="1600" i="1" dirty="0" err="1" smtClean="0"/>
              <a:t>κήπον</a:t>
            </a:r>
            <a:r>
              <a:rPr lang="el-GR" sz="1600" i="1" dirty="0" smtClean="0"/>
              <a:t>. – 12. Ο Υψηλάντης με τους </a:t>
            </a:r>
            <a:r>
              <a:rPr lang="el-GR" sz="1600" i="1" dirty="0" err="1" smtClean="0"/>
              <a:t>Κρήτας</a:t>
            </a:r>
            <a:r>
              <a:rPr lang="el-GR" sz="1600" i="1" dirty="0" smtClean="0"/>
              <a:t> και με το σώμα του έπιασαν τον </a:t>
            </a:r>
            <a:r>
              <a:rPr lang="el-GR" sz="1600" i="1" dirty="0" err="1" smtClean="0"/>
              <a:t>μύλον</a:t>
            </a:r>
            <a:r>
              <a:rPr lang="el-GR" sz="1600" i="1" dirty="0" smtClean="0"/>
              <a:t> τον μικρόν. – 13. Οι Έλληνες με τα τρία μυστικά τους </a:t>
            </a:r>
            <a:r>
              <a:rPr lang="el-GR" sz="1600" i="1" dirty="0" err="1" smtClean="0"/>
              <a:t>εκτύπησαν</a:t>
            </a:r>
            <a:r>
              <a:rPr lang="el-GR" sz="1600" i="1" dirty="0" smtClean="0"/>
              <a:t> γενικώς και τους </a:t>
            </a:r>
            <a:r>
              <a:rPr lang="el-GR" sz="1600" i="1" dirty="0" err="1" smtClean="0"/>
              <a:t>εχάλασαν</a:t>
            </a:r>
            <a:r>
              <a:rPr lang="el-GR" sz="1600" i="1" dirty="0" smtClean="0"/>
              <a:t> τρεις φορές τους Τούρκους και </a:t>
            </a:r>
            <a:r>
              <a:rPr lang="el-GR" sz="1600" i="1" dirty="0" err="1" smtClean="0"/>
              <a:t>εκέρδισαν</a:t>
            </a:r>
            <a:r>
              <a:rPr lang="el-GR" sz="1600" i="1" dirty="0" smtClean="0"/>
              <a:t> την </a:t>
            </a:r>
            <a:r>
              <a:rPr lang="el-GR" sz="1600" i="1" dirty="0" err="1" smtClean="0"/>
              <a:t>θέσιν</a:t>
            </a:r>
            <a:r>
              <a:rPr lang="el-GR" sz="1600" i="1" dirty="0" smtClean="0"/>
              <a:t>. Έγινε σκοτωμός εις τους Τούρκους και λαβωμένοι και </a:t>
            </a:r>
            <a:r>
              <a:rPr lang="el-GR" sz="1600" i="1" dirty="0" err="1" smtClean="0"/>
              <a:t>σκοτομένοι</a:t>
            </a:r>
            <a:r>
              <a:rPr lang="el-GR" sz="1600" i="1" dirty="0" smtClean="0"/>
              <a:t> περίπου των 500. Από δε τους Έλληνας </a:t>
            </a:r>
            <a:r>
              <a:rPr lang="el-GR" sz="1600" i="1" dirty="0" err="1" smtClean="0"/>
              <a:t>εσκοτώθη</a:t>
            </a:r>
            <a:r>
              <a:rPr lang="el-GR" sz="1600" i="1" dirty="0" smtClean="0"/>
              <a:t> ένας μόνο από το σώμα του Μακρυγιάννη λεγόμενος </a:t>
            </a:r>
            <a:r>
              <a:rPr lang="el-GR" sz="1600" i="1" dirty="0" err="1" smtClean="0"/>
              <a:t>Κατζούδας</a:t>
            </a:r>
            <a:r>
              <a:rPr lang="el-GR" sz="1600" i="1" dirty="0" smtClean="0"/>
              <a:t> και </a:t>
            </a:r>
            <a:r>
              <a:rPr lang="el-GR" sz="1600" i="1" dirty="0" err="1" smtClean="0"/>
              <a:t>επληγώθη</a:t>
            </a:r>
            <a:r>
              <a:rPr lang="el-GR" sz="1600" i="1" dirty="0" smtClean="0"/>
              <a:t> άλλος ένας και ο Μακρυγιάννης. Το όλον των Τούρκων ήτον έως 7.000. Οι Έλληνες οπού ήτον από το πρώτον εκεί ήτον έως 250. Ακολούθως </a:t>
            </a:r>
            <a:r>
              <a:rPr lang="el-GR" sz="1600" i="1" dirty="0" err="1" smtClean="0"/>
              <a:t>ήλθεν</a:t>
            </a:r>
            <a:r>
              <a:rPr lang="el-GR" sz="1600" i="1" dirty="0" smtClean="0"/>
              <a:t> ο </a:t>
            </a:r>
            <a:r>
              <a:rPr lang="el-GR" sz="1600" i="1" dirty="0" err="1" smtClean="0"/>
              <a:t>Λιακόπουλος</a:t>
            </a:r>
            <a:r>
              <a:rPr lang="el-GR" sz="1600" i="1" dirty="0" smtClean="0"/>
              <a:t> με άλλους 40 και </a:t>
            </a:r>
            <a:r>
              <a:rPr lang="el-GR" sz="1600" i="1" dirty="0" err="1" smtClean="0"/>
              <a:t>ευρέθη</a:t>
            </a:r>
            <a:r>
              <a:rPr lang="el-GR" sz="1600" i="1" dirty="0" smtClean="0"/>
              <a:t> εις τον τρίτον </a:t>
            </a:r>
            <a:r>
              <a:rPr lang="el-GR" sz="1600" i="1" dirty="0" err="1" smtClean="0"/>
              <a:t>πόλεμον</a:t>
            </a:r>
            <a:r>
              <a:rPr lang="el-GR" sz="1600" i="1" dirty="0" smtClean="0"/>
              <a:t>. Έπειτα </a:t>
            </a:r>
            <a:r>
              <a:rPr lang="el-GR" sz="1600" i="1" dirty="0" err="1" smtClean="0"/>
              <a:t>ήλθεν</a:t>
            </a:r>
            <a:r>
              <a:rPr lang="el-GR" sz="1600" i="1" dirty="0" smtClean="0"/>
              <a:t> ο Κάρπος με 60 ανθρώπους εκ του Ελληνικού Τακτικού. – 14. Η </a:t>
            </a:r>
            <a:r>
              <a:rPr lang="el-GR" sz="1600" i="1" dirty="0" err="1" smtClean="0"/>
              <a:t>φεργάτα</a:t>
            </a:r>
            <a:r>
              <a:rPr lang="el-GR" sz="1600" i="1" dirty="0" smtClean="0"/>
              <a:t> του </a:t>
            </a:r>
            <a:r>
              <a:rPr lang="el-GR" sz="1600" i="1" dirty="0" err="1" smtClean="0"/>
              <a:t>Ντερινή</a:t>
            </a:r>
            <a:r>
              <a:rPr lang="el-GR" sz="1600" i="1" dirty="0" smtClean="0"/>
              <a:t> όπου ήτον εκεί αραγμένη. 15. Όσα καΐκια ήταν εκεί τα </a:t>
            </a:r>
            <a:r>
              <a:rPr lang="el-GR" sz="1600" i="1" dirty="0" err="1" smtClean="0"/>
              <a:t>εδιώξαμεν</a:t>
            </a:r>
            <a:r>
              <a:rPr lang="el-GR" sz="1600" i="1" dirty="0" smtClean="0"/>
              <a:t> </a:t>
            </a:r>
            <a:r>
              <a:rPr lang="el-GR" sz="1600" i="1" dirty="0" err="1" smtClean="0"/>
              <a:t>πρότερον</a:t>
            </a:r>
            <a:r>
              <a:rPr lang="el-GR" sz="1600" i="1" dirty="0" smtClean="0"/>
              <a:t> δια να μη φύγουν οι Έλληνες. 16. Η </a:t>
            </a:r>
            <a:r>
              <a:rPr lang="el-GR" sz="1600" i="1" dirty="0" err="1" smtClean="0"/>
              <a:t>φεργάδα</a:t>
            </a:r>
            <a:r>
              <a:rPr lang="el-GR" sz="1600" i="1" dirty="0" smtClean="0"/>
              <a:t> του </a:t>
            </a:r>
            <a:r>
              <a:rPr lang="el-GR" sz="1600" i="1" dirty="0" err="1" smtClean="0"/>
              <a:t>Ντερινή</a:t>
            </a:r>
            <a:r>
              <a:rPr lang="el-GR" sz="1600" i="1" dirty="0" smtClean="0"/>
              <a:t> </a:t>
            </a:r>
            <a:r>
              <a:rPr lang="el-GR" sz="1600" i="1" dirty="0" err="1" smtClean="0"/>
              <a:t>επεριποιήθη</a:t>
            </a:r>
            <a:r>
              <a:rPr lang="el-GR" sz="1600" i="1" dirty="0" smtClean="0"/>
              <a:t> αρκετά τους Έλληνας και μάλιστα τους </a:t>
            </a:r>
            <a:r>
              <a:rPr lang="el-GR" sz="1600" i="1" dirty="0" err="1" smtClean="0"/>
              <a:t>πληγωθέντας</a:t>
            </a:r>
            <a:r>
              <a:rPr lang="el-GR" sz="1600" i="1" dirty="0" smtClean="0"/>
              <a:t> οι ιατροί αυτή. (Πήγαν τον </a:t>
            </a:r>
            <a:r>
              <a:rPr lang="el-GR" sz="1600" i="1" dirty="0" err="1" smtClean="0"/>
              <a:t>Μακρυγιάννην</a:t>
            </a:r>
            <a:r>
              <a:rPr lang="el-GR" sz="1600" i="1" dirty="0" smtClean="0"/>
              <a:t> εις την </a:t>
            </a:r>
            <a:r>
              <a:rPr lang="el-GR" sz="1600" i="1" dirty="0" err="1" smtClean="0"/>
              <a:t>φρεγάταν</a:t>
            </a:r>
            <a:r>
              <a:rPr lang="el-GR" sz="1600" i="1" dirty="0" smtClean="0"/>
              <a:t> και του έκαμαν </a:t>
            </a:r>
            <a:r>
              <a:rPr lang="el-GR" sz="1600" i="1" dirty="0" err="1" smtClean="0"/>
              <a:t>μεγάλας</a:t>
            </a:r>
            <a:r>
              <a:rPr lang="el-GR" sz="1600" i="1" dirty="0" smtClean="0"/>
              <a:t> περιποιήσεις.)</a:t>
            </a:r>
            <a:endParaRPr lang="el-GR" sz="1600"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undefined"/>
          <p:cNvPicPr>
            <a:picLocks noChangeAspect="1" noChangeArrowheads="1"/>
          </p:cNvPicPr>
          <p:nvPr/>
        </p:nvPicPr>
        <p:blipFill>
          <a:blip r:embed="rId2"/>
          <a:srcRect/>
          <a:stretch>
            <a:fillRect/>
          </a:stretch>
        </p:blipFill>
        <p:spPr bwMode="auto">
          <a:xfrm>
            <a:off x="285720" y="214290"/>
            <a:ext cx="8503824" cy="6286520"/>
          </a:xfrm>
          <a:prstGeom prst="rect">
            <a:avLst/>
          </a:prstGeom>
          <a:noFill/>
        </p:spPr>
      </p:pic>
      <p:sp>
        <p:nvSpPr>
          <p:cNvPr id="3" name="2 - Ορθογώνιο"/>
          <p:cNvSpPr/>
          <p:nvPr/>
        </p:nvSpPr>
        <p:spPr>
          <a:xfrm>
            <a:off x="2143108" y="6519446"/>
            <a:ext cx="4823821" cy="338554"/>
          </a:xfrm>
          <a:prstGeom prst="rect">
            <a:avLst/>
          </a:prstGeom>
        </p:spPr>
        <p:txBody>
          <a:bodyPr wrap="none">
            <a:spAutoFit/>
          </a:bodyPr>
          <a:lstStyle/>
          <a:p>
            <a:r>
              <a:rPr lang="el-GR" sz="1600" i="1" dirty="0" smtClean="0"/>
              <a:t> ’’Πολιορκία των Αθηνών και της Ακροπόλεως το 1827’’ </a:t>
            </a:r>
            <a:endParaRPr lang="el-GR" sz="1600" i="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28596" y="5934670"/>
            <a:ext cx="7786742" cy="830997"/>
          </a:xfrm>
          <a:prstGeom prst="rect">
            <a:avLst/>
          </a:prstGeom>
        </p:spPr>
        <p:txBody>
          <a:bodyPr wrap="square">
            <a:spAutoFit/>
          </a:bodyPr>
          <a:lstStyle/>
          <a:p>
            <a:pPr algn="ctr"/>
            <a:r>
              <a:rPr lang="el-GR" sz="1600" i="1" dirty="0" smtClean="0"/>
              <a:t>‘’Η δικαία απόφασις του Θεού δια την απελευθέρωσιν της Ελλάδος’’</a:t>
            </a:r>
          </a:p>
          <a:p>
            <a:pPr algn="ctr"/>
            <a:endParaRPr lang="el-GR" sz="1600" i="1" dirty="0" smtClean="0"/>
          </a:p>
          <a:p>
            <a:pPr algn="ctr"/>
            <a:r>
              <a:rPr lang="el-GR" sz="1600" i="1" dirty="0" smtClean="0"/>
              <a:t> Ο λαϊκός ζωγράφος αποτύπωσε τις σκέψεις και τις αναμνήσεις του Μακρυγιάννη</a:t>
            </a:r>
            <a:endParaRPr lang="el-GR" sz="1600" i="1" dirty="0"/>
          </a:p>
        </p:txBody>
      </p:sp>
      <p:pic>
        <p:nvPicPr>
          <p:cNvPr id="44036" name="Picture 4" descr="https://users.sch.gr/ipap/Ellinikos_Politismos/logotexnia/zografos/m01-1.jpg"/>
          <p:cNvPicPr>
            <a:picLocks noChangeAspect="1" noChangeArrowheads="1"/>
          </p:cNvPicPr>
          <p:nvPr/>
        </p:nvPicPr>
        <p:blipFill>
          <a:blip r:embed="rId2"/>
          <a:srcRect/>
          <a:stretch>
            <a:fillRect/>
          </a:stretch>
        </p:blipFill>
        <p:spPr bwMode="auto">
          <a:xfrm>
            <a:off x="785786" y="0"/>
            <a:ext cx="7611462" cy="592933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5143504" y="5572140"/>
            <a:ext cx="3857620" cy="584775"/>
          </a:xfrm>
          <a:prstGeom prst="rect">
            <a:avLst/>
          </a:prstGeom>
        </p:spPr>
        <p:txBody>
          <a:bodyPr wrap="square">
            <a:spAutoFit/>
          </a:bodyPr>
          <a:lstStyle/>
          <a:p>
            <a:pPr algn="ctr"/>
            <a:r>
              <a:rPr lang="el-GR" sz="1600" i="1" dirty="0"/>
              <a:t>Η Νίκη της Σαμοθράκης στην κορυφή της κλίμακας Daru στο Μουσείο του Λούβρου</a:t>
            </a:r>
          </a:p>
        </p:txBody>
      </p:sp>
      <p:pic>
        <p:nvPicPr>
          <p:cNvPr id="4" name="Picture 2" descr="https://upload.wikimedia.org/wikipedia/commons/thumb/8/8d/Daru_staircase_Louvre_2007_05_13.jpg/800px-Daru_staircase_Louvre_2007_05_13.jpg"/>
          <p:cNvPicPr>
            <a:picLocks noChangeAspect="1" noChangeArrowheads="1"/>
          </p:cNvPicPr>
          <p:nvPr/>
        </p:nvPicPr>
        <p:blipFill>
          <a:blip r:embed="rId2"/>
          <a:srcRect/>
          <a:stretch>
            <a:fillRect/>
          </a:stretch>
        </p:blipFill>
        <p:spPr bwMode="auto">
          <a:xfrm>
            <a:off x="0" y="0"/>
            <a:ext cx="5141893" cy="6858000"/>
          </a:xfrm>
          <a:prstGeom prst="rect">
            <a:avLst/>
          </a:prstGeom>
          <a:noFill/>
        </p:spPr>
      </p:pic>
    </p:spTree>
    <p:extLst>
      <p:ext uri="{BB962C8B-B14F-4D97-AF65-F5344CB8AC3E}">
        <p14:creationId xmlns:p14="http://schemas.microsoft.com/office/powerpoint/2010/main" xmlns="" val="1331028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users.sch.gr/ipap/Ellinikos_Politismos/logotexnia/zografos/m13-1.jpg"/>
          <p:cNvPicPr>
            <a:picLocks noChangeAspect="1" noChangeArrowheads="1"/>
          </p:cNvPicPr>
          <p:nvPr/>
        </p:nvPicPr>
        <p:blipFill>
          <a:blip r:embed="rId2"/>
          <a:srcRect/>
          <a:stretch>
            <a:fillRect/>
          </a:stretch>
        </p:blipFill>
        <p:spPr bwMode="auto">
          <a:xfrm>
            <a:off x="642910" y="0"/>
            <a:ext cx="7715304" cy="5439289"/>
          </a:xfrm>
          <a:prstGeom prst="rect">
            <a:avLst/>
          </a:prstGeom>
          <a:noFill/>
        </p:spPr>
      </p:pic>
      <p:sp>
        <p:nvSpPr>
          <p:cNvPr id="3" name="2 - Ορθογώνιο"/>
          <p:cNvSpPr/>
          <p:nvPr/>
        </p:nvSpPr>
        <p:spPr>
          <a:xfrm>
            <a:off x="2714612" y="5500702"/>
            <a:ext cx="3450945" cy="338554"/>
          </a:xfrm>
          <a:prstGeom prst="rect">
            <a:avLst/>
          </a:prstGeom>
        </p:spPr>
        <p:txBody>
          <a:bodyPr wrap="none">
            <a:spAutoFit/>
          </a:bodyPr>
          <a:lstStyle/>
          <a:p>
            <a:pPr algn="ctr"/>
            <a:r>
              <a:rPr lang="el-GR" sz="1600" i="1" dirty="0" smtClean="0"/>
              <a:t>‘’Πολιορκία και μάχαι των Ναβαρίνων’’</a:t>
            </a:r>
            <a:endParaRPr lang="el-GR" sz="1600"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users.sch.gr/ipap/Ellinikos_Politismos/logotexnia/zografos/m17-1.jpg"/>
          <p:cNvPicPr>
            <a:picLocks noChangeAspect="1" noChangeArrowheads="1"/>
          </p:cNvPicPr>
          <p:nvPr/>
        </p:nvPicPr>
        <p:blipFill>
          <a:blip r:embed="rId2"/>
          <a:srcRect/>
          <a:stretch>
            <a:fillRect/>
          </a:stretch>
        </p:blipFill>
        <p:spPr bwMode="auto">
          <a:xfrm>
            <a:off x="500034" y="0"/>
            <a:ext cx="8036740" cy="5643578"/>
          </a:xfrm>
          <a:prstGeom prst="rect">
            <a:avLst/>
          </a:prstGeom>
          <a:noFill/>
        </p:spPr>
      </p:pic>
      <p:sp>
        <p:nvSpPr>
          <p:cNvPr id="3" name="2 - Ορθογώνιο"/>
          <p:cNvSpPr/>
          <p:nvPr/>
        </p:nvSpPr>
        <p:spPr>
          <a:xfrm>
            <a:off x="3357554" y="5715016"/>
            <a:ext cx="2081595" cy="338554"/>
          </a:xfrm>
          <a:prstGeom prst="rect">
            <a:avLst/>
          </a:prstGeom>
        </p:spPr>
        <p:txBody>
          <a:bodyPr wrap="none">
            <a:spAutoFit/>
          </a:bodyPr>
          <a:lstStyle/>
          <a:p>
            <a:pPr algn="ctr"/>
            <a:r>
              <a:rPr lang="el-GR" sz="1600" i="1" dirty="0" smtClean="0"/>
              <a:t>‘’Μάχη εις Ανάλατον’’</a:t>
            </a:r>
            <a:endParaRPr lang="el-GR" sz="1600"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117693"/>
            <a:ext cx="8786874" cy="6740307"/>
          </a:xfrm>
          <a:prstGeom prst="rect">
            <a:avLst/>
          </a:prstGeom>
        </p:spPr>
        <p:txBody>
          <a:bodyPr wrap="square">
            <a:spAutoFit/>
          </a:bodyPr>
          <a:lstStyle/>
          <a:p>
            <a:pPr algn="ctr"/>
            <a:r>
              <a:rPr lang="el-GR" sz="1600" i="1" dirty="0" smtClean="0"/>
              <a:t>Πόλεμος όταν πήγαν οι Έλληνες προς </a:t>
            </a:r>
            <a:r>
              <a:rPr lang="el-GR" sz="1600" i="1" dirty="0" err="1" smtClean="0"/>
              <a:t>βοήθειαν</a:t>
            </a:r>
            <a:r>
              <a:rPr lang="el-GR" sz="1600" i="1" dirty="0" smtClean="0"/>
              <a:t> των </a:t>
            </a:r>
            <a:r>
              <a:rPr lang="el-GR" sz="1600" i="1" dirty="0" err="1" smtClean="0"/>
              <a:t>πολιορκουμένων</a:t>
            </a:r>
            <a:r>
              <a:rPr lang="el-GR" sz="1600" i="1" dirty="0" smtClean="0"/>
              <a:t> εις </a:t>
            </a:r>
            <a:r>
              <a:rPr lang="el-GR" sz="1600" i="1" dirty="0" err="1" smtClean="0"/>
              <a:t>Ακρόπολιν</a:t>
            </a:r>
            <a:r>
              <a:rPr lang="el-GR" sz="1600" i="1" dirty="0" smtClean="0"/>
              <a:t> των Αθηνών, </a:t>
            </a:r>
            <a:r>
              <a:rPr lang="el-GR" sz="1600" i="1" dirty="0" err="1" smtClean="0"/>
              <a:t>ολιγώτεροι</a:t>
            </a:r>
            <a:r>
              <a:rPr lang="el-GR" sz="1600" i="1" dirty="0" smtClean="0"/>
              <a:t> των 2000 και ασύμφωνοι κατά το </a:t>
            </a:r>
            <a:r>
              <a:rPr lang="el-GR" sz="1600" i="1" dirty="0" err="1" smtClean="0"/>
              <a:t>σχέδιον</a:t>
            </a:r>
            <a:r>
              <a:rPr lang="el-GR" sz="1600" i="1" dirty="0" smtClean="0"/>
              <a:t> οπού </a:t>
            </a:r>
            <a:r>
              <a:rPr lang="el-GR" sz="1600" i="1" dirty="0" err="1" smtClean="0"/>
              <a:t>είχον</a:t>
            </a:r>
            <a:r>
              <a:rPr lang="el-GR" sz="1600" i="1" dirty="0" smtClean="0"/>
              <a:t>, όπου </a:t>
            </a:r>
            <a:r>
              <a:rPr lang="el-GR" sz="1600" i="1" dirty="0" err="1" smtClean="0"/>
              <a:t>ήτον</a:t>
            </a:r>
            <a:r>
              <a:rPr lang="el-GR" sz="1600" i="1" dirty="0" smtClean="0"/>
              <a:t> δια να πιάσουν την </a:t>
            </a:r>
            <a:r>
              <a:rPr lang="el-GR" sz="1600" i="1" dirty="0" err="1" smtClean="0"/>
              <a:t>θέσιν</a:t>
            </a:r>
            <a:r>
              <a:rPr lang="el-GR" sz="1600" i="1" dirty="0" smtClean="0"/>
              <a:t> </a:t>
            </a:r>
            <a:r>
              <a:rPr lang="el-GR" sz="1600" i="1" dirty="0" err="1" smtClean="0"/>
              <a:t>Κεφαράπη</a:t>
            </a:r>
            <a:r>
              <a:rPr lang="el-GR" sz="1600" i="1" dirty="0" smtClean="0"/>
              <a:t>, </a:t>
            </a:r>
            <a:r>
              <a:rPr lang="el-GR" sz="1600" i="1" dirty="0" err="1" smtClean="0"/>
              <a:t>λεγομένην</a:t>
            </a:r>
            <a:r>
              <a:rPr lang="el-GR" sz="1600" i="1" dirty="0" smtClean="0"/>
              <a:t> Ανάλατος· δια νυκτός </a:t>
            </a:r>
            <a:r>
              <a:rPr lang="el-GR" sz="1600" i="1" dirty="0" err="1" smtClean="0"/>
              <a:t>εβγαίνοντες</a:t>
            </a:r>
            <a:r>
              <a:rPr lang="el-GR" sz="1600" i="1" dirty="0" smtClean="0"/>
              <a:t> εις τους Τρεις Πύργους ο </a:t>
            </a:r>
            <a:r>
              <a:rPr lang="el-GR" sz="1600" i="1" dirty="0" err="1" smtClean="0"/>
              <a:t>Βάσιος</a:t>
            </a:r>
            <a:r>
              <a:rPr lang="el-GR" sz="1600" i="1" dirty="0" smtClean="0"/>
              <a:t>, ο Καλλέργης και ο Μακρυγιάννης με τα σώματά των (ενώ οι άλλοι αρχηγοί ήταν μέσα εις τα καράβια) έκριναν </a:t>
            </a:r>
            <a:r>
              <a:rPr lang="el-GR" sz="1600" i="1" dirty="0" err="1" smtClean="0"/>
              <a:t>εύλογον</a:t>
            </a:r>
            <a:r>
              <a:rPr lang="el-GR" sz="1600" i="1" dirty="0" smtClean="0"/>
              <a:t> οι τρεις, διότι </a:t>
            </a:r>
            <a:r>
              <a:rPr lang="el-GR" sz="1600" i="1" dirty="0" err="1" smtClean="0"/>
              <a:t>ανέτειλεν</a:t>
            </a:r>
            <a:r>
              <a:rPr lang="el-GR" sz="1600" i="1" dirty="0" smtClean="0"/>
              <a:t> ο ήλιος και δεν </a:t>
            </a:r>
            <a:r>
              <a:rPr lang="el-GR" sz="1600" i="1" dirty="0" err="1" smtClean="0"/>
              <a:t>ήτον</a:t>
            </a:r>
            <a:r>
              <a:rPr lang="el-GR" sz="1600" i="1" dirty="0" smtClean="0"/>
              <a:t> καιρός να </a:t>
            </a:r>
            <a:r>
              <a:rPr lang="el-GR" sz="1600" i="1" dirty="0" err="1" smtClean="0"/>
              <a:t>εκτελεσθή</a:t>
            </a:r>
            <a:r>
              <a:rPr lang="el-GR" sz="1600" i="1" dirty="0" smtClean="0"/>
              <a:t> το </a:t>
            </a:r>
            <a:r>
              <a:rPr lang="el-GR" sz="1600" i="1" dirty="0" err="1" smtClean="0"/>
              <a:t>σχέδιόν</a:t>
            </a:r>
            <a:r>
              <a:rPr lang="el-GR" sz="1600" i="1" dirty="0" smtClean="0"/>
              <a:t> των, και απεφάσισαν να </a:t>
            </a:r>
            <a:r>
              <a:rPr lang="el-GR" sz="1600" i="1" dirty="0" err="1" smtClean="0"/>
              <a:t>φθειάσωσιν</a:t>
            </a:r>
            <a:r>
              <a:rPr lang="el-GR" sz="1600" i="1" dirty="0" smtClean="0"/>
              <a:t> ταμπούρια σιμά της θαλάσσης εις την </a:t>
            </a:r>
            <a:r>
              <a:rPr lang="el-GR" sz="1600" i="1" dirty="0" err="1" smtClean="0"/>
              <a:t>ράχην</a:t>
            </a:r>
            <a:r>
              <a:rPr lang="el-GR" sz="1600" i="1" dirty="0" smtClean="0"/>
              <a:t> και </a:t>
            </a:r>
            <a:r>
              <a:rPr lang="el-GR" sz="1600" i="1" dirty="0" err="1" smtClean="0"/>
              <a:t>βγαίνοντες</a:t>
            </a:r>
            <a:r>
              <a:rPr lang="el-GR" sz="1600" i="1" dirty="0" smtClean="0"/>
              <a:t> και οι άλλοι οπλαρχηγοί με τα σώματά των, οπού ήτον ακόμη μέσα εις τα καράβια, να </a:t>
            </a:r>
            <a:r>
              <a:rPr lang="el-GR" sz="1600" i="1" dirty="0" err="1" smtClean="0"/>
              <a:t>μείνωσι</a:t>
            </a:r>
            <a:r>
              <a:rPr lang="el-GR" sz="1600" i="1" dirty="0" smtClean="0"/>
              <a:t> και αυτοί εκεί να </a:t>
            </a:r>
            <a:r>
              <a:rPr lang="el-GR" sz="1600" i="1" dirty="0" err="1" smtClean="0"/>
              <a:t>συγκροτηθή</a:t>
            </a:r>
            <a:r>
              <a:rPr lang="el-GR" sz="1600" i="1" dirty="0" smtClean="0"/>
              <a:t> ο πόλεμος, και </a:t>
            </a:r>
            <a:r>
              <a:rPr lang="el-GR" sz="1600" i="1" dirty="0" err="1" smtClean="0"/>
              <a:t>έβλεπεν</a:t>
            </a:r>
            <a:r>
              <a:rPr lang="el-GR" sz="1600" i="1" dirty="0" smtClean="0"/>
              <a:t> καθείς την </a:t>
            </a:r>
            <a:r>
              <a:rPr lang="el-GR" sz="1600" i="1" dirty="0" err="1" smtClean="0"/>
              <a:t>τύχην</a:t>
            </a:r>
            <a:r>
              <a:rPr lang="el-GR" sz="1600" i="1" dirty="0" smtClean="0"/>
              <a:t> του ή δια εμπρός ή δια οπίσω. </a:t>
            </a:r>
            <a:r>
              <a:rPr lang="el-GR" sz="1600" i="1" dirty="0" err="1" smtClean="0"/>
              <a:t>Εβγήκεν</a:t>
            </a:r>
            <a:r>
              <a:rPr lang="el-GR" sz="1600" i="1" dirty="0" smtClean="0"/>
              <a:t> ύστερον ο Χριστόδουλος </a:t>
            </a:r>
            <a:r>
              <a:rPr lang="el-GR" sz="1600" i="1" dirty="0" err="1" smtClean="0"/>
              <a:t>Παριώτης</a:t>
            </a:r>
            <a:r>
              <a:rPr lang="el-GR" sz="1600" i="1" dirty="0" smtClean="0"/>
              <a:t>· του </a:t>
            </a:r>
            <a:r>
              <a:rPr lang="el-GR" sz="1600" i="1" dirty="0" err="1" smtClean="0"/>
              <a:t>άρεσεν</a:t>
            </a:r>
            <a:r>
              <a:rPr lang="el-GR" sz="1600" i="1" dirty="0" smtClean="0"/>
              <a:t> και αυτού η γνώμη των τριών και </a:t>
            </a:r>
            <a:r>
              <a:rPr lang="el-GR" sz="1600" i="1" dirty="0" err="1" smtClean="0"/>
              <a:t>εμείναμεν</a:t>
            </a:r>
            <a:r>
              <a:rPr lang="el-GR" sz="1600" i="1" dirty="0" smtClean="0"/>
              <a:t> σύμφωνοι και </a:t>
            </a:r>
            <a:r>
              <a:rPr lang="el-GR" sz="1600" i="1" dirty="0" err="1" smtClean="0"/>
              <a:t>έπασεν</a:t>
            </a:r>
            <a:r>
              <a:rPr lang="el-GR" sz="1600" i="1" dirty="0" smtClean="0"/>
              <a:t> τους Τρεις Πύργους. Αφού βγήκαν οι άλλοι οπλαρχηγοί δεν </a:t>
            </a:r>
            <a:r>
              <a:rPr lang="el-GR" sz="1600" i="1" dirty="0" err="1" smtClean="0"/>
              <a:t>τουν</a:t>
            </a:r>
            <a:r>
              <a:rPr lang="el-GR" sz="1600" i="1" dirty="0" smtClean="0"/>
              <a:t> </a:t>
            </a:r>
            <a:r>
              <a:rPr lang="el-GR" sz="1600" i="1" dirty="0" err="1" smtClean="0"/>
              <a:t>έρεσεν</a:t>
            </a:r>
            <a:r>
              <a:rPr lang="el-GR" sz="1600" i="1" dirty="0" smtClean="0"/>
              <a:t> η γνώμη μας· </a:t>
            </a:r>
            <a:r>
              <a:rPr lang="el-GR" sz="1600" i="1" dirty="0" err="1" smtClean="0"/>
              <a:t>εκινήθησαν</a:t>
            </a:r>
            <a:r>
              <a:rPr lang="el-GR" sz="1600" i="1" dirty="0" smtClean="0"/>
              <a:t> δια τα εμπρός και </a:t>
            </a:r>
            <a:r>
              <a:rPr lang="el-GR" sz="1600" i="1" dirty="0" err="1" smtClean="0"/>
              <a:t>άρχισεν</a:t>
            </a:r>
            <a:r>
              <a:rPr lang="el-GR" sz="1600" i="1" dirty="0" smtClean="0"/>
              <a:t> ο καθείς να </a:t>
            </a:r>
            <a:r>
              <a:rPr lang="el-GR" sz="1600" i="1" dirty="0" err="1" smtClean="0"/>
              <a:t>φτιάνη</a:t>
            </a:r>
            <a:r>
              <a:rPr lang="el-GR" sz="1600" i="1" dirty="0" smtClean="0"/>
              <a:t> </a:t>
            </a:r>
            <a:r>
              <a:rPr lang="el-GR" sz="1600" i="1" dirty="0" err="1" smtClean="0"/>
              <a:t>ταμπούριον</a:t>
            </a:r>
            <a:r>
              <a:rPr lang="el-GR" sz="1600" i="1" dirty="0" smtClean="0"/>
              <a:t> ως φαίνονται· ένα μέρος του στρατεύματος </a:t>
            </a:r>
            <a:r>
              <a:rPr lang="el-GR" sz="1600" i="1" dirty="0" err="1" smtClean="0"/>
              <a:t>επήγεν</a:t>
            </a:r>
            <a:r>
              <a:rPr lang="el-GR" sz="1600" i="1" dirty="0" smtClean="0"/>
              <a:t> και </a:t>
            </a:r>
            <a:r>
              <a:rPr lang="el-GR" sz="1600" i="1" dirty="0" err="1" smtClean="0"/>
              <a:t>έκαμεν</a:t>
            </a:r>
            <a:r>
              <a:rPr lang="el-GR" sz="1600" i="1" dirty="0" smtClean="0"/>
              <a:t> το </a:t>
            </a:r>
            <a:r>
              <a:rPr lang="el-GR" sz="1600" i="1" dirty="0" err="1" smtClean="0"/>
              <a:t>ταμπούριον</a:t>
            </a:r>
            <a:r>
              <a:rPr lang="el-GR" sz="1600" i="1" dirty="0" smtClean="0"/>
              <a:t>. – 1. Ο Μακρυγιάννης </a:t>
            </a:r>
            <a:r>
              <a:rPr lang="el-GR" sz="1600" i="1" dirty="0" err="1" smtClean="0"/>
              <a:t>παρετήρησε</a:t>
            </a:r>
            <a:r>
              <a:rPr lang="el-GR" sz="1600" i="1" dirty="0" smtClean="0"/>
              <a:t> την </a:t>
            </a:r>
            <a:r>
              <a:rPr lang="el-GR" sz="1600" i="1" dirty="0" err="1" smtClean="0"/>
              <a:t>θέσιν</a:t>
            </a:r>
            <a:r>
              <a:rPr lang="el-GR" sz="1600" i="1" dirty="0" smtClean="0"/>
              <a:t> ότι είναι στραβή, τους </a:t>
            </a:r>
            <a:r>
              <a:rPr lang="el-GR" sz="1600" i="1" dirty="0" err="1" smtClean="0"/>
              <a:t>έδειξεν</a:t>
            </a:r>
            <a:r>
              <a:rPr lang="el-GR" sz="1600" i="1" dirty="0" smtClean="0"/>
              <a:t> να το </a:t>
            </a:r>
            <a:r>
              <a:rPr lang="el-GR" sz="1600" i="1" dirty="0" err="1" smtClean="0"/>
              <a:t>κάμωσιν</a:t>
            </a:r>
            <a:r>
              <a:rPr lang="el-GR" sz="1600" i="1" dirty="0" smtClean="0"/>
              <a:t> εις το μέρος. – 2. Και άρχισαν και </a:t>
            </a:r>
            <a:r>
              <a:rPr lang="el-GR" sz="1600" i="1" dirty="0" err="1" smtClean="0"/>
              <a:t>εχαράκωσαν</a:t>
            </a:r>
            <a:r>
              <a:rPr lang="el-GR" sz="1600" i="1" dirty="0" smtClean="0"/>
              <a:t> το μέρος εκείνο ως φαίνεται σήμερον. Εις αυτό το αναμεταξύ </a:t>
            </a:r>
            <a:r>
              <a:rPr lang="el-GR" sz="1600" i="1" dirty="0" err="1" smtClean="0"/>
              <a:t>έλειψεν</a:t>
            </a:r>
            <a:r>
              <a:rPr lang="el-GR" sz="1600" i="1" dirty="0" smtClean="0"/>
              <a:t> ο Μακρυγιάννης διότι </a:t>
            </a:r>
            <a:r>
              <a:rPr lang="el-GR" sz="1600" i="1" dirty="0" err="1" smtClean="0"/>
              <a:t>υπήγεν</a:t>
            </a:r>
            <a:r>
              <a:rPr lang="el-GR" sz="1600" i="1" dirty="0" smtClean="0"/>
              <a:t> να </a:t>
            </a:r>
            <a:r>
              <a:rPr lang="el-GR" sz="1600" i="1" dirty="0" err="1" smtClean="0"/>
              <a:t>φέρη</a:t>
            </a:r>
            <a:r>
              <a:rPr lang="el-GR" sz="1600" i="1" dirty="0" smtClean="0"/>
              <a:t> πολεμοφόδια και τα κανόνια, και τότε άφησαν αυτό το ταμπούρι και </a:t>
            </a:r>
            <a:r>
              <a:rPr lang="el-GR" sz="1600" i="1" dirty="0" err="1" smtClean="0"/>
              <a:t>ήλθον</a:t>
            </a:r>
            <a:r>
              <a:rPr lang="el-GR" sz="1600" i="1" dirty="0" smtClean="0"/>
              <a:t> εις το ταμπούρι αρ. 1. Ο εχθρός </a:t>
            </a:r>
            <a:r>
              <a:rPr lang="el-GR" sz="1600" i="1" dirty="0" err="1" smtClean="0"/>
              <a:t>θεωρήσας</a:t>
            </a:r>
            <a:r>
              <a:rPr lang="el-GR" sz="1600" i="1" dirty="0" smtClean="0"/>
              <a:t> τας θέσεις </a:t>
            </a:r>
            <a:r>
              <a:rPr lang="el-GR" sz="1600" i="1" dirty="0" err="1" smtClean="0"/>
              <a:t>εκινήθη</a:t>
            </a:r>
            <a:r>
              <a:rPr lang="el-GR" sz="1600" i="1" dirty="0" smtClean="0"/>
              <a:t> να </a:t>
            </a:r>
            <a:r>
              <a:rPr lang="el-GR" sz="1600" i="1" dirty="0" err="1" smtClean="0"/>
              <a:t>κτυπήση</a:t>
            </a:r>
            <a:r>
              <a:rPr lang="el-GR" sz="1600" i="1" dirty="0" smtClean="0"/>
              <a:t> αυτό το ταμπούρι· διά αυτήν την </a:t>
            </a:r>
            <a:r>
              <a:rPr lang="el-GR" sz="1600" i="1" dirty="0" err="1" smtClean="0"/>
              <a:t>αιτίαν</a:t>
            </a:r>
            <a:r>
              <a:rPr lang="el-GR" sz="1600" i="1" dirty="0" smtClean="0"/>
              <a:t> </a:t>
            </a:r>
            <a:r>
              <a:rPr lang="el-GR" sz="1600" i="1" dirty="0" err="1" smtClean="0"/>
              <a:t>επήγεν</a:t>
            </a:r>
            <a:r>
              <a:rPr lang="el-GR" sz="1600" i="1" dirty="0" smtClean="0"/>
              <a:t> εις </a:t>
            </a:r>
            <a:r>
              <a:rPr lang="el-GR" sz="1600" i="1" dirty="0" err="1" smtClean="0"/>
              <a:t>βοήθειάν</a:t>
            </a:r>
            <a:r>
              <a:rPr lang="el-GR" sz="1600" i="1" dirty="0" smtClean="0"/>
              <a:t> των ο </a:t>
            </a:r>
            <a:r>
              <a:rPr lang="el-GR" sz="1600" i="1" dirty="0" err="1" smtClean="0"/>
              <a:t>Βέικος</a:t>
            </a:r>
            <a:r>
              <a:rPr lang="el-GR" sz="1600" i="1" dirty="0" smtClean="0"/>
              <a:t>, ο Γ. Δράκος, ο Γ. </a:t>
            </a:r>
            <a:r>
              <a:rPr lang="el-GR" sz="1600" i="1" dirty="0" err="1" smtClean="0"/>
              <a:t>Τσαβέλας</a:t>
            </a:r>
            <a:r>
              <a:rPr lang="el-GR" sz="1600" i="1" dirty="0" smtClean="0"/>
              <a:t>, ο Καλλέργης με </a:t>
            </a:r>
            <a:r>
              <a:rPr lang="el-GR" sz="1600" i="1" dirty="0" err="1" smtClean="0"/>
              <a:t>στρατιώτας</a:t>
            </a:r>
            <a:r>
              <a:rPr lang="el-GR" sz="1600" i="1" dirty="0" smtClean="0"/>
              <a:t> παρμένους από όλα τα σώματα και με ιδικούς των. Οι εχθροί ήταν έως 1000 ιππείς και 5000 πεζοί. Οι Έλληνες οπού ήσαν εις αυτό το ταμπούρι έως 350, έπεσαν οι Τούρκοι απάνω των και με την </a:t>
            </a:r>
            <a:r>
              <a:rPr lang="el-GR" sz="1600" i="1" dirty="0" err="1" smtClean="0"/>
              <a:t>πρώτην</a:t>
            </a:r>
            <a:r>
              <a:rPr lang="el-GR" sz="1600" i="1" dirty="0" smtClean="0"/>
              <a:t> </a:t>
            </a:r>
            <a:r>
              <a:rPr lang="el-GR" sz="1600" i="1" dirty="0" err="1" smtClean="0"/>
              <a:t>ορμήν</a:t>
            </a:r>
            <a:r>
              <a:rPr lang="el-GR" sz="1600" i="1" dirty="0" smtClean="0"/>
              <a:t> τους </a:t>
            </a:r>
            <a:r>
              <a:rPr lang="el-GR" sz="1600" i="1" dirty="0" err="1" smtClean="0"/>
              <a:t>εχάλασαν</a:t>
            </a:r>
            <a:r>
              <a:rPr lang="el-GR" sz="1600" i="1" dirty="0" smtClean="0"/>
              <a:t>· επομένως τα </a:t>
            </a:r>
            <a:r>
              <a:rPr lang="el-GR" sz="1600" i="1" dirty="0" err="1" smtClean="0"/>
              <a:t>οπισινά</a:t>
            </a:r>
            <a:r>
              <a:rPr lang="el-GR" sz="1600" i="1" dirty="0" smtClean="0"/>
              <a:t> ταμπούρια βλέποντα το χάλασμα του πρώτου </a:t>
            </a:r>
            <a:r>
              <a:rPr lang="el-GR" sz="1600" i="1" dirty="0" err="1" smtClean="0"/>
              <a:t>ετζάκισαν</a:t>
            </a:r>
            <a:r>
              <a:rPr lang="el-GR" sz="1600" i="1" dirty="0" smtClean="0"/>
              <a:t>, ακολούθως </a:t>
            </a:r>
            <a:r>
              <a:rPr lang="el-GR" sz="1600" i="1" dirty="0" err="1" smtClean="0"/>
              <a:t>ετζάκισαν</a:t>
            </a:r>
            <a:r>
              <a:rPr lang="el-GR" sz="1600" i="1" dirty="0" smtClean="0"/>
              <a:t> και τα άλλα οπού ήτον πλησιέστερα. – Αριθ. 3 ταμπούρι του Γ. Νοταρά. – 4. Απόσπασμα του Μακρυγιάννη και το ίδιον ταμπούρι του. – 5. Το </a:t>
            </a:r>
            <a:r>
              <a:rPr lang="el-GR" sz="1600" i="1" dirty="0" err="1" smtClean="0"/>
              <a:t>τακτικόν</a:t>
            </a:r>
            <a:r>
              <a:rPr lang="el-GR" sz="1600" i="1" dirty="0" smtClean="0"/>
              <a:t> σώμα και κανόνια. – 6. Του Π. Νοταρά και Θ. </a:t>
            </a:r>
            <a:r>
              <a:rPr lang="el-GR" sz="1600" i="1" dirty="0" err="1" smtClean="0"/>
              <a:t>Ντούσια</a:t>
            </a:r>
            <a:r>
              <a:rPr lang="el-GR" sz="1600" i="1" dirty="0" smtClean="0"/>
              <a:t>. – 7. Του Βάσσου. – 8. Του Κ. </a:t>
            </a:r>
            <a:r>
              <a:rPr lang="el-GR" sz="1600" i="1" dirty="0" err="1" smtClean="0"/>
              <a:t>Μπότζαρη</a:t>
            </a:r>
            <a:r>
              <a:rPr lang="el-GR" sz="1600" i="1" dirty="0" smtClean="0"/>
              <a:t>. – 9. Των </a:t>
            </a:r>
            <a:r>
              <a:rPr lang="el-GR" sz="1600" i="1" dirty="0" err="1" smtClean="0"/>
              <a:t>Ζερβάτων</a:t>
            </a:r>
            <a:r>
              <a:rPr lang="el-GR" sz="1600" i="1" dirty="0" smtClean="0"/>
              <a:t>. – 10 και 11. Κρητικοί, </a:t>
            </a:r>
            <a:r>
              <a:rPr lang="el-GR" sz="1600" i="1" dirty="0" err="1" smtClean="0"/>
              <a:t>Ντερβενοχωρίται</a:t>
            </a:r>
            <a:r>
              <a:rPr lang="el-GR" sz="1600" i="1" dirty="0" smtClean="0"/>
              <a:t> και από άλλα διάφορα μέρη. – 12. Χαλασμός Τούρκων και Ελλήνων. Έλληνες </a:t>
            </a:r>
            <a:r>
              <a:rPr lang="el-GR" sz="1600" i="1" dirty="0" err="1" smtClean="0"/>
              <a:t>εσκοτώθησαν</a:t>
            </a:r>
            <a:r>
              <a:rPr lang="el-GR" sz="1600" i="1" dirty="0" smtClean="0"/>
              <a:t> περίπου των 800 και Τούρκοι αρκετοί, όμως </a:t>
            </a:r>
            <a:r>
              <a:rPr lang="el-GR" sz="1600" i="1" dirty="0" err="1" smtClean="0"/>
              <a:t>εκέρδισαν</a:t>
            </a:r>
            <a:r>
              <a:rPr lang="el-GR" sz="1600" i="1" dirty="0" smtClean="0"/>
              <a:t>. – 13. </a:t>
            </a:r>
            <a:r>
              <a:rPr lang="el-GR" sz="1600" i="1" dirty="0" err="1" smtClean="0"/>
              <a:t>Τούρκικον</a:t>
            </a:r>
            <a:r>
              <a:rPr lang="el-GR" sz="1600" i="1" dirty="0" smtClean="0"/>
              <a:t> στράτευμα. – 14. Ο Κιουτάγιας και οι αξιωματικοί του. – 15. Ο ελαιώνας. – 16. Η Ακρόπολις.</a:t>
            </a:r>
            <a:endParaRPr lang="el-GR" sz="1600" i="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572264" y="285728"/>
            <a:ext cx="1733231" cy="584775"/>
          </a:xfrm>
          <a:prstGeom prst="rect">
            <a:avLst/>
          </a:prstGeom>
        </p:spPr>
        <p:txBody>
          <a:bodyPr wrap="none">
            <a:spAutoFit/>
          </a:bodyPr>
          <a:lstStyle/>
          <a:p>
            <a:pPr algn="ctr"/>
            <a:r>
              <a:rPr lang="el-GR" sz="1600" i="1" dirty="0" smtClean="0">
                <a:solidFill>
                  <a:srgbClr val="00B050"/>
                </a:solidFill>
              </a:rPr>
              <a:t>Βίνσεντ βαν Γκογκ</a:t>
            </a:r>
            <a:r>
              <a:rPr lang="en-US" sz="1600" i="1" dirty="0" smtClean="0"/>
              <a:t> </a:t>
            </a:r>
            <a:endParaRPr lang="el-GR" sz="1600" i="1" dirty="0" smtClean="0"/>
          </a:p>
          <a:p>
            <a:pPr algn="ctr"/>
            <a:r>
              <a:rPr lang="en-US" sz="1600" i="1" dirty="0" smtClean="0">
                <a:solidFill>
                  <a:srgbClr val="00B050"/>
                </a:solidFill>
              </a:rPr>
              <a:t>1853 – 1890</a:t>
            </a:r>
            <a:endParaRPr lang="el-GR" sz="1600" i="1" dirty="0">
              <a:solidFill>
                <a:srgbClr val="00B050"/>
              </a:solidFill>
            </a:endParaRPr>
          </a:p>
        </p:txBody>
      </p:sp>
      <p:pic>
        <p:nvPicPr>
          <p:cNvPr id="4" name="Picture 2" descr="A head and shoulders portrait of a thirty something man, with a red beard, facing to the left"/>
          <p:cNvPicPr>
            <a:picLocks noChangeAspect="1" noChangeArrowheads="1"/>
          </p:cNvPicPr>
          <p:nvPr/>
        </p:nvPicPr>
        <p:blipFill>
          <a:blip r:embed="rId2"/>
          <a:srcRect/>
          <a:stretch>
            <a:fillRect/>
          </a:stretch>
        </p:blipFill>
        <p:spPr bwMode="auto">
          <a:xfrm>
            <a:off x="0" y="-3224"/>
            <a:ext cx="5429256" cy="6861223"/>
          </a:xfrm>
          <a:prstGeom prst="rect">
            <a:avLst/>
          </a:prstGeom>
          <a:noFill/>
        </p:spPr>
      </p:pic>
      <p:sp>
        <p:nvSpPr>
          <p:cNvPr id="5" name="4 - Ορθογώνιο"/>
          <p:cNvSpPr/>
          <p:nvPr/>
        </p:nvSpPr>
        <p:spPr>
          <a:xfrm>
            <a:off x="5500694" y="6027003"/>
            <a:ext cx="2147383" cy="830997"/>
          </a:xfrm>
          <a:prstGeom prst="rect">
            <a:avLst/>
          </a:prstGeom>
        </p:spPr>
        <p:txBody>
          <a:bodyPr wrap="none">
            <a:spAutoFit/>
          </a:bodyPr>
          <a:lstStyle/>
          <a:p>
            <a:r>
              <a:rPr lang="en-US" sz="1600" dirty="0" smtClean="0"/>
              <a:t>      </a:t>
            </a:r>
            <a:r>
              <a:rPr lang="el-GR" sz="1600" dirty="0" smtClean="0"/>
              <a:t>  </a:t>
            </a:r>
            <a:r>
              <a:rPr lang="en-US" sz="1600" dirty="0" smtClean="0"/>
              <a:t> </a:t>
            </a:r>
            <a:r>
              <a:rPr lang="en-US" sz="1600" i="1" dirty="0" smtClean="0"/>
              <a:t>Self-Portrait</a:t>
            </a:r>
          </a:p>
          <a:p>
            <a:r>
              <a:rPr lang="en-US" sz="1600" i="1" dirty="0"/>
              <a:t> </a:t>
            </a:r>
            <a:r>
              <a:rPr lang="en-US" sz="1600" i="1" dirty="0" smtClean="0"/>
              <a:t>             1887</a:t>
            </a:r>
          </a:p>
          <a:p>
            <a:r>
              <a:rPr lang="el-GR" sz="1600" i="1" u="sng" dirty="0" smtClean="0"/>
              <a:t> </a:t>
            </a:r>
            <a:r>
              <a:rPr lang="en-US" sz="1600" i="1" dirty="0" smtClean="0"/>
              <a:t>Art </a:t>
            </a:r>
            <a:r>
              <a:rPr lang="en-US" sz="1600" i="1" dirty="0"/>
              <a:t>Institute of Chicago</a:t>
            </a:r>
            <a:endParaRPr lang="el-GR" sz="1600" i="1" dirty="0"/>
          </a:p>
        </p:txBody>
      </p:sp>
      <p:sp>
        <p:nvSpPr>
          <p:cNvPr id="6" name="5 - Ορθογώνιο"/>
          <p:cNvSpPr/>
          <p:nvPr/>
        </p:nvSpPr>
        <p:spPr>
          <a:xfrm>
            <a:off x="5643570" y="928670"/>
            <a:ext cx="3500430" cy="4770537"/>
          </a:xfrm>
          <a:prstGeom prst="rect">
            <a:avLst/>
          </a:prstGeom>
        </p:spPr>
        <p:txBody>
          <a:bodyPr wrap="square">
            <a:spAutoFit/>
          </a:bodyPr>
          <a:lstStyle/>
          <a:p>
            <a:pPr algn="ctr"/>
            <a:r>
              <a:rPr lang="el-GR" sz="1600" i="1" dirty="0" smtClean="0"/>
              <a:t>Αφού δοκιμαστεί σε πολλά επαγγέλματα, ήδη από τα 16 του χρόνια, μεταξύ των οποίων έμπορων έργων τέχνης και ιεροκήρυκας, θα μετακινηθεί σε μια υποβαθμισμένη περιοχή του Βελγίου που έχει ένα ορυχείο. Εκεί 25 χρονών ήδη θα δείξει για 1</a:t>
            </a:r>
            <a:r>
              <a:rPr lang="el-GR" sz="1600" i="1" baseline="30000" dirty="0" smtClean="0"/>
              <a:t>η</a:t>
            </a:r>
            <a:r>
              <a:rPr lang="el-GR" sz="1600" i="1" dirty="0" smtClean="0"/>
              <a:t> φορά ενδιαφέρον να σχεδιάσει μικρά έργα.  Όταν στα 27 του επιχειρεί να κάνει μαθήματα, έρχεται σε ρήξη με τον δάσκαλό του. Αργότερα θα διωχθεί από την Ακαδημία της Αμβέρσας που προσπαθεί να φοιτήσει. Τότε έρχεται σε επαφή με την ιαπωνική τέχνη και συνεχίζει μόνος. Γνωρίζει τους ιμπρεσιονιστές και επηρεάζεται από αυτούς, αλλά θα διαμορφώσει δικό του ύφος που θα ξεπεράσει τον ιμπρεσιονισμό.</a:t>
            </a:r>
            <a:endParaRPr lang="el-GR" sz="16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group of five sit around a small wooden table with a large platter of food, while one person pours drinks from a kettle in a dark room with an overhead lantern."/>
          <p:cNvPicPr>
            <a:picLocks noChangeAspect="1" noChangeArrowheads="1"/>
          </p:cNvPicPr>
          <p:nvPr/>
        </p:nvPicPr>
        <p:blipFill>
          <a:blip r:embed="rId2"/>
          <a:srcRect/>
          <a:stretch>
            <a:fillRect/>
          </a:stretch>
        </p:blipFill>
        <p:spPr bwMode="auto">
          <a:xfrm>
            <a:off x="857224" y="714356"/>
            <a:ext cx="7439284" cy="5281602"/>
          </a:xfrm>
          <a:prstGeom prst="rect">
            <a:avLst/>
          </a:prstGeom>
          <a:noFill/>
        </p:spPr>
      </p:pic>
      <p:sp>
        <p:nvSpPr>
          <p:cNvPr id="3" name="2 - Ορθογώνιο"/>
          <p:cNvSpPr/>
          <p:nvPr/>
        </p:nvSpPr>
        <p:spPr>
          <a:xfrm>
            <a:off x="2714612" y="6027003"/>
            <a:ext cx="4572000" cy="830997"/>
          </a:xfrm>
          <a:prstGeom prst="rect">
            <a:avLst/>
          </a:prstGeom>
        </p:spPr>
        <p:txBody>
          <a:bodyPr>
            <a:spAutoFit/>
          </a:bodyPr>
          <a:lstStyle/>
          <a:p>
            <a:r>
              <a:rPr lang="en-US" sz="1600" i="1" dirty="0" smtClean="0"/>
              <a:t>                </a:t>
            </a:r>
            <a:r>
              <a:rPr lang="el-GR" sz="1600" i="1" dirty="0" smtClean="0"/>
              <a:t>  </a:t>
            </a:r>
            <a:r>
              <a:rPr lang="en-US" sz="1600" i="1" dirty="0" smtClean="0"/>
              <a:t> ‘’The </a:t>
            </a:r>
            <a:r>
              <a:rPr lang="en-US" sz="1600" i="1" dirty="0"/>
              <a:t>Potato </a:t>
            </a:r>
            <a:r>
              <a:rPr lang="en-US" sz="1600" i="1" dirty="0" smtClean="0"/>
              <a:t>Eaters’’ </a:t>
            </a:r>
          </a:p>
          <a:p>
            <a:r>
              <a:rPr lang="en-US" sz="1600" i="1" dirty="0"/>
              <a:t> </a:t>
            </a:r>
            <a:r>
              <a:rPr lang="en-US" sz="1600" i="1" dirty="0" smtClean="0"/>
              <a:t>                            </a:t>
            </a:r>
            <a:r>
              <a:rPr lang="el-GR" sz="1600" i="1" dirty="0" smtClean="0"/>
              <a:t>  </a:t>
            </a:r>
            <a:r>
              <a:rPr lang="en-US" sz="1600" i="1" dirty="0" smtClean="0"/>
              <a:t>1885</a:t>
            </a:r>
          </a:p>
          <a:p>
            <a:r>
              <a:rPr lang="en-US" sz="1600" i="1" dirty="0" smtClean="0"/>
              <a:t>      Van </a:t>
            </a:r>
            <a:r>
              <a:rPr lang="en-US" sz="1600" i="1" dirty="0"/>
              <a:t>Gogh Museum, Amsterdam</a:t>
            </a:r>
            <a:endParaRPr lang="el-GR" sz="1600" i="1" dirty="0"/>
          </a:p>
        </p:txBody>
      </p:sp>
      <p:sp>
        <p:nvSpPr>
          <p:cNvPr id="4" name="3 - Ορθογώνιο"/>
          <p:cNvSpPr/>
          <p:nvPr/>
        </p:nvSpPr>
        <p:spPr>
          <a:xfrm>
            <a:off x="6000760" y="0"/>
            <a:ext cx="2956066" cy="584775"/>
          </a:xfrm>
          <a:prstGeom prst="rect">
            <a:avLst/>
          </a:prstGeom>
        </p:spPr>
        <p:txBody>
          <a:bodyPr wrap="none">
            <a:spAutoFit/>
          </a:bodyPr>
          <a:lstStyle/>
          <a:p>
            <a:pPr algn="ctr"/>
            <a:r>
              <a:rPr lang="el-GR" sz="1600" i="1" dirty="0" smtClean="0"/>
              <a:t>Πρώιμη περίοδος του ζωγράφου </a:t>
            </a:r>
          </a:p>
          <a:p>
            <a:pPr algn="ctr"/>
            <a:r>
              <a:rPr lang="en-US" sz="1600" i="1" dirty="0" smtClean="0"/>
              <a:t>(1883–86)</a:t>
            </a:r>
            <a:endParaRPr lang="en-US" sz="1600" i="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upload.wikimedia.org/wikipedia/commons/thumb/a/a8/De_pruimenboomgaard_te_Kameido-Rijksmuseum_RP-P-1956-743.jpeg/800px-De_pruimenboomgaard_te_Kameido-Rijksmuseum_RP-P-1956-743.jpeg"/>
          <p:cNvPicPr>
            <a:picLocks noChangeAspect="1" noChangeArrowheads="1"/>
          </p:cNvPicPr>
          <p:nvPr/>
        </p:nvPicPr>
        <p:blipFill>
          <a:blip r:embed="rId2"/>
          <a:srcRect/>
          <a:stretch>
            <a:fillRect/>
          </a:stretch>
        </p:blipFill>
        <p:spPr bwMode="auto">
          <a:xfrm>
            <a:off x="0" y="-1"/>
            <a:ext cx="3643306" cy="5355661"/>
          </a:xfrm>
          <a:prstGeom prst="rect">
            <a:avLst/>
          </a:prstGeom>
          <a:noFill/>
        </p:spPr>
      </p:pic>
      <p:sp>
        <p:nvSpPr>
          <p:cNvPr id="4" name="3 - Ορθογώνιο"/>
          <p:cNvSpPr/>
          <p:nvPr/>
        </p:nvSpPr>
        <p:spPr>
          <a:xfrm>
            <a:off x="285720" y="5429264"/>
            <a:ext cx="3143240" cy="1107996"/>
          </a:xfrm>
          <a:prstGeom prst="rect">
            <a:avLst/>
          </a:prstGeom>
        </p:spPr>
        <p:txBody>
          <a:bodyPr wrap="square">
            <a:spAutoFit/>
          </a:bodyPr>
          <a:lstStyle/>
          <a:p>
            <a:pPr algn="ctr"/>
            <a:r>
              <a:rPr lang="el-GR" i="1" dirty="0" smtClean="0"/>
              <a:t>‘</a:t>
            </a:r>
            <a:r>
              <a:rPr lang="el-GR" sz="1600" i="1" dirty="0" smtClean="0"/>
              <a:t>’</a:t>
            </a:r>
            <a:r>
              <a:rPr lang="en-US" sz="1600" i="1" dirty="0" smtClean="0"/>
              <a:t>Edo, print 30: The Plum Garden in Kameido</a:t>
            </a:r>
            <a:r>
              <a:rPr lang="el-GR" sz="1600" i="1" dirty="0" smtClean="0"/>
              <a:t>’’</a:t>
            </a:r>
          </a:p>
          <a:p>
            <a:pPr algn="ctr"/>
            <a:r>
              <a:rPr lang="en-US" sz="1600" i="1" dirty="0" smtClean="0"/>
              <a:t>1797 – 1858 </a:t>
            </a:r>
            <a:endParaRPr lang="el-GR" sz="1600" i="1" dirty="0" smtClean="0"/>
          </a:p>
          <a:p>
            <a:pPr algn="ctr"/>
            <a:r>
              <a:rPr lang="en-US" sz="1600" i="1" dirty="0" smtClean="0"/>
              <a:t>Utagawa Hiroshige</a:t>
            </a:r>
            <a:endParaRPr lang="el-GR" sz="1600" i="1" dirty="0" smtClean="0"/>
          </a:p>
        </p:txBody>
      </p:sp>
      <p:pic>
        <p:nvPicPr>
          <p:cNvPr id="7" name="Picture 2" descr="Closeup of a tree branch and landscape in the background, in a Ukiyo-e style painting"/>
          <p:cNvPicPr>
            <a:picLocks noChangeAspect="1" noChangeArrowheads="1"/>
          </p:cNvPicPr>
          <p:nvPr/>
        </p:nvPicPr>
        <p:blipFill>
          <a:blip r:embed="rId3"/>
          <a:srcRect/>
          <a:stretch>
            <a:fillRect/>
          </a:stretch>
        </p:blipFill>
        <p:spPr bwMode="auto">
          <a:xfrm>
            <a:off x="4336414" y="0"/>
            <a:ext cx="4807585" cy="5715016"/>
          </a:xfrm>
          <a:prstGeom prst="rect">
            <a:avLst/>
          </a:prstGeom>
          <a:noFill/>
        </p:spPr>
      </p:pic>
      <p:sp>
        <p:nvSpPr>
          <p:cNvPr id="8" name="7 - Ορθογώνιο"/>
          <p:cNvSpPr/>
          <p:nvPr/>
        </p:nvSpPr>
        <p:spPr>
          <a:xfrm>
            <a:off x="5214942" y="5780782"/>
            <a:ext cx="3500462" cy="1077218"/>
          </a:xfrm>
          <a:prstGeom prst="rect">
            <a:avLst/>
          </a:prstGeom>
        </p:spPr>
        <p:txBody>
          <a:bodyPr wrap="square">
            <a:spAutoFit/>
          </a:bodyPr>
          <a:lstStyle/>
          <a:p>
            <a:pPr algn="ctr"/>
            <a:r>
              <a:rPr lang="el-GR" sz="1600" i="1" dirty="0" smtClean="0"/>
              <a:t>‘’</a:t>
            </a:r>
            <a:r>
              <a:rPr lang="en-US" sz="1600" i="1" dirty="0" smtClean="0"/>
              <a:t>Flowering Plum Orchard</a:t>
            </a:r>
            <a:r>
              <a:rPr lang="el-GR" sz="1600" i="1" dirty="0" smtClean="0"/>
              <a:t>’’</a:t>
            </a:r>
            <a:r>
              <a:rPr lang="en-US" sz="1600" i="1" dirty="0" smtClean="0"/>
              <a:t> </a:t>
            </a:r>
          </a:p>
          <a:p>
            <a:pPr algn="ctr"/>
            <a:r>
              <a:rPr lang="en-US" sz="1600" i="1" dirty="0" smtClean="0"/>
              <a:t>(after Hiroshige)</a:t>
            </a:r>
          </a:p>
          <a:p>
            <a:pPr algn="ctr"/>
            <a:r>
              <a:rPr lang="en-US" sz="1600" i="1" dirty="0" smtClean="0"/>
              <a:t> 1887</a:t>
            </a:r>
            <a:r>
              <a:rPr lang="el-GR" sz="1600" i="1" dirty="0" smtClean="0"/>
              <a:t>,</a:t>
            </a:r>
            <a:r>
              <a:rPr lang="en-US" sz="1600" i="1" dirty="0" smtClean="0"/>
              <a:t> Van Gogh </a:t>
            </a:r>
          </a:p>
          <a:p>
            <a:pPr algn="ctr"/>
            <a:r>
              <a:rPr lang="en-US" sz="1600" i="1" dirty="0" smtClean="0"/>
              <a:t>Van Gogh Museum, Amsterdam</a:t>
            </a:r>
            <a:endParaRPr lang="el-GR" sz="1600" i="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large house under a blue sky"/>
          <p:cNvPicPr>
            <a:picLocks noChangeAspect="1" noChangeArrowheads="1"/>
          </p:cNvPicPr>
          <p:nvPr/>
        </p:nvPicPr>
        <p:blipFill>
          <a:blip r:embed="rId2"/>
          <a:srcRect/>
          <a:stretch>
            <a:fillRect/>
          </a:stretch>
        </p:blipFill>
        <p:spPr bwMode="auto">
          <a:xfrm>
            <a:off x="1214414" y="357166"/>
            <a:ext cx="6791733" cy="5272084"/>
          </a:xfrm>
          <a:prstGeom prst="rect">
            <a:avLst/>
          </a:prstGeom>
          <a:noFill/>
        </p:spPr>
      </p:pic>
      <p:sp>
        <p:nvSpPr>
          <p:cNvPr id="3" name="2 - Ορθογώνιο"/>
          <p:cNvSpPr/>
          <p:nvPr/>
        </p:nvSpPr>
        <p:spPr>
          <a:xfrm>
            <a:off x="2500298" y="5715016"/>
            <a:ext cx="4572000" cy="923330"/>
          </a:xfrm>
          <a:prstGeom prst="rect">
            <a:avLst/>
          </a:prstGeom>
        </p:spPr>
        <p:txBody>
          <a:bodyPr>
            <a:spAutoFit/>
          </a:bodyPr>
          <a:lstStyle/>
          <a:p>
            <a:r>
              <a:rPr lang="en-US" i="1" dirty="0" smtClean="0"/>
              <a:t>                ‘’The Yellow House</a:t>
            </a:r>
            <a:r>
              <a:rPr lang="en-US" dirty="0" smtClean="0"/>
              <a:t>’’</a:t>
            </a:r>
          </a:p>
          <a:p>
            <a:r>
              <a:rPr lang="en-US" dirty="0" smtClean="0"/>
              <a:t>                           1888</a:t>
            </a:r>
          </a:p>
          <a:p>
            <a:r>
              <a:rPr lang="en-US" dirty="0" smtClean="0"/>
              <a:t>      Van Gogh Museum, Amsterdam</a:t>
            </a:r>
            <a:endParaRPr lang="el-GR" dirty="0"/>
          </a:p>
        </p:txBody>
      </p:sp>
      <p:sp>
        <p:nvSpPr>
          <p:cNvPr id="4" name="3 - Ορθογώνιο"/>
          <p:cNvSpPr/>
          <p:nvPr/>
        </p:nvSpPr>
        <p:spPr>
          <a:xfrm>
            <a:off x="0" y="0"/>
            <a:ext cx="4572000" cy="923330"/>
          </a:xfrm>
          <a:prstGeom prst="rect">
            <a:avLst/>
          </a:prstGeom>
        </p:spPr>
        <p:txBody>
          <a:bodyPr>
            <a:spAutoFit/>
          </a:bodyPr>
          <a:lstStyle/>
          <a:p>
            <a:r>
              <a:rPr lang="en-US" b="1" dirty="0" smtClean="0"/>
              <a:t>Arles (1888–89)</a:t>
            </a:r>
          </a:p>
          <a:p>
            <a:r>
              <a:rPr lang="en-US" dirty="0" smtClean="0"/>
              <a:t/>
            </a:r>
            <a:br>
              <a:rPr lang="en-US" dirty="0" smtClean="0"/>
            </a:br>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 the edge of the sea four boats on the water in the distance; closer, four boats are on the dry sand on the beach"/>
          <p:cNvPicPr>
            <a:picLocks noChangeAspect="1" noChangeArrowheads="1"/>
          </p:cNvPicPr>
          <p:nvPr/>
        </p:nvPicPr>
        <p:blipFill>
          <a:blip r:embed="rId2"/>
          <a:srcRect/>
          <a:stretch>
            <a:fillRect/>
          </a:stretch>
        </p:blipFill>
        <p:spPr bwMode="auto">
          <a:xfrm>
            <a:off x="1214414" y="285728"/>
            <a:ext cx="6905620" cy="5498601"/>
          </a:xfrm>
          <a:prstGeom prst="rect">
            <a:avLst/>
          </a:prstGeom>
          <a:noFill/>
        </p:spPr>
      </p:pic>
      <p:sp>
        <p:nvSpPr>
          <p:cNvPr id="3" name="2 - Ορθογώνιο"/>
          <p:cNvSpPr/>
          <p:nvPr/>
        </p:nvSpPr>
        <p:spPr>
          <a:xfrm>
            <a:off x="2643174" y="6000768"/>
            <a:ext cx="4572000" cy="646331"/>
          </a:xfrm>
          <a:prstGeom prst="rect">
            <a:avLst/>
          </a:prstGeom>
        </p:spPr>
        <p:txBody>
          <a:bodyPr>
            <a:spAutoFit/>
          </a:bodyPr>
          <a:lstStyle/>
          <a:p>
            <a:r>
              <a:rPr lang="en-US" i="1" dirty="0" smtClean="0"/>
              <a:t>Fishing Boats on the Beach at </a:t>
            </a:r>
            <a:r>
              <a:rPr lang="en-US" i="1" dirty="0" err="1" smtClean="0"/>
              <a:t>Saintes</a:t>
            </a:r>
            <a:r>
              <a:rPr lang="en-US" i="1" dirty="0" smtClean="0"/>
              <a:t>-Maries</a:t>
            </a:r>
            <a:r>
              <a:rPr lang="en-US" dirty="0" smtClean="0"/>
              <a:t>, June 1888. Van Gogh Museum, Amsterdam</a:t>
            </a:r>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 small room with paintings on the wall, two chairs, a single bed and a table"/>
          <p:cNvPicPr>
            <a:picLocks noChangeAspect="1" noChangeArrowheads="1"/>
          </p:cNvPicPr>
          <p:nvPr/>
        </p:nvPicPr>
        <p:blipFill>
          <a:blip r:embed="rId2"/>
          <a:srcRect/>
          <a:stretch>
            <a:fillRect/>
          </a:stretch>
        </p:blipFill>
        <p:spPr bwMode="auto">
          <a:xfrm>
            <a:off x="214282" y="0"/>
            <a:ext cx="8639999" cy="6858000"/>
          </a:xfrm>
          <a:prstGeom prst="rect">
            <a:avLst/>
          </a:prstGeom>
          <a:noFill/>
        </p:spPr>
      </p:pic>
      <p:sp>
        <p:nvSpPr>
          <p:cNvPr id="5" name="4 - Ορθογώνιο"/>
          <p:cNvSpPr/>
          <p:nvPr/>
        </p:nvSpPr>
        <p:spPr>
          <a:xfrm>
            <a:off x="2285984" y="5857892"/>
            <a:ext cx="4572000" cy="923330"/>
          </a:xfrm>
          <a:prstGeom prst="rect">
            <a:avLst/>
          </a:prstGeom>
        </p:spPr>
        <p:txBody>
          <a:bodyPr>
            <a:spAutoFit/>
          </a:bodyPr>
          <a:lstStyle/>
          <a:p>
            <a:r>
              <a:rPr lang="nl-NL" i="1" dirty="0" smtClean="0">
                <a:solidFill>
                  <a:schemeClr val="bg1"/>
                </a:solidFill>
              </a:rPr>
              <a:t>                    ‘’Bedroom in Arles’’</a:t>
            </a:r>
            <a:endParaRPr lang="nl-NL" dirty="0" smtClean="0">
              <a:solidFill>
                <a:schemeClr val="bg1"/>
              </a:solidFill>
            </a:endParaRPr>
          </a:p>
          <a:p>
            <a:r>
              <a:rPr lang="nl-NL" dirty="0" smtClean="0">
                <a:solidFill>
                  <a:schemeClr val="bg1"/>
                </a:solidFill>
              </a:rPr>
              <a:t>                               1888</a:t>
            </a:r>
          </a:p>
          <a:p>
            <a:r>
              <a:rPr lang="nl-NL" dirty="0" smtClean="0">
                <a:solidFill>
                  <a:schemeClr val="bg1"/>
                </a:solidFill>
              </a:rPr>
              <a:t>          Van Gogh Museum, Amsterdam</a:t>
            </a:r>
            <a:endParaRPr lang="el-GR"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 portrait of Vincent van Gogh from the right; he is wearing a winter hat, his ear is bandaged and he has no beard."/>
          <p:cNvPicPr>
            <a:picLocks noChangeAspect="1" noChangeArrowheads="1"/>
          </p:cNvPicPr>
          <p:nvPr/>
        </p:nvPicPr>
        <p:blipFill>
          <a:blip r:embed="rId2"/>
          <a:srcRect/>
          <a:stretch>
            <a:fillRect/>
          </a:stretch>
        </p:blipFill>
        <p:spPr bwMode="auto">
          <a:xfrm>
            <a:off x="0" y="-5992"/>
            <a:ext cx="5643570" cy="6863992"/>
          </a:xfrm>
          <a:prstGeom prst="rect">
            <a:avLst/>
          </a:prstGeom>
          <a:noFill/>
        </p:spPr>
      </p:pic>
      <p:sp>
        <p:nvSpPr>
          <p:cNvPr id="3" name="2 - Ορθογώνιο"/>
          <p:cNvSpPr/>
          <p:nvPr/>
        </p:nvSpPr>
        <p:spPr>
          <a:xfrm>
            <a:off x="5857884" y="4643446"/>
            <a:ext cx="4572000" cy="923330"/>
          </a:xfrm>
          <a:prstGeom prst="rect">
            <a:avLst/>
          </a:prstGeom>
        </p:spPr>
        <p:txBody>
          <a:bodyPr>
            <a:spAutoFit/>
          </a:bodyPr>
          <a:lstStyle/>
          <a:p>
            <a:r>
              <a:rPr lang="en-US" i="1" dirty="0" smtClean="0"/>
              <a:t>‘’Self-portrait with Bandaged Ear</a:t>
            </a:r>
            <a:r>
              <a:rPr lang="en-US" dirty="0" smtClean="0"/>
              <a:t>’’                      </a:t>
            </a:r>
          </a:p>
          <a:p>
            <a:r>
              <a:rPr lang="en-US" dirty="0" smtClean="0"/>
              <a:t>                     1889</a:t>
            </a:r>
          </a:p>
          <a:p>
            <a:r>
              <a:rPr lang="en-US" dirty="0" err="1" smtClean="0"/>
              <a:t>Courtauld</a:t>
            </a:r>
            <a:r>
              <a:rPr lang="en-US" dirty="0" smtClean="0"/>
              <a:t> Institute of Art, London</a:t>
            </a: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5286380" y="5715016"/>
            <a:ext cx="3670748" cy="369332"/>
          </a:xfrm>
          <a:prstGeom prst="rect">
            <a:avLst/>
          </a:prstGeom>
        </p:spPr>
        <p:txBody>
          <a:bodyPr wrap="none">
            <a:spAutoFit/>
          </a:bodyPr>
          <a:lstStyle/>
          <a:p>
            <a:r>
              <a:rPr lang="el-GR" dirty="0"/>
              <a:t> </a:t>
            </a:r>
            <a:r>
              <a:rPr lang="el-GR" sz="1600" i="1" dirty="0"/>
              <a:t>Η Νίκη και η πλώρη-βάση του αγάλματος</a:t>
            </a:r>
          </a:p>
        </p:txBody>
      </p:sp>
      <p:pic>
        <p:nvPicPr>
          <p:cNvPr id="4" name="Picture 2" descr="https://upload.wikimedia.org/wikipedia/commons/thumb/8/84/Niki_tis_Samothrakis.jpg/800px-Niki_tis_Samothrakis.jpg"/>
          <p:cNvPicPr>
            <a:picLocks noChangeAspect="1" noChangeArrowheads="1"/>
          </p:cNvPicPr>
          <p:nvPr/>
        </p:nvPicPr>
        <p:blipFill>
          <a:blip r:embed="rId2"/>
          <a:srcRect/>
          <a:stretch>
            <a:fillRect/>
          </a:stretch>
        </p:blipFill>
        <p:spPr bwMode="auto">
          <a:xfrm>
            <a:off x="0" y="0"/>
            <a:ext cx="5151549" cy="6858000"/>
          </a:xfrm>
          <a:prstGeom prst="rect">
            <a:avLst/>
          </a:prstGeom>
          <a:noFill/>
        </p:spPr>
      </p:pic>
      <p:sp>
        <p:nvSpPr>
          <p:cNvPr id="5" name="4 - Ορθογώνιο"/>
          <p:cNvSpPr/>
          <p:nvPr/>
        </p:nvSpPr>
        <p:spPr>
          <a:xfrm>
            <a:off x="5429256" y="285728"/>
            <a:ext cx="3429024" cy="1569660"/>
          </a:xfrm>
          <a:prstGeom prst="rect">
            <a:avLst/>
          </a:prstGeom>
        </p:spPr>
        <p:txBody>
          <a:bodyPr wrap="square">
            <a:spAutoFit/>
          </a:bodyPr>
          <a:lstStyle/>
          <a:p>
            <a:r>
              <a:rPr lang="el-GR" sz="1600" i="1" dirty="0"/>
              <a:t>Η πλώρη του πλοίου αποτελείται από 23 κομμάτια </a:t>
            </a:r>
            <a:r>
              <a:rPr lang="el-GR" sz="1600" i="1" dirty="0" smtClean="0"/>
              <a:t>μάρμαρο.</a:t>
            </a:r>
          </a:p>
          <a:p>
            <a:r>
              <a:rPr lang="el-GR" sz="1600" i="1" dirty="0" smtClean="0"/>
              <a:t>Επίσης λειτουργεί ως αντίβαρο για τα πολύ μεγάλα και βαριά φτερά, που απειλούσαν την ισορροπία του αγάλματος.</a:t>
            </a:r>
            <a:endParaRPr lang="el-GR" sz="1600" i="1" dirty="0"/>
          </a:p>
        </p:txBody>
      </p:sp>
    </p:spTree>
    <p:extLst>
      <p:ext uri="{BB962C8B-B14F-4D97-AF65-F5344CB8AC3E}">
        <p14:creationId xmlns:p14="http://schemas.microsoft.com/office/powerpoint/2010/main" xmlns="" val="42774552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 man is scattering seeds in a ploughed field. The figure is represented as small, and is set in the upper right and walking out of the picture. He carries a bag of seed over one shoulder. The ploughed soil is grey, and behind it rises a standing crop, and in the left distance, a farmhouse. In the centre of the horizon is a giant yellow rising sun with emanating yellow rays. A path leads into the picture, and birds are swooping down."/>
          <p:cNvPicPr>
            <a:picLocks noChangeAspect="1" noChangeArrowheads="1"/>
          </p:cNvPicPr>
          <p:nvPr/>
        </p:nvPicPr>
        <p:blipFill>
          <a:blip r:embed="rId2"/>
          <a:srcRect/>
          <a:stretch>
            <a:fillRect/>
          </a:stretch>
        </p:blipFill>
        <p:spPr bwMode="auto">
          <a:xfrm>
            <a:off x="1214414" y="428604"/>
            <a:ext cx="6649574" cy="5286412"/>
          </a:xfrm>
          <a:prstGeom prst="rect">
            <a:avLst/>
          </a:prstGeom>
          <a:noFill/>
        </p:spPr>
      </p:pic>
      <p:sp>
        <p:nvSpPr>
          <p:cNvPr id="3" name="2 - Ορθογώνιο"/>
          <p:cNvSpPr/>
          <p:nvPr/>
        </p:nvSpPr>
        <p:spPr>
          <a:xfrm>
            <a:off x="2571736" y="5657671"/>
            <a:ext cx="4572000" cy="1200329"/>
          </a:xfrm>
          <a:prstGeom prst="rect">
            <a:avLst/>
          </a:prstGeom>
        </p:spPr>
        <p:txBody>
          <a:bodyPr>
            <a:spAutoFit/>
          </a:bodyPr>
          <a:lstStyle/>
          <a:p>
            <a:r>
              <a:rPr lang="en-US" i="1" dirty="0" smtClean="0"/>
              <a:t>                    ‘’The </a:t>
            </a:r>
            <a:r>
              <a:rPr lang="en-US" i="1" dirty="0" err="1" smtClean="0"/>
              <a:t>Sower</a:t>
            </a:r>
            <a:r>
              <a:rPr lang="en-US" i="1" dirty="0" smtClean="0"/>
              <a:t>’’</a:t>
            </a:r>
          </a:p>
          <a:p>
            <a:r>
              <a:rPr lang="en-US" i="1" dirty="0" smtClean="0"/>
              <a:t>                     (after Millet)</a:t>
            </a:r>
          </a:p>
          <a:p>
            <a:r>
              <a:rPr lang="en-US" i="1" dirty="0" smtClean="0"/>
              <a:t>                          1888</a:t>
            </a:r>
          </a:p>
          <a:p>
            <a:r>
              <a:rPr lang="en-US" i="1" dirty="0" err="1" smtClean="0"/>
              <a:t>Kröller</a:t>
            </a:r>
            <a:r>
              <a:rPr lang="en-US" i="1" dirty="0" smtClean="0"/>
              <a:t>-</a:t>
            </a:r>
            <a:r>
              <a:rPr lang="en-US" i="1" dirty="0" err="1" smtClean="0"/>
              <a:t>Müller</a:t>
            </a:r>
            <a:r>
              <a:rPr lang="en-US" i="1" dirty="0" smtClean="0"/>
              <a:t> Museum, </a:t>
            </a:r>
            <a:r>
              <a:rPr lang="en-US" i="1" dirty="0" err="1" smtClean="0"/>
              <a:t>Otterlo</a:t>
            </a:r>
            <a:endParaRPr lang="el-GR" i="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ris flowers and some green leaves in a yellow vase."/>
          <p:cNvPicPr>
            <a:picLocks noChangeAspect="1" noChangeArrowheads="1"/>
          </p:cNvPicPr>
          <p:nvPr/>
        </p:nvPicPr>
        <p:blipFill>
          <a:blip r:embed="rId2"/>
          <a:srcRect/>
          <a:stretch>
            <a:fillRect/>
          </a:stretch>
        </p:blipFill>
        <p:spPr bwMode="auto">
          <a:xfrm>
            <a:off x="0" y="-16796"/>
            <a:ext cx="5429256" cy="6874796"/>
          </a:xfrm>
          <a:prstGeom prst="rect">
            <a:avLst/>
          </a:prstGeom>
          <a:noFill/>
        </p:spPr>
      </p:pic>
      <p:sp>
        <p:nvSpPr>
          <p:cNvPr id="3" name="2 - Ορθογώνιο"/>
          <p:cNvSpPr/>
          <p:nvPr/>
        </p:nvSpPr>
        <p:spPr>
          <a:xfrm>
            <a:off x="5500694" y="4429132"/>
            <a:ext cx="4572000" cy="1200329"/>
          </a:xfrm>
          <a:prstGeom prst="rect">
            <a:avLst/>
          </a:prstGeom>
        </p:spPr>
        <p:txBody>
          <a:bodyPr>
            <a:spAutoFit/>
          </a:bodyPr>
          <a:lstStyle/>
          <a:p>
            <a:r>
              <a:rPr lang="en-US" i="1" dirty="0" smtClean="0"/>
              <a:t>‘’Still Life: Vase with Irises Against a </a:t>
            </a:r>
          </a:p>
          <a:p>
            <a:r>
              <a:rPr lang="en-US" i="1" dirty="0" smtClean="0"/>
              <a:t>              Yellow Background</a:t>
            </a:r>
            <a:r>
              <a:rPr lang="en-US" dirty="0" smtClean="0"/>
              <a:t>’’</a:t>
            </a:r>
          </a:p>
          <a:p>
            <a:r>
              <a:rPr lang="en-US" dirty="0" smtClean="0"/>
              <a:t>                         1890</a:t>
            </a:r>
          </a:p>
          <a:p>
            <a:r>
              <a:rPr lang="en-US" dirty="0" smtClean="0"/>
              <a:t> Van Gogh Museum, Amsterdam</a:t>
            </a: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7215206" y="214290"/>
            <a:ext cx="1279581" cy="584775"/>
          </a:xfrm>
          <a:prstGeom prst="rect">
            <a:avLst/>
          </a:prstGeom>
        </p:spPr>
        <p:txBody>
          <a:bodyPr wrap="none">
            <a:spAutoFit/>
          </a:bodyPr>
          <a:lstStyle/>
          <a:p>
            <a:pPr algn="ctr"/>
            <a:r>
              <a:rPr lang="el-GR" sz="1600" i="1" dirty="0" smtClean="0">
                <a:solidFill>
                  <a:srgbClr val="00B050"/>
                </a:solidFill>
              </a:rPr>
              <a:t>Ανρί Ρουσσώ</a:t>
            </a:r>
          </a:p>
          <a:p>
            <a:pPr algn="ctr"/>
            <a:r>
              <a:rPr lang="el-GR" sz="1600" i="1" dirty="0" smtClean="0">
                <a:solidFill>
                  <a:srgbClr val="00B050"/>
                </a:solidFill>
              </a:rPr>
              <a:t>1844-1910</a:t>
            </a:r>
            <a:endParaRPr lang="el-GR" sz="1600" i="1" dirty="0">
              <a:solidFill>
                <a:srgbClr val="00B050"/>
              </a:solidFill>
            </a:endParaRPr>
          </a:p>
        </p:txBody>
      </p:sp>
      <p:pic>
        <p:nvPicPr>
          <p:cNvPr id="9218" name="Picture 2" descr="undefined"/>
          <p:cNvPicPr>
            <a:picLocks noChangeAspect="1" noChangeArrowheads="1"/>
          </p:cNvPicPr>
          <p:nvPr/>
        </p:nvPicPr>
        <p:blipFill>
          <a:blip r:embed="rId2"/>
          <a:srcRect/>
          <a:stretch>
            <a:fillRect/>
          </a:stretch>
        </p:blipFill>
        <p:spPr bwMode="auto">
          <a:xfrm>
            <a:off x="214282" y="0"/>
            <a:ext cx="4523018" cy="5857892"/>
          </a:xfrm>
          <a:prstGeom prst="rect">
            <a:avLst/>
          </a:prstGeom>
          <a:noFill/>
        </p:spPr>
      </p:pic>
      <p:sp>
        <p:nvSpPr>
          <p:cNvPr id="4" name="3 - Ορθογώνιο"/>
          <p:cNvSpPr/>
          <p:nvPr/>
        </p:nvSpPr>
        <p:spPr>
          <a:xfrm>
            <a:off x="714348" y="6027003"/>
            <a:ext cx="3379836" cy="830997"/>
          </a:xfrm>
          <a:prstGeom prst="rect">
            <a:avLst/>
          </a:prstGeom>
        </p:spPr>
        <p:txBody>
          <a:bodyPr wrap="none">
            <a:spAutoFit/>
          </a:bodyPr>
          <a:lstStyle/>
          <a:p>
            <a:pPr algn="ctr"/>
            <a:r>
              <a:rPr lang="el-GR" sz="1600" i="1" dirty="0" smtClean="0"/>
              <a:t>‘’Αυτοπροσωπογραφία με μία λάμπα’’</a:t>
            </a:r>
          </a:p>
          <a:p>
            <a:pPr algn="ctr"/>
            <a:r>
              <a:rPr lang="el-GR" sz="1600" i="1" dirty="0" smtClean="0"/>
              <a:t>1903</a:t>
            </a:r>
          </a:p>
          <a:p>
            <a:pPr algn="ctr"/>
            <a:r>
              <a:rPr lang="el-GR" sz="1600" i="1" dirty="0" smtClean="0"/>
              <a:t>Μουσείο Πικάσο, Παρίσι </a:t>
            </a:r>
            <a:endParaRPr lang="el-GR" sz="1600" i="1" dirty="0"/>
          </a:p>
        </p:txBody>
      </p:sp>
      <p:sp>
        <p:nvSpPr>
          <p:cNvPr id="5" name="4 - Ορθογώνιο"/>
          <p:cNvSpPr/>
          <p:nvPr/>
        </p:nvSpPr>
        <p:spPr>
          <a:xfrm>
            <a:off x="4929190" y="1214422"/>
            <a:ext cx="4000528" cy="1815882"/>
          </a:xfrm>
          <a:prstGeom prst="rect">
            <a:avLst/>
          </a:prstGeom>
        </p:spPr>
        <p:txBody>
          <a:bodyPr wrap="square">
            <a:spAutoFit/>
          </a:bodyPr>
          <a:lstStyle/>
          <a:p>
            <a:pPr algn="ctr"/>
            <a:r>
              <a:rPr lang="el-GR" sz="1600" i="1" dirty="0" smtClean="0"/>
              <a:t>Επίσης μετα-ιμπρεσιονιστής ζωγράφος και αυτοδίδακτος. Ήταν μέτριος μαθητής, αλλά είχε κλίση στη ζωγραφική και τη μουσική. Έγινε κυβερνητικός υπάλληλος και άρχισε να ζωγραφίζει συστηματικά στα 40 του. 49 ετών θα αφήσει τη δουλειά του για να αφοσιωθεί στη ζωγραφική.</a:t>
            </a:r>
            <a:endParaRPr lang="el-GR" sz="1600" i="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Ο εαυτός μου, πορτραίτο-τοπίο, 1890, Πράγα, Národní Galerie"/>
          <p:cNvPicPr>
            <a:picLocks noChangeAspect="1" noChangeArrowheads="1"/>
          </p:cNvPicPr>
          <p:nvPr/>
        </p:nvPicPr>
        <p:blipFill>
          <a:blip r:embed="rId2"/>
          <a:srcRect/>
          <a:stretch>
            <a:fillRect/>
          </a:stretch>
        </p:blipFill>
        <p:spPr bwMode="auto">
          <a:xfrm>
            <a:off x="0" y="0"/>
            <a:ext cx="5331778" cy="6858000"/>
          </a:xfrm>
          <a:prstGeom prst="rect">
            <a:avLst/>
          </a:prstGeom>
          <a:noFill/>
        </p:spPr>
      </p:pic>
      <p:sp>
        <p:nvSpPr>
          <p:cNvPr id="3" name="2 - Ορθογώνιο"/>
          <p:cNvSpPr/>
          <p:nvPr/>
        </p:nvSpPr>
        <p:spPr>
          <a:xfrm>
            <a:off x="5357818" y="5500702"/>
            <a:ext cx="3214710" cy="830997"/>
          </a:xfrm>
          <a:prstGeom prst="rect">
            <a:avLst/>
          </a:prstGeom>
        </p:spPr>
        <p:txBody>
          <a:bodyPr wrap="square">
            <a:spAutoFit/>
          </a:bodyPr>
          <a:lstStyle/>
          <a:p>
            <a:pPr algn="ctr"/>
            <a:r>
              <a:rPr lang="el-GR" sz="1600" i="1" dirty="0" smtClean="0"/>
              <a:t>‘’Ο εαυτός μου. πορτραίτο-τοπίο’’</a:t>
            </a:r>
          </a:p>
          <a:p>
            <a:pPr algn="ctr"/>
            <a:r>
              <a:rPr lang="el-GR" sz="1600" i="1" dirty="0" smtClean="0"/>
              <a:t>1890</a:t>
            </a:r>
          </a:p>
          <a:p>
            <a:pPr algn="ctr"/>
            <a:r>
              <a:rPr lang="el-GR" sz="1600" i="1" dirty="0" smtClean="0"/>
              <a:t>Národní Galerie, Πράγα</a:t>
            </a:r>
            <a:endParaRPr lang="el-GR" sz="1600" i="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Το πεινασμένο λιοντάρι επιτίθεται στην αντιλόπη, 1905, Riehen (Ελβετία), Fondation Beyeler"/>
          <p:cNvPicPr>
            <a:picLocks noChangeAspect="1" noChangeArrowheads="1"/>
          </p:cNvPicPr>
          <p:nvPr/>
        </p:nvPicPr>
        <p:blipFill>
          <a:blip r:embed="rId2"/>
          <a:srcRect/>
          <a:stretch>
            <a:fillRect/>
          </a:stretch>
        </p:blipFill>
        <p:spPr bwMode="auto">
          <a:xfrm>
            <a:off x="714348" y="714356"/>
            <a:ext cx="8001128" cy="5306999"/>
          </a:xfrm>
          <a:prstGeom prst="rect">
            <a:avLst/>
          </a:prstGeom>
          <a:noFill/>
        </p:spPr>
      </p:pic>
      <p:sp>
        <p:nvSpPr>
          <p:cNvPr id="3" name="2 - Ορθογώνιο"/>
          <p:cNvSpPr/>
          <p:nvPr/>
        </p:nvSpPr>
        <p:spPr>
          <a:xfrm>
            <a:off x="2428860" y="6027003"/>
            <a:ext cx="4572000" cy="830997"/>
          </a:xfrm>
          <a:prstGeom prst="rect">
            <a:avLst/>
          </a:prstGeom>
        </p:spPr>
        <p:txBody>
          <a:bodyPr>
            <a:spAutoFit/>
          </a:bodyPr>
          <a:lstStyle/>
          <a:p>
            <a:pPr algn="ctr"/>
            <a:r>
              <a:rPr lang="el-GR" sz="1600" i="1" dirty="0" smtClean="0"/>
              <a:t>‘’Το πεινασμένο λιοντάρι επιτίθεται στην αντιλόπη’’</a:t>
            </a:r>
          </a:p>
          <a:p>
            <a:pPr algn="ctr"/>
            <a:r>
              <a:rPr lang="el-GR" sz="1600" i="1" dirty="0" smtClean="0"/>
              <a:t>1905</a:t>
            </a:r>
          </a:p>
          <a:p>
            <a:pPr algn="ctr"/>
            <a:r>
              <a:rPr lang="el-GR" sz="1600" i="1" dirty="0" smtClean="0"/>
              <a:t>Fondation Beyeler, Riehen Ελβετία</a:t>
            </a:r>
            <a:endParaRPr lang="el-GR" sz="1600" i="1" dirty="0"/>
          </a:p>
        </p:txBody>
      </p:sp>
      <p:sp>
        <p:nvSpPr>
          <p:cNvPr id="4" name="3 - Ορθογώνιο"/>
          <p:cNvSpPr/>
          <p:nvPr/>
        </p:nvSpPr>
        <p:spPr>
          <a:xfrm>
            <a:off x="357158" y="214290"/>
            <a:ext cx="8643998" cy="338554"/>
          </a:xfrm>
          <a:prstGeom prst="rect">
            <a:avLst/>
          </a:prstGeom>
        </p:spPr>
        <p:txBody>
          <a:bodyPr wrap="square">
            <a:spAutoFit/>
          </a:bodyPr>
          <a:lstStyle/>
          <a:p>
            <a:pPr algn="ctr"/>
            <a:r>
              <a:rPr lang="el-GR" sz="1600" i="1" dirty="0" smtClean="0"/>
              <a:t>Ζωγραφίζει συχνά ζούγκλες, αν και ο ίδιος δεν έχει δει ποτέ από κοντά.</a:t>
            </a:r>
            <a:endParaRPr lang="el-GR" sz="1600" i="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Οι ποδοσφαιριστές, 1908, Νέα Υόρκη, Μουσείο Γκούγκενχαϊμ"/>
          <p:cNvPicPr>
            <a:picLocks noChangeAspect="1" noChangeArrowheads="1"/>
          </p:cNvPicPr>
          <p:nvPr/>
        </p:nvPicPr>
        <p:blipFill>
          <a:blip r:embed="rId2"/>
          <a:srcRect/>
          <a:stretch>
            <a:fillRect/>
          </a:stretch>
        </p:blipFill>
        <p:spPr bwMode="auto">
          <a:xfrm>
            <a:off x="0" y="0"/>
            <a:ext cx="5352585" cy="6858000"/>
          </a:xfrm>
          <a:prstGeom prst="rect">
            <a:avLst/>
          </a:prstGeom>
          <a:noFill/>
        </p:spPr>
      </p:pic>
      <p:sp>
        <p:nvSpPr>
          <p:cNvPr id="3" name="2 - Ορθογώνιο"/>
          <p:cNvSpPr/>
          <p:nvPr/>
        </p:nvSpPr>
        <p:spPr>
          <a:xfrm>
            <a:off x="5500694" y="5286388"/>
            <a:ext cx="3643306" cy="1077218"/>
          </a:xfrm>
          <a:prstGeom prst="rect">
            <a:avLst/>
          </a:prstGeom>
        </p:spPr>
        <p:txBody>
          <a:bodyPr wrap="square">
            <a:spAutoFit/>
          </a:bodyPr>
          <a:lstStyle/>
          <a:p>
            <a:pPr algn="ctr"/>
            <a:r>
              <a:rPr lang="el-GR" sz="1600" i="1" dirty="0" smtClean="0"/>
              <a:t>‘’Οι ποδοσφαιριστές’’</a:t>
            </a:r>
          </a:p>
          <a:p>
            <a:pPr algn="ctr"/>
            <a:r>
              <a:rPr lang="el-GR" sz="1600" i="1" dirty="0" smtClean="0"/>
              <a:t>1908</a:t>
            </a:r>
          </a:p>
          <a:p>
            <a:pPr algn="ctr"/>
            <a:r>
              <a:rPr lang="el-GR" sz="1600" i="1" dirty="0" smtClean="0"/>
              <a:t>Μουσείο Γκούγκενχαϊμ, Νέα Υόρκη, Η.Π.Α. </a:t>
            </a:r>
            <a:endParaRPr lang="el-GR" sz="1600" i="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Η καρότσα του μπαρμπα Junier, 1908, Παρίσι, Musée de l'Orangerie"/>
          <p:cNvPicPr>
            <a:picLocks noChangeAspect="1" noChangeArrowheads="1"/>
          </p:cNvPicPr>
          <p:nvPr/>
        </p:nvPicPr>
        <p:blipFill>
          <a:blip r:embed="rId2"/>
          <a:srcRect/>
          <a:stretch>
            <a:fillRect/>
          </a:stretch>
        </p:blipFill>
        <p:spPr bwMode="auto">
          <a:xfrm>
            <a:off x="571472" y="142852"/>
            <a:ext cx="7929618" cy="5885265"/>
          </a:xfrm>
          <a:prstGeom prst="rect">
            <a:avLst/>
          </a:prstGeom>
          <a:noFill/>
        </p:spPr>
      </p:pic>
      <p:sp>
        <p:nvSpPr>
          <p:cNvPr id="3" name="2 - Ορθογώνιο"/>
          <p:cNvSpPr/>
          <p:nvPr/>
        </p:nvSpPr>
        <p:spPr>
          <a:xfrm>
            <a:off x="2285984" y="6027003"/>
            <a:ext cx="4572000" cy="830997"/>
          </a:xfrm>
          <a:prstGeom prst="rect">
            <a:avLst/>
          </a:prstGeom>
        </p:spPr>
        <p:txBody>
          <a:bodyPr>
            <a:spAutoFit/>
          </a:bodyPr>
          <a:lstStyle/>
          <a:p>
            <a:pPr algn="ctr"/>
            <a:r>
              <a:rPr lang="el-GR" sz="1600" i="1" dirty="0" smtClean="0"/>
              <a:t>‘’Η καρότσα του μπαρμπα-</a:t>
            </a:r>
            <a:r>
              <a:rPr lang="en-US" sz="1600" i="1" dirty="0" smtClean="0"/>
              <a:t>Junier</a:t>
            </a:r>
            <a:r>
              <a:rPr lang="el-GR" sz="1600" i="1" dirty="0" smtClean="0"/>
              <a:t>’’</a:t>
            </a:r>
          </a:p>
          <a:p>
            <a:pPr algn="ctr"/>
            <a:r>
              <a:rPr lang="en-US" sz="1600" i="1" dirty="0" smtClean="0"/>
              <a:t>1908</a:t>
            </a:r>
            <a:endParaRPr lang="el-GR" sz="1600" i="1" dirty="0" smtClean="0"/>
          </a:p>
          <a:p>
            <a:pPr algn="ctr"/>
            <a:r>
              <a:rPr lang="en-US" sz="1600" i="1" dirty="0" smtClean="0"/>
              <a:t>Musée de l'Orangerie</a:t>
            </a:r>
            <a:r>
              <a:rPr lang="el-GR" sz="1600" i="1" dirty="0" smtClean="0"/>
              <a:t>,</a:t>
            </a:r>
            <a:r>
              <a:rPr lang="el-GR" sz="1600" i="1" dirty="0" smtClean="0">
                <a:solidFill>
                  <a:prstClr val="white"/>
                </a:solidFill>
              </a:rPr>
              <a:t>Παρίσι</a:t>
            </a:r>
            <a:endParaRPr lang="el-GR" sz="1600" i="1"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The Flamingoes, 1907, Private collection"/>
          <p:cNvPicPr>
            <a:picLocks noChangeAspect="1" noChangeArrowheads="1"/>
          </p:cNvPicPr>
          <p:nvPr/>
        </p:nvPicPr>
        <p:blipFill>
          <a:blip r:embed="rId2"/>
          <a:srcRect/>
          <a:stretch>
            <a:fillRect/>
          </a:stretch>
        </p:blipFill>
        <p:spPr bwMode="auto">
          <a:xfrm>
            <a:off x="642910" y="357166"/>
            <a:ext cx="7877175" cy="5467351"/>
          </a:xfrm>
          <a:prstGeom prst="rect">
            <a:avLst/>
          </a:prstGeom>
          <a:noFill/>
        </p:spPr>
      </p:pic>
      <p:sp>
        <p:nvSpPr>
          <p:cNvPr id="3" name="2 - Ορθογώνιο"/>
          <p:cNvSpPr/>
          <p:nvPr/>
        </p:nvSpPr>
        <p:spPr>
          <a:xfrm>
            <a:off x="3714744" y="5857892"/>
            <a:ext cx="1689950" cy="830997"/>
          </a:xfrm>
          <a:prstGeom prst="rect">
            <a:avLst/>
          </a:prstGeom>
        </p:spPr>
        <p:txBody>
          <a:bodyPr wrap="none">
            <a:spAutoFit/>
          </a:bodyPr>
          <a:lstStyle/>
          <a:p>
            <a:pPr algn="ctr"/>
            <a:r>
              <a:rPr lang="el-GR" sz="1600" i="1" dirty="0" smtClean="0"/>
              <a:t>‘’</a:t>
            </a:r>
            <a:r>
              <a:rPr lang="en-US" sz="1600" i="1" dirty="0" smtClean="0"/>
              <a:t>The Flamingoes</a:t>
            </a:r>
            <a:r>
              <a:rPr lang="el-GR" sz="1600" i="1" dirty="0" smtClean="0"/>
              <a:t>’’</a:t>
            </a:r>
          </a:p>
          <a:p>
            <a:pPr algn="ctr"/>
            <a:r>
              <a:rPr lang="en-US" sz="1600" i="1" dirty="0" smtClean="0"/>
              <a:t>1907</a:t>
            </a:r>
            <a:endParaRPr lang="el-GR" sz="1600" i="1" dirty="0" smtClean="0"/>
          </a:p>
          <a:p>
            <a:pPr algn="ctr"/>
            <a:r>
              <a:rPr lang="en-US" sz="1600" i="1" dirty="0" smtClean="0"/>
              <a:t>Private collection</a:t>
            </a:r>
            <a:endParaRPr lang="el-GR" sz="1600" i="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7143768" y="428604"/>
            <a:ext cx="1251817" cy="584775"/>
          </a:xfrm>
          <a:prstGeom prst="rect">
            <a:avLst/>
          </a:prstGeom>
        </p:spPr>
        <p:txBody>
          <a:bodyPr wrap="none">
            <a:spAutoFit/>
          </a:bodyPr>
          <a:lstStyle/>
          <a:p>
            <a:pPr algn="ctr"/>
            <a:r>
              <a:rPr lang="el-GR" sz="1600" i="1" dirty="0" smtClean="0">
                <a:solidFill>
                  <a:srgbClr val="00B050"/>
                </a:solidFill>
              </a:rPr>
              <a:t>Φρίντα Κάλο</a:t>
            </a:r>
          </a:p>
          <a:p>
            <a:pPr algn="ctr"/>
            <a:r>
              <a:rPr lang="el-GR" sz="1600" i="1" dirty="0" smtClean="0">
                <a:solidFill>
                  <a:srgbClr val="00B050"/>
                </a:solidFill>
              </a:rPr>
              <a:t>1907-1954</a:t>
            </a:r>
            <a:endParaRPr lang="el-GR" sz="1600" i="1" dirty="0">
              <a:solidFill>
                <a:srgbClr val="00B050"/>
              </a:solidFill>
            </a:endParaRPr>
          </a:p>
        </p:txBody>
      </p:sp>
      <p:pic>
        <p:nvPicPr>
          <p:cNvPr id="63490" name="Picture 2" descr="undefined"/>
          <p:cNvPicPr>
            <a:picLocks noChangeAspect="1" noChangeArrowheads="1"/>
          </p:cNvPicPr>
          <p:nvPr/>
        </p:nvPicPr>
        <p:blipFill>
          <a:blip r:embed="rId2"/>
          <a:srcRect/>
          <a:stretch>
            <a:fillRect/>
          </a:stretch>
        </p:blipFill>
        <p:spPr bwMode="auto">
          <a:xfrm>
            <a:off x="0" y="0"/>
            <a:ext cx="5089424" cy="6858000"/>
          </a:xfrm>
          <a:prstGeom prst="rect">
            <a:avLst/>
          </a:prstGeom>
          <a:noFill/>
        </p:spPr>
      </p:pic>
      <p:sp>
        <p:nvSpPr>
          <p:cNvPr id="4" name="3 - Ορθογώνιο"/>
          <p:cNvSpPr/>
          <p:nvPr/>
        </p:nvSpPr>
        <p:spPr>
          <a:xfrm>
            <a:off x="5286380" y="5357826"/>
            <a:ext cx="3012235" cy="830997"/>
          </a:xfrm>
          <a:prstGeom prst="rect">
            <a:avLst/>
          </a:prstGeom>
        </p:spPr>
        <p:txBody>
          <a:bodyPr wrap="none">
            <a:spAutoFit/>
          </a:bodyPr>
          <a:lstStyle/>
          <a:p>
            <a:pPr algn="ctr"/>
            <a:r>
              <a:rPr lang="el-GR" sz="1600" i="1" dirty="0" smtClean="0"/>
              <a:t>‘’</a:t>
            </a:r>
            <a:r>
              <a:rPr lang="en-US" sz="1600" i="1" dirty="0" smtClean="0"/>
              <a:t>Self-portrait in a Velvet Dress</a:t>
            </a:r>
            <a:r>
              <a:rPr lang="el-GR" sz="1600" i="1" dirty="0" smtClean="0"/>
              <a:t>’’</a:t>
            </a:r>
          </a:p>
          <a:p>
            <a:pPr algn="ctr"/>
            <a:r>
              <a:rPr lang="en-US" sz="1600" i="1" dirty="0" smtClean="0"/>
              <a:t>1926</a:t>
            </a:r>
            <a:endParaRPr lang="el-GR" sz="1600" i="1" dirty="0" smtClean="0"/>
          </a:p>
          <a:p>
            <a:pPr algn="ctr"/>
            <a:r>
              <a:rPr lang="el-GR" sz="1600" i="1" dirty="0" smtClean="0"/>
              <a:t>Ιδιωτική συλλογή στο Μέξικο Σίτυ</a:t>
            </a:r>
            <a:endParaRPr lang="el-GR" sz="1600" i="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os mujeres, 1928"/>
          <p:cNvPicPr>
            <a:picLocks noChangeAspect="1" noChangeArrowheads="1"/>
          </p:cNvPicPr>
          <p:nvPr/>
        </p:nvPicPr>
        <p:blipFill>
          <a:blip r:embed="rId2"/>
          <a:srcRect/>
          <a:stretch>
            <a:fillRect/>
          </a:stretch>
        </p:blipFill>
        <p:spPr bwMode="auto">
          <a:xfrm>
            <a:off x="-1" y="1"/>
            <a:ext cx="5486399" cy="6858000"/>
          </a:xfrm>
          <a:prstGeom prst="rect">
            <a:avLst/>
          </a:prstGeom>
          <a:noFill/>
        </p:spPr>
      </p:pic>
      <p:sp>
        <p:nvSpPr>
          <p:cNvPr id="3" name="2 - Ορθογώνιο"/>
          <p:cNvSpPr/>
          <p:nvPr/>
        </p:nvSpPr>
        <p:spPr>
          <a:xfrm>
            <a:off x="5572132" y="5572140"/>
            <a:ext cx="3358292" cy="584775"/>
          </a:xfrm>
          <a:prstGeom prst="rect">
            <a:avLst/>
          </a:prstGeom>
        </p:spPr>
        <p:txBody>
          <a:bodyPr wrap="none">
            <a:spAutoFit/>
          </a:bodyPr>
          <a:lstStyle/>
          <a:p>
            <a:pPr algn="ctr"/>
            <a:r>
              <a:rPr lang="el-GR" sz="1600" i="1" dirty="0" smtClean="0"/>
              <a:t>‘’</a:t>
            </a:r>
            <a:r>
              <a:rPr lang="en-US" sz="1600" i="1" dirty="0" smtClean="0"/>
              <a:t>Dos mujeres</a:t>
            </a:r>
            <a:r>
              <a:rPr lang="el-GR" sz="1600" i="1" dirty="0" smtClean="0"/>
              <a:t> </a:t>
            </a:r>
            <a:r>
              <a:rPr lang="en-US" sz="1600" i="1" dirty="0" smtClean="0"/>
              <a:t>(Salvadora y Herminia)</a:t>
            </a:r>
            <a:r>
              <a:rPr lang="el-GR" sz="1600" i="1" dirty="0" smtClean="0"/>
              <a:t>’’</a:t>
            </a:r>
          </a:p>
          <a:p>
            <a:pPr algn="ctr"/>
            <a:r>
              <a:rPr lang="en-US" sz="1600" i="1" dirty="0" smtClean="0"/>
              <a:t> 1928</a:t>
            </a:r>
            <a:endParaRPr lang="el-GR" sz="1600"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srcRect/>
          <a:stretch>
            <a:fillRect/>
          </a:stretch>
        </p:blipFill>
        <p:spPr bwMode="auto">
          <a:xfrm>
            <a:off x="-1" y="642918"/>
            <a:ext cx="9214845" cy="4362653"/>
          </a:xfrm>
          <a:prstGeom prst="rect">
            <a:avLst/>
          </a:prstGeom>
          <a:noFill/>
        </p:spPr>
      </p:pic>
      <p:sp>
        <p:nvSpPr>
          <p:cNvPr id="3" name="2 - Ορθογώνιο"/>
          <p:cNvSpPr/>
          <p:nvPr/>
        </p:nvSpPr>
        <p:spPr>
          <a:xfrm>
            <a:off x="2214546" y="5357826"/>
            <a:ext cx="4572000" cy="923330"/>
          </a:xfrm>
          <a:prstGeom prst="rect">
            <a:avLst/>
          </a:prstGeom>
        </p:spPr>
        <p:txBody>
          <a:bodyPr>
            <a:spAutoFit/>
          </a:bodyPr>
          <a:lstStyle/>
          <a:p>
            <a:r>
              <a:rPr lang="fr-FR" u="sng" dirty="0" err="1">
                <a:hlinkClick r:id="rId3" tooltip="Tétradrachme"/>
              </a:rPr>
              <a:t>Tétradrachme</a:t>
            </a:r>
            <a:r>
              <a:rPr lang="fr-FR" dirty="0"/>
              <a:t> de </a:t>
            </a:r>
            <a:r>
              <a:rPr lang="fr-FR" dirty="0">
                <a:hlinkClick r:id="rId4" tooltip="Démétrios Ier Poliorcète"/>
              </a:rPr>
              <a:t>Démétrios </a:t>
            </a:r>
            <a:r>
              <a:rPr lang="fr-FR" dirty="0" err="1">
                <a:hlinkClick r:id="rId4" tooltip="Démétrios Ier Poliorcète"/>
              </a:rPr>
              <a:t>Poliorcète</a:t>
            </a:r>
            <a:r>
              <a:rPr lang="fr-FR" dirty="0"/>
              <a:t> (293-292 av. J.-C.). Face : Victoire à l'avant d'un navire ; revers : </a:t>
            </a:r>
            <a:r>
              <a:rPr lang="fr-FR" dirty="0">
                <a:hlinkClick r:id="rId5" tooltip="Poséidon"/>
              </a:rPr>
              <a:t>Poséidon</a:t>
            </a:r>
            <a:r>
              <a:rPr lang="fr-FR" dirty="0"/>
              <a:t>.</a:t>
            </a:r>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Retrato de Cristina, mi hermana, 1928"/>
          <p:cNvPicPr>
            <a:picLocks noChangeAspect="1" noChangeArrowheads="1"/>
          </p:cNvPicPr>
          <p:nvPr/>
        </p:nvPicPr>
        <p:blipFill>
          <a:blip r:embed="rId2"/>
          <a:srcRect/>
          <a:stretch>
            <a:fillRect/>
          </a:stretch>
        </p:blipFill>
        <p:spPr bwMode="auto">
          <a:xfrm>
            <a:off x="0" y="0"/>
            <a:ext cx="5095430" cy="6858000"/>
          </a:xfrm>
          <a:prstGeom prst="rect">
            <a:avLst/>
          </a:prstGeom>
          <a:noFill/>
        </p:spPr>
      </p:pic>
      <p:sp>
        <p:nvSpPr>
          <p:cNvPr id="3" name="2 - Ορθογώνιο"/>
          <p:cNvSpPr/>
          <p:nvPr/>
        </p:nvSpPr>
        <p:spPr>
          <a:xfrm>
            <a:off x="5143504" y="5429264"/>
            <a:ext cx="3402598" cy="646331"/>
          </a:xfrm>
          <a:prstGeom prst="rect">
            <a:avLst/>
          </a:prstGeom>
        </p:spPr>
        <p:txBody>
          <a:bodyPr wrap="none">
            <a:spAutoFit/>
          </a:bodyPr>
          <a:lstStyle/>
          <a:p>
            <a:r>
              <a:rPr lang="el-GR" dirty="0" smtClean="0"/>
              <a:t>‘’</a:t>
            </a:r>
            <a:r>
              <a:rPr lang="en-US" dirty="0" smtClean="0"/>
              <a:t>Retrato de Cristina, mi hermana</a:t>
            </a:r>
            <a:r>
              <a:rPr lang="el-GR" dirty="0" smtClean="0"/>
              <a:t>’’</a:t>
            </a:r>
          </a:p>
          <a:p>
            <a:r>
              <a:rPr lang="en-US" dirty="0" smtClean="0"/>
              <a:t>1928</a:t>
            </a:r>
            <a:endParaRPr lang="el-G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l tiempo vuela, 1929"/>
          <p:cNvPicPr>
            <a:picLocks noChangeAspect="1" noChangeArrowheads="1"/>
          </p:cNvPicPr>
          <p:nvPr/>
        </p:nvPicPr>
        <p:blipFill>
          <a:blip r:embed="rId2"/>
          <a:srcRect/>
          <a:stretch>
            <a:fillRect/>
          </a:stretch>
        </p:blipFill>
        <p:spPr bwMode="auto">
          <a:xfrm>
            <a:off x="-1" y="0"/>
            <a:ext cx="5275385" cy="6858000"/>
          </a:xfrm>
          <a:prstGeom prst="rect">
            <a:avLst/>
          </a:prstGeom>
          <a:noFill/>
        </p:spPr>
      </p:pic>
      <p:sp>
        <p:nvSpPr>
          <p:cNvPr id="3" name="2 - Ορθογώνιο"/>
          <p:cNvSpPr/>
          <p:nvPr/>
        </p:nvSpPr>
        <p:spPr>
          <a:xfrm>
            <a:off x="5429256" y="5429264"/>
            <a:ext cx="1864613" cy="646331"/>
          </a:xfrm>
          <a:prstGeom prst="rect">
            <a:avLst/>
          </a:prstGeom>
        </p:spPr>
        <p:txBody>
          <a:bodyPr wrap="none">
            <a:spAutoFit/>
          </a:bodyPr>
          <a:lstStyle/>
          <a:p>
            <a:r>
              <a:rPr lang="el-GR" dirty="0" smtClean="0"/>
              <a:t>‘’</a:t>
            </a:r>
            <a:r>
              <a:rPr lang="en-US" dirty="0" smtClean="0"/>
              <a:t>El tiempo vuela</a:t>
            </a:r>
            <a:r>
              <a:rPr lang="el-GR" dirty="0" smtClean="0"/>
              <a:t>’’</a:t>
            </a:r>
          </a:p>
          <a:p>
            <a:r>
              <a:rPr lang="en-US" dirty="0" smtClean="0"/>
              <a:t>1929</a:t>
            </a:r>
            <a:endParaRPr lang="el-G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The bus, 1929"/>
          <p:cNvPicPr>
            <a:picLocks noChangeAspect="1" noChangeArrowheads="1"/>
          </p:cNvPicPr>
          <p:nvPr/>
        </p:nvPicPr>
        <p:blipFill>
          <a:blip r:embed="rId2"/>
          <a:srcRect/>
          <a:stretch>
            <a:fillRect/>
          </a:stretch>
        </p:blipFill>
        <p:spPr bwMode="auto">
          <a:xfrm>
            <a:off x="0" y="428604"/>
            <a:ext cx="9162700" cy="4214842"/>
          </a:xfrm>
          <a:prstGeom prst="rect">
            <a:avLst/>
          </a:prstGeom>
          <a:noFill/>
        </p:spPr>
      </p:pic>
      <p:sp>
        <p:nvSpPr>
          <p:cNvPr id="3" name="2 - Ορθογώνιο"/>
          <p:cNvSpPr/>
          <p:nvPr/>
        </p:nvSpPr>
        <p:spPr>
          <a:xfrm>
            <a:off x="4286248" y="4857760"/>
            <a:ext cx="990849" cy="584775"/>
          </a:xfrm>
          <a:prstGeom prst="rect">
            <a:avLst/>
          </a:prstGeom>
        </p:spPr>
        <p:txBody>
          <a:bodyPr wrap="none">
            <a:spAutoFit/>
          </a:bodyPr>
          <a:lstStyle/>
          <a:p>
            <a:pPr algn="ctr"/>
            <a:r>
              <a:rPr lang="el-GR" sz="1600" i="1" dirty="0" smtClean="0"/>
              <a:t>‘’</a:t>
            </a:r>
            <a:r>
              <a:rPr lang="en-US" sz="1600" i="1" dirty="0" smtClean="0"/>
              <a:t>The bus</a:t>
            </a:r>
            <a:r>
              <a:rPr lang="el-GR" sz="1600" i="1" dirty="0" smtClean="0"/>
              <a:t>’</a:t>
            </a:r>
          </a:p>
          <a:p>
            <a:pPr algn="ctr"/>
            <a:r>
              <a:rPr lang="en-US" sz="1600" i="1" dirty="0" smtClean="0"/>
              <a:t>1929</a:t>
            </a:r>
            <a:endParaRPr lang="el-GR" sz="1600" i="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Φωτογραφίες από το Γαλάζιο Σπίτι"/>
          <p:cNvPicPr>
            <a:picLocks noChangeAspect="1" noChangeArrowheads="1"/>
          </p:cNvPicPr>
          <p:nvPr/>
        </p:nvPicPr>
        <p:blipFill>
          <a:blip r:embed="rId2"/>
          <a:srcRect/>
          <a:stretch>
            <a:fillRect/>
          </a:stretch>
        </p:blipFill>
        <p:spPr bwMode="auto">
          <a:xfrm>
            <a:off x="571472" y="0"/>
            <a:ext cx="8001024" cy="6000768"/>
          </a:xfrm>
          <a:prstGeom prst="rect">
            <a:avLst/>
          </a:prstGeom>
          <a:noFill/>
        </p:spPr>
      </p:pic>
      <p:sp>
        <p:nvSpPr>
          <p:cNvPr id="3" name="2 - Ορθογώνιο"/>
          <p:cNvSpPr/>
          <p:nvPr/>
        </p:nvSpPr>
        <p:spPr>
          <a:xfrm>
            <a:off x="3000364" y="6143644"/>
            <a:ext cx="3088602" cy="338554"/>
          </a:xfrm>
          <a:prstGeom prst="rect">
            <a:avLst/>
          </a:prstGeom>
        </p:spPr>
        <p:txBody>
          <a:bodyPr wrap="none">
            <a:spAutoFit/>
          </a:bodyPr>
          <a:lstStyle/>
          <a:p>
            <a:pPr algn="ctr"/>
            <a:r>
              <a:rPr lang="el-GR" sz="1600" i="1" dirty="0" smtClean="0"/>
              <a:t>Φωτογραφίες από το Γαλάζιο Σπίτι</a:t>
            </a:r>
            <a:endParaRPr lang="el-GR" sz="1600" i="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undefined"/>
          <p:cNvPicPr>
            <a:picLocks noChangeAspect="1" noChangeArrowheads="1"/>
          </p:cNvPicPr>
          <p:nvPr/>
        </p:nvPicPr>
        <p:blipFill>
          <a:blip r:embed="rId2"/>
          <a:srcRect/>
          <a:stretch>
            <a:fillRect/>
          </a:stretch>
        </p:blipFill>
        <p:spPr bwMode="auto">
          <a:xfrm>
            <a:off x="0" y="0"/>
            <a:ext cx="9144000" cy="6093619"/>
          </a:xfrm>
          <a:prstGeom prst="rect">
            <a:avLst/>
          </a:prstGeom>
          <a:noFill/>
        </p:spPr>
      </p:pic>
      <p:sp>
        <p:nvSpPr>
          <p:cNvPr id="3" name="2 - Ορθογώνιο"/>
          <p:cNvSpPr/>
          <p:nvPr/>
        </p:nvSpPr>
        <p:spPr>
          <a:xfrm>
            <a:off x="1857356" y="6357958"/>
            <a:ext cx="5715040" cy="338554"/>
          </a:xfrm>
          <a:prstGeom prst="rect">
            <a:avLst/>
          </a:prstGeom>
        </p:spPr>
        <p:txBody>
          <a:bodyPr wrap="square">
            <a:spAutoFit/>
          </a:bodyPr>
          <a:lstStyle/>
          <a:p>
            <a:pPr algn="ctr"/>
            <a:r>
              <a:rPr lang="en-US" sz="1600" i="1" dirty="0" smtClean="0"/>
              <a:t>Tomb in the form of a pyramid, Frida Kahlo Museum Mexico City</a:t>
            </a:r>
            <a:endParaRPr lang="el-GR" sz="1600" i="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57356" y="2285992"/>
            <a:ext cx="5719771" cy="830997"/>
          </a:xfrm>
          <a:prstGeom prst="rect">
            <a:avLst/>
          </a:prstGeom>
        </p:spPr>
        <p:txBody>
          <a:bodyPr wrap="none">
            <a:spAutoFit/>
          </a:bodyPr>
          <a:lstStyle/>
          <a:p>
            <a:pPr algn="ctr"/>
            <a:r>
              <a:rPr lang="el-GR" sz="1600" i="1" dirty="0" smtClean="0"/>
              <a:t>Και μια και είμαστε στο Μεξικό, </a:t>
            </a:r>
          </a:p>
          <a:p>
            <a:pPr algn="ctr"/>
            <a:r>
              <a:rPr lang="el-GR" sz="1600" i="1" dirty="0" smtClean="0"/>
              <a:t>ας κλείσουμε αυτή τη συνάντηση με κάτι απρόσμενο και μοναδικό</a:t>
            </a:r>
          </a:p>
          <a:p>
            <a:pPr algn="ctr"/>
            <a:r>
              <a:rPr lang="el-GR" sz="1600" i="1" dirty="0" smtClean="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Αυτοκίνητο από το Μεξικό (20ός αιώνας)"/>
          <p:cNvPicPr>
            <a:picLocks noChangeAspect="1" noChangeArrowheads="1"/>
          </p:cNvPicPr>
          <p:nvPr/>
        </p:nvPicPr>
        <p:blipFill>
          <a:blip r:embed="rId2"/>
          <a:srcRect t="15658" b="9965"/>
          <a:stretch>
            <a:fillRect/>
          </a:stretch>
        </p:blipFill>
        <p:spPr bwMode="auto">
          <a:xfrm>
            <a:off x="285720" y="428604"/>
            <a:ext cx="8643998" cy="4284416"/>
          </a:xfrm>
          <a:prstGeom prst="rect">
            <a:avLst/>
          </a:prstGeom>
          <a:noFill/>
        </p:spPr>
      </p:pic>
      <p:sp>
        <p:nvSpPr>
          <p:cNvPr id="3" name="2 - Ορθογώνιο"/>
          <p:cNvSpPr/>
          <p:nvPr/>
        </p:nvSpPr>
        <p:spPr>
          <a:xfrm>
            <a:off x="5286380" y="0"/>
            <a:ext cx="3857620" cy="338554"/>
          </a:xfrm>
          <a:prstGeom prst="rect">
            <a:avLst/>
          </a:prstGeom>
        </p:spPr>
        <p:txBody>
          <a:bodyPr wrap="square">
            <a:spAutoFit/>
          </a:bodyPr>
          <a:lstStyle/>
          <a:p>
            <a:pPr algn="ctr"/>
            <a:r>
              <a:rPr lang="el-GR" sz="1600" i="1" dirty="0" smtClean="0">
                <a:solidFill>
                  <a:srgbClr val="FFC000"/>
                </a:solidFill>
              </a:rPr>
              <a:t>Αυτοκίνητο από το Μεξικό - 20ος αι.</a:t>
            </a:r>
            <a:endParaRPr lang="el-GR" sz="1600" i="1" dirty="0">
              <a:solidFill>
                <a:srgbClr val="FFC000"/>
              </a:solidFill>
            </a:endParaRPr>
          </a:p>
        </p:txBody>
      </p:sp>
      <p:sp>
        <p:nvSpPr>
          <p:cNvPr id="4" name="3 - Ορθογώνιο"/>
          <p:cNvSpPr/>
          <p:nvPr/>
        </p:nvSpPr>
        <p:spPr>
          <a:xfrm>
            <a:off x="0" y="4795897"/>
            <a:ext cx="9144000" cy="2062103"/>
          </a:xfrm>
          <a:prstGeom prst="rect">
            <a:avLst/>
          </a:prstGeom>
        </p:spPr>
        <p:txBody>
          <a:bodyPr wrap="square">
            <a:spAutoFit/>
          </a:bodyPr>
          <a:lstStyle/>
          <a:p>
            <a:pPr algn="ctr"/>
            <a:r>
              <a:rPr lang="el-GR" sz="1600" i="1" dirty="0" smtClean="0"/>
              <a:t>‘’Vochol’’, είναι όρος, που προέρχεται από το συνδυασμό του ‘’Vocho’’ = πασχαλίτσα και του = ‘’Huichol’’, του ονόματος ενός ιθαγενούς πληθυσμού του κεντροδυτικού Μεξικού. </a:t>
            </a:r>
          </a:p>
          <a:p>
            <a:pPr algn="ctr"/>
            <a:endParaRPr lang="el-GR" sz="1600" i="1" dirty="0" smtClean="0"/>
          </a:p>
          <a:p>
            <a:pPr algn="ctr"/>
            <a:r>
              <a:rPr lang="el-GR" sz="1600" i="1" dirty="0" smtClean="0"/>
              <a:t>Αυτός ‘’ο σκαραβαίος’’ του 1990, καλύφθηκε με περισσότερες από 2 εκατομμύρια χάντρες, σύμφωνα με διακοσμητικά μοτίβα χαρακτηριστικά της παραδοσιακής κουλτούρας του λαού Huichol δηλαδή : αετός, ιερός κάκτος, ήλιος, τέσσερα στοιχεία, θεοί και θεές κλπ.). </a:t>
            </a:r>
          </a:p>
          <a:p>
            <a:pPr algn="ctr"/>
            <a:r>
              <a:rPr lang="el-GR" sz="1600" i="1" dirty="0" smtClean="0"/>
              <a:t>Ο στόχος του Μουσείου Λαϊκής Τέχνης στο Μεξικό ήταν να αναδείξει την παραδοσιακή τεχνογνωσία των τεχνιτών Huichol μέσα από ένα αντιπροσωπευτικό αντικείμενο της δυτικής βιομηχανικής κουλτούρας.</a:t>
            </a:r>
            <a:endParaRPr lang="fr-FR" sz="1600" i="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428596" y="0"/>
            <a:ext cx="8143932" cy="6138489"/>
          </a:xfrm>
          <a:prstGeom prst="rect">
            <a:avLst/>
          </a:prstGeom>
          <a:noFill/>
          <a:ln w="9525">
            <a:noFill/>
            <a:miter lim="800000"/>
            <a:headEnd/>
            <a:tailEnd/>
          </a:ln>
          <a:effectLst/>
        </p:spPr>
      </p:pic>
      <p:sp>
        <p:nvSpPr>
          <p:cNvPr id="3" name="2 - Ορθογώνιο"/>
          <p:cNvSpPr/>
          <p:nvPr/>
        </p:nvSpPr>
        <p:spPr>
          <a:xfrm>
            <a:off x="1214414" y="6357958"/>
            <a:ext cx="6618157" cy="338554"/>
          </a:xfrm>
          <a:prstGeom prst="rect">
            <a:avLst/>
          </a:prstGeom>
        </p:spPr>
        <p:txBody>
          <a:bodyPr wrap="none">
            <a:spAutoFit/>
          </a:bodyPr>
          <a:lstStyle/>
          <a:p>
            <a:pPr algn="ctr"/>
            <a:r>
              <a:rPr lang="el-GR" sz="1600" i="1" dirty="0" smtClean="0"/>
              <a:t>Ελληνικός Ορθόδοξος Ναός Αποστόλου Παύλου στο </a:t>
            </a:r>
            <a:r>
              <a:rPr lang="en-US" sz="1600" i="1" dirty="0" smtClean="0"/>
              <a:t>Chambésy,</a:t>
            </a:r>
            <a:r>
              <a:rPr lang="el-GR" sz="1600" i="1" dirty="0" smtClean="0"/>
              <a:t> στη Γενεύη</a:t>
            </a:r>
            <a:endParaRPr lang="en-US" sz="1600" i="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vangelisch-reformierte Kirche Schweiz - Chambésy"/>
          <p:cNvPicPr>
            <a:picLocks noChangeAspect="1" noChangeArrowheads="1"/>
          </p:cNvPicPr>
          <p:nvPr/>
        </p:nvPicPr>
        <p:blipFill>
          <a:blip r:embed="rId2"/>
          <a:srcRect/>
          <a:stretch>
            <a:fillRect/>
          </a:stretch>
        </p:blipFill>
        <p:spPr bwMode="auto">
          <a:xfrm>
            <a:off x="1" y="571480"/>
            <a:ext cx="9144000" cy="5140412"/>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28596" y="285728"/>
            <a:ext cx="8286808" cy="5755422"/>
          </a:xfrm>
          <a:prstGeom prst="rect">
            <a:avLst/>
          </a:prstGeom>
        </p:spPr>
        <p:txBody>
          <a:bodyPr wrap="square">
            <a:spAutoFit/>
          </a:bodyPr>
          <a:lstStyle/>
          <a:p>
            <a:pPr algn="ctr"/>
            <a:r>
              <a:rPr lang="el-GR" sz="1600" i="1" dirty="0" smtClean="0"/>
              <a:t>Ο Ράλλης Κοψίδης </a:t>
            </a:r>
            <a:r>
              <a:rPr lang="el-GR" sz="1600" i="1" dirty="0" smtClean="0"/>
              <a:t> (1929</a:t>
            </a:r>
            <a:r>
              <a:rPr lang="el-GR" sz="1600" i="1" dirty="0" smtClean="0"/>
              <a:t> </a:t>
            </a:r>
            <a:r>
              <a:rPr lang="el-GR" sz="1600" i="1" dirty="0" smtClean="0"/>
              <a:t>Λήμνος</a:t>
            </a:r>
            <a:r>
              <a:rPr lang="el-GR" sz="1600" i="1" dirty="0" smtClean="0"/>
              <a:t> - </a:t>
            </a:r>
            <a:r>
              <a:rPr lang="el-GR" sz="1600" i="1" dirty="0" smtClean="0"/>
              <a:t>2010 Αθήνα) γιος προσφύγων από  την Ανατολική Θράκη (πατέρας) και από την Καππαδοκία (μητέρα) πέρασε τα παιδικά του χρόνια στη Λήμνο και μετά στην Αλεξανδρούπολη. Σπούδασε στην Παιδαγωγική Ακαδημία και μετά στην Ανωτάτη Σχολή Καλών Τεχνών, την οποία δεν ολοκλήρωσε. Αργότερα έκανε κάποια μαθήματα κοντά στον Φώτη Κόντογλου.</a:t>
            </a:r>
          </a:p>
          <a:p>
            <a:pPr algn="ctr"/>
            <a:endParaRPr lang="el-GR" sz="1600" i="1" dirty="0" smtClean="0"/>
          </a:p>
          <a:p>
            <a:pPr algn="ctr"/>
            <a:r>
              <a:rPr lang="el-GR" sz="1600" i="1" dirty="0" smtClean="0"/>
              <a:t>Η ζωή, τα βιώματά του και η μαθητεία του διαμορφώνουν την καλλιτεχνική του προσωπικότητα και συνδυάζει λαϊκή και μεταβυζαντινή παράδοση.</a:t>
            </a:r>
          </a:p>
          <a:p>
            <a:pPr algn="ctr"/>
            <a:r>
              <a:rPr lang="el-GR" sz="1600" i="1" dirty="0" smtClean="0"/>
              <a:t>Ασχολήθηκε επίσης με τη χαρακτική, την πεζογραφία, την εικονογράφηση βιβλίων.</a:t>
            </a:r>
          </a:p>
          <a:p>
            <a:pPr algn="ctr"/>
            <a:endParaRPr lang="el-GR" sz="1600" i="1" dirty="0" smtClean="0"/>
          </a:p>
          <a:p>
            <a:pPr algn="ctr"/>
            <a:r>
              <a:rPr lang="el-GR" sz="1600" i="1" dirty="0" smtClean="0"/>
              <a:t>Από τις αγιογραφήσεις του κορυφαία θεωρείται αυτή στον Άγιο Παύλο στο προάστιο Σαμπεσύ στη Γενεύη, που κτίστηκε το 1975. Εκεί το Ορθόδοξο Κέντρο του Οικουμενικού Πατριαρχείου, του ανέθεσε να εικονογραφήσει το ‘’Όραμα του Αποστόλου Παύλου’’ σε έναν</a:t>
            </a:r>
            <a:r>
              <a:rPr lang="el-GR" sz="1600" i="1" dirty="0" smtClean="0"/>
              <a:t> </a:t>
            </a:r>
            <a:r>
              <a:rPr lang="el-GR" sz="1600" i="1" dirty="0" smtClean="0"/>
              <a:t>ναό πατριαρχικό και σταυροπηγιακό (= που υπάγεται απευθείας στο Πατριαρχείο) που είναι μια σημαντική προσπάθεια ανανέωσης της  εκκλησιαστικής τέχνης. Και οι αρχιτέκτονες και οι αγιογράφοι εργάστηκαν πρωτοποριακά.</a:t>
            </a:r>
          </a:p>
          <a:p>
            <a:pPr algn="ctr"/>
            <a:endParaRPr lang="el-GR" sz="1600" i="1" dirty="0" smtClean="0"/>
          </a:p>
          <a:p>
            <a:pPr algn="ctr"/>
            <a:r>
              <a:rPr lang="el-GR" sz="1600" i="1" dirty="0" smtClean="0"/>
              <a:t>Ο ζωγράφος μας φιλοτέχνησε το άνω τμήμα του τρούλου, την κόγχη του ιερού βήματος, τον βόρειο και νότιο τοίχο του κυρίως ναού και τον νάρθηκα. Η δουλειά του χαρακτηρίζεται από </a:t>
            </a:r>
          </a:p>
          <a:p>
            <a:pPr algn="ctr"/>
            <a:r>
              <a:rPr lang="el-GR" sz="1600" i="1" dirty="0" smtClean="0"/>
              <a:t>έντονα </a:t>
            </a:r>
            <a:r>
              <a:rPr lang="el-GR" sz="1600" i="1" dirty="0" smtClean="0"/>
              <a:t>οικολογικά στοιχεία, όπου απεικονίζεται η σύγχρονη αγωνία για την περιβαλλοντική καταστροφή. Το έργο αυτό γνώρισε πανευρωπαϊκή προβολή. Οι εικόνες του χαρακτηρίστηκαν ως μια καινοτόμος προσπάθεια να συνδυαστεί η παραδοσιακή εικαστική μορφολογία με ένα μοντέρνο στυλ στην αγιογράφηση των ορθοδόξων εκκλησιών.</a:t>
            </a:r>
            <a:r>
              <a:rPr lang="el-GR" sz="1600" i="1" dirty="0" smtClean="0"/>
              <a:t>  </a:t>
            </a:r>
            <a:endParaRPr lang="el-GR" sz="16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undefined"/>
          <p:cNvPicPr>
            <a:picLocks noChangeAspect="1" noChangeArrowheads="1"/>
          </p:cNvPicPr>
          <p:nvPr/>
        </p:nvPicPr>
        <p:blipFill>
          <a:blip r:embed="rId2"/>
          <a:srcRect/>
          <a:stretch>
            <a:fillRect/>
          </a:stretch>
        </p:blipFill>
        <p:spPr bwMode="auto">
          <a:xfrm>
            <a:off x="-1" y="0"/>
            <a:ext cx="5275383" cy="6858000"/>
          </a:xfrm>
          <a:prstGeom prst="rect">
            <a:avLst/>
          </a:prstGeom>
          <a:noFill/>
        </p:spPr>
      </p:pic>
      <p:sp>
        <p:nvSpPr>
          <p:cNvPr id="3" name="2 - Ορθογώνιο"/>
          <p:cNvSpPr/>
          <p:nvPr/>
        </p:nvSpPr>
        <p:spPr>
          <a:xfrm>
            <a:off x="5429256" y="5214950"/>
            <a:ext cx="3448893" cy="338554"/>
          </a:xfrm>
          <a:prstGeom prst="rect">
            <a:avLst/>
          </a:prstGeom>
        </p:spPr>
        <p:txBody>
          <a:bodyPr wrap="none">
            <a:spAutoFit/>
          </a:bodyPr>
          <a:lstStyle/>
          <a:p>
            <a:pPr algn="ctr"/>
            <a:r>
              <a:rPr lang="it-IT" sz="1600" i="1" dirty="0"/>
              <a:t>Ricostruzione della Nike (foto del 1879)</a:t>
            </a:r>
            <a:endParaRPr lang="el-GR" sz="1600" i="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Ράλλης Κοψίδης: Ο αθώος «Άγιος» καλλιτέχνης της Γλυφάδας - ΝΟΤΙΑ ΠΡΟΑΣΤΙΑ -  www.noupou.gr"/>
          <p:cNvPicPr>
            <a:picLocks noChangeAspect="1" noChangeArrowheads="1"/>
          </p:cNvPicPr>
          <p:nvPr/>
        </p:nvPicPr>
        <p:blipFill>
          <a:blip r:embed="rId2"/>
          <a:srcRect/>
          <a:stretch>
            <a:fillRect/>
          </a:stretch>
        </p:blipFill>
        <p:spPr bwMode="auto">
          <a:xfrm>
            <a:off x="357158" y="642918"/>
            <a:ext cx="8439150" cy="5619751"/>
          </a:xfrm>
          <a:prstGeom prst="rect">
            <a:avLst/>
          </a:prstGeom>
          <a:noFill/>
        </p:spPr>
      </p:pic>
      <p:sp>
        <p:nvSpPr>
          <p:cNvPr id="3" name="2 - Ορθογώνιο"/>
          <p:cNvSpPr/>
          <p:nvPr/>
        </p:nvSpPr>
        <p:spPr>
          <a:xfrm>
            <a:off x="357158" y="0"/>
            <a:ext cx="8457187" cy="584775"/>
          </a:xfrm>
          <a:prstGeom prst="rect">
            <a:avLst/>
          </a:prstGeom>
        </p:spPr>
        <p:txBody>
          <a:bodyPr wrap="none">
            <a:spAutoFit/>
          </a:bodyPr>
          <a:lstStyle/>
          <a:p>
            <a:pPr algn="ctr"/>
            <a:r>
              <a:rPr lang="el-GR" sz="1600" i="1" dirty="0" smtClean="0"/>
              <a:t>Ο ζωγράφος Ράλλης Κοψίδης κλήθηκε να εικονογραφήσει αυτόν τον μοντέρνας αρχιτεκτονικής ναό</a:t>
            </a:r>
          </a:p>
          <a:p>
            <a:pPr algn="ctr"/>
            <a:r>
              <a:rPr lang="el-GR" sz="1600" i="1" dirty="0" smtClean="0"/>
              <a:t>κ</a:t>
            </a:r>
            <a:r>
              <a:rPr lang="el-GR" sz="1600" i="1" dirty="0" smtClean="0"/>
              <a:t>αι </a:t>
            </a:r>
            <a:r>
              <a:rPr lang="el-GR" sz="1600" i="1" dirty="0" smtClean="0"/>
              <a:t>επέλεξε να αποδώσει κλασική θεματολογία με σύγχρονο καλλιτεχνικό </a:t>
            </a:r>
            <a:r>
              <a:rPr lang="el-GR" sz="1600" i="1" dirty="0" smtClean="0"/>
              <a:t>τρόπο.</a:t>
            </a:r>
            <a:endParaRPr lang="el-GR" sz="1600" i="1" dirty="0"/>
          </a:p>
        </p:txBody>
      </p:sp>
      <p:sp>
        <p:nvSpPr>
          <p:cNvPr id="4" name="3 - Ορθογώνιο"/>
          <p:cNvSpPr/>
          <p:nvPr/>
        </p:nvSpPr>
        <p:spPr>
          <a:xfrm>
            <a:off x="1785918" y="6273225"/>
            <a:ext cx="5389104" cy="584775"/>
          </a:xfrm>
          <a:prstGeom prst="rect">
            <a:avLst/>
          </a:prstGeom>
        </p:spPr>
        <p:txBody>
          <a:bodyPr wrap="none">
            <a:spAutoFit/>
          </a:bodyPr>
          <a:lstStyle/>
          <a:p>
            <a:pPr algn="ctr"/>
            <a:r>
              <a:rPr lang="el-GR" sz="1600" i="1" dirty="0" smtClean="0"/>
              <a:t>‘’Ανάληψη’’, 1975</a:t>
            </a:r>
          </a:p>
          <a:p>
            <a:pPr algn="ctr"/>
            <a:r>
              <a:rPr lang="el-GR" sz="1600" i="1" dirty="0" smtClean="0">
                <a:solidFill>
                  <a:schemeClr val="accent1">
                    <a:lumMod val="60000"/>
                    <a:lumOff val="40000"/>
                  </a:schemeClr>
                </a:solidFill>
              </a:rPr>
              <a:t>Ράλλης Κοψίδης</a:t>
            </a:r>
            <a:r>
              <a:rPr lang="el-GR" sz="1600" i="1" dirty="0" smtClean="0"/>
              <a:t>, Ναός Αποστόλου Παύλου, </a:t>
            </a:r>
            <a:r>
              <a:rPr lang="en-US" sz="1600" i="1" dirty="0" smtClean="0"/>
              <a:t>Chambésy</a:t>
            </a:r>
            <a:r>
              <a:rPr lang="el-GR" sz="1600" i="1" dirty="0" smtClean="0"/>
              <a:t>, Γενεύη</a:t>
            </a:r>
            <a:endParaRPr lang="el-GR" sz="1600" i="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Église grecque-orthodoxe Saint-Paul - Université de Lucerne"/>
          <p:cNvPicPr>
            <a:picLocks noChangeAspect="1" noChangeArrowheads="1"/>
          </p:cNvPicPr>
          <p:nvPr/>
        </p:nvPicPr>
        <p:blipFill>
          <a:blip r:embed="rId2"/>
          <a:srcRect/>
          <a:stretch>
            <a:fillRect/>
          </a:stretch>
        </p:blipFill>
        <p:spPr bwMode="auto">
          <a:xfrm>
            <a:off x="0" y="15240"/>
            <a:ext cx="4572000" cy="6842760"/>
          </a:xfrm>
          <a:prstGeom prst="rect">
            <a:avLst/>
          </a:prstGeom>
          <a:noFill/>
        </p:spPr>
      </p:pic>
      <p:sp>
        <p:nvSpPr>
          <p:cNvPr id="3" name="2 - Ορθογώνιο"/>
          <p:cNvSpPr/>
          <p:nvPr/>
        </p:nvSpPr>
        <p:spPr>
          <a:xfrm>
            <a:off x="5143504" y="785794"/>
            <a:ext cx="3429024" cy="3416320"/>
          </a:xfrm>
          <a:prstGeom prst="rect">
            <a:avLst/>
          </a:prstGeom>
        </p:spPr>
        <p:txBody>
          <a:bodyPr wrap="square">
            <a:spAutoFit/>
          </a:bodyPr>
          <a:lstStyle/>
          <a:p>
            <a:pPr algn="ctr"/>
            <a:r>
              <a:rPr lang="el-GR" i="1" dirty="0" smtClean="0"/>
              <a:t>Είναι σαφής η προσπάθεια ανανέωσης της νεότερης εκκλησιαστικής τέχνης. Εδώ ήταν βασικό ότι θα ακολουθούσε μια αρχιτεκτονική μοντέρνα.</a:t>
            </a:r>
          </a:p>
          <a:p>
            <a:pPr algn="ctr"/>
            <a:endParaRPr lang="el-GR" i="1" dirty="0" smtClean="0"/>
          </a:p>
          <a:p>
            <a:pPr algn="ctr"/>
            <a:r>
              <a:rPr lang="el-GR" i="1" dirty="0" smtClean="0"/>
              <a:t>Αυτό ακριβώς του ζήτησε το Διορθόδοξο Κέντρο, που του ανέθεσε το έργο : δηλαδή να μην αγνοηθεί εντελώς η παράδοση, αλλά να γίνει ένας συγκερασμός με τα δεδομένα της εποχής. </a:t>
            </a:r>
            <a:endParaRPr lang="el-GR"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5000628" y="571480"/>
            <a:ext cx="3929090" cy="5262979"/>
          </a:xfrm>
          <a:prstGeom prst="rect">
            <a:avLst/>
          </a:prstGeom>
        </p:spPr>
        <p:txBody>
          <a:bodyPr wrap="square">
            <a:spAutoFit/>
          </a:bodyPr>
          <a:lstStyle/>
          <a:p>
            <a:r>
              <a:rPr lang="el-GR" sz="1600" i="1" dirty="0"/>
              <a:t>Η </a:t>
            </a:r>
            <a:r>
              <a:rPr lang="el-GR" sz="1600" b="1" i="1" dirty="0"/>
              <a:t>Νίκη της Σαμοθράκης</a:t>
            </a:r>
            <a:r>
              <a:rPr lang="el-GR" sz="1600" i="1" dirty="0"/>
              <a:t> είναι μαρμάρινο </a:t>
            </a:r>
          </a:p>
          <a:p>
            <a:r>
              <a:rPr lang="el-GR" sz="1600" i="1" dirty="0"/>
              <a:t>γλυπτό άγνωστου καλλιτέχνη της </a:t>
            </a:r>
          </a:p>
          <a:p>
            <a:r>
              <a:rPr lang="el-GR" sz="1600" i="1" dirty="0"/>
              <a:t>ελληνιστικής εποχής που βρέθηκε στο ιερό των Μεγάλων Θεών στη Σαμοθράκη, και παριστάνει φτερωτή τη θεά Νίκη. </a:t>
            </a:r>
          </a:p>
          <a:p>
            <a:r>
              <a:rPr lang="el-GR" sz="1600" i="1" dirty="0"/>
              <a:t>Η μεν θεά φιλοτεχνήθηκε χωριστά από λευκό παριανό μάρμαρο.  Το πλοίο ήταν από γκριζωπό μάρμαρο της Λίνδου.  </a:t>
            </a:r>
          </a:p>
          <a:p>
            <a:r>
              <a:rPr lang="el-GR" sz="1600" i="1" dirty="0"/>
              <a:t>Το γλυπτό εκτίθεται στο Μουσείο του Λούβρου από το 1884. </a:t>
            </a:r>
          </a:p>
          <a:p>
            <a:r>
              <a:rPr lang="el-GR" sz="1600" i="1" dirty="0"/>
              <a:t>Το άγαλμα έχει ύψος 3,28 μ. (με τα φτερά) και 5,58 μ. με την μαρμάρινη πλώρη πλοίου πάνω στην οποία είναι τοποθετημένο σήμερα και έδινε την αίσθηση ότι μόλις είχε «προσγειωθεί» σε αυτό και πατούσε φευγαλέα. Φιλοτεχνήθηκε για να τιμήσει τη θεά Νίκη αλλά και μια ναυμαχία – δεν είναι βέβαιο ποια. Ήταν αφιερωμένο σε ναό της Σαμοθράκης και χρονολογείται μεταξύ και 220 και 190 π.Χ. – οι περισσότερες εκτιμήσεις συγκλίνουν στο 190 π.Χ. </a:t>
            </a:r>
          </a:p>
        </p:txBody>
      </p:sp>
      <p:pic>
        <p:nvPicPr>
          <p:cNvPr id="4" name="Picture 2" descr="Î Î¦ÏÎµÏÏÏÎ® ÎÎ¯ÎºÎ· ÏÎ·Ï Î£Î±Î¼Î¿Î¸ÏÎ¬ÎºÎ·Ï"/>
          <p:cNvPicPr>
            <a:picLocks noChangeAspect="1" noChangeArrowheads="1"/>
          </p:cNvPicPr>
          <p:nvPr/>
        </p:nvPicPr>
        <p:blipFill>
          <a:blip r:embed="rId2"/>
          <a:srcRect/>
          <a:stretch>
            <a:fillRect/>
          </a:stretch>
        </p:blipFill>
        <p:spPr bwMode="auto">
          <a:xfrm>
            <a:off x="0" y="0"/>
            <a:ext cx="4787434" cy="6858000"/>
          </a:xfrm>
          <a:prstGeom prst="rect">
            <a:avLst/>
          </a:prstGeom>
          <a:noFill/>
        </p:spPr>
      </p:pic>
    </p:spTree>
    <p:extLst>
      <p:ext uri="{BB962C8B-B14F-4D97-AF65-F5344CB8AC3E}">
        <p14:creationId xmlns:p14="http://schemas.microsoft.com/office/powerpoint/2010/main" xmlns="" val="1527137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643306" y="6286520"/>
            <a:ext cx="2214578" cy="338554"/>
          </a:xfrm>
          <a:prstGeom prst="rect">
            <a:avLst/>
          </a:prstGeom>
        </p:spPr>
        <p:txBody>
          <a:bodyPr wrap="square">
            <a:spAutoFit/>
          </a:bodyPr>
          <a:lstStyle/>
          <a:p>
            <a:pPr algn="ctr"/>
            <a:r>
              <a:rPr lang="el-GR" sz="1400" i="1" dirty="0" smtClean="0"/>
              <a:t> </a:t>
            </a:r>
            <a:r>
              <a:rPr lang="el-GR" sz="1600" i="1" dirty="0" smtClean="0"/>
              <a:t>Πλάγια </a:t>
            </a:r>
            <a:r>
              <a:rPr lang="el-GR" sz="1600" i="1" dirty="0"/>
              <a:t>όψη </a:t>
            </a:r>
            <a:r>
              <a:rPr lang="el-GR" sz="1600" i="1" dirty="0" smtClean="0"/>
              <a:t>της Νίκης</a:t>
            </a:r>
            <a:endParaRPr lang="el-GR" sz="1600" i="1" dirty="0"/>
          </a:p>
        </p:txBody>
      </p:sp>
      <p:pic>
        <p:nvPicPr>
          <p:cNvPr id="4" name="Picture 2" descr="https://upload.wikimedia.org/wikipedia/commons/thumb/4/49/Niki_tis_Samothrakis_2.jpg/800px-Niki_tis_Samothrakis_2.jpg"/>
          <p:cNvPicPr>
            <a:picLocks noChangeAspect="1" noChangeArrowheads="1"/>
          </p:cNvPicPr>
          <p:nvPr/>
        </p:nvPicPr>
        <p:blipFill>
          <a:blip r:embed="rId2"/>
          <a:srcRect/>
          <a:stretch>
            <a:fillRect/>
          </a:stretch>
        </p:blipFill>
        <p:spPr bwMode="auto">
          <a:xfrm>
            <a:off x="571472" y="142852"/>
            <a:ext cx="8048650" cy="6036488"/>
          </a:xfrm>
          <a:prstGeom prst="rect">
            <a:avLst/>
          </a:prstGeom>
          <a:noFill/>
        </p:spPr>
      </p:pic>
    </p:spTree>
    <p:extLst>
      <p:ext uri="{BB962C8B-B14F-4D97-AF65-F5344CB8AC3E}">
        <p14:creationId xmlns:p14="http://schemas.microsoft.com/office/powerpoint/2010/main" xmlns="" val="2670932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6027003"/>
            <a:ext cx="9144000" cy="830997"/>
          </a:xfrm>
          <a:prstGeom prst="rect">
            <a:avLst/>
          </a:prstGeom>
        </p:spPr>
        <p:txBody>
          <a:bodyPr wrap="square">
            <a:spAutoFit/>
          </a:bodyPr>
          <a:lstStyle/>
          <a:p>
            <a:pPr algn="ctr"/>
            <a:r>
              <a:rPr lang="el-GR" sz="1600" i="1" dirty="0" smtClean="0"/>
              <a:t>.</a:t>
            </a:r>
          </a:p>
          <a:p>
            <a:pPr algn="ctr"/>
            <a:r>
              <a:rPr lang="el-GR" sz="1600" i="1" dirty="0" smtClean="0"/>
              <a:t>Το </a:t>
            </a:r>
            <a:r>
              <a:rPr lang="el-GR" sz="1600" i="1" dirty="0"/>
              <a:t>δεξιό φτερό βρέθηκε σχεδόν </a:t>
            </a:r>
            <a:r>
              <a:rPr lang="el-GR" sz="1600" i="1" dirty="0" smtClean="0"/>
              <a:t>διαλυμένο, </a:t>
            </a:r>
            <a:r>
              <a:rPr lang="el-GR" sz="1600" i="1" dirty="0"/>
              <a:t>εκτός από μικρά κομμάτια του και αποτελεί πρόσθετο έργο </a:t>
            </a:r>
            <a:r>
              <a:rPr lang="el-GR" sz="1600" i="1" dirty="0" smtClean="0"/>
              <a:t>αποκατάστασης με οδηγό το αριστερό. </a:t>
            </a:r>
            <a:endParaRPr lang="el-GR" sz="1600" i="1" dirty="0"/>
          </a:p>
        </p:txBody>
      </p:sp>
      <p:pic>
        <p:nvPicPr>
          <p:cNvPr id="4" name="Picture 2" descr="https://upload.wikimedia.org/wikipedia/commons/thumb/b/b0/Wing_victory_Samothrace_Louvre_Ma2369.jpg/1024px-Wing_victory_Samothrace_Louvre_Ma2369.jpg"/>
          <p:cNvPicPr>
            <a:picLocks noChangeAspect="1" noChangeArrowheads="1"/>
          </p:cNvPicPr>
          <p:nvPr/>
        </p:nvPicPr>
        <p:blipFill>
          <a:blip r:embed="rId2"/>
          <a:srcRect/>
          <a:stretch>
            <a:fillRect/>
          </a:stretch>
        </p:blipFill>
        <p:spPr bwMode="auto">
          <a:xfrm>
            <a:off x="0" y="0"/>
            <a:ext cx="9144000" cy="6098977"/>
          </a:xfrm>
          <a:prstGeom prst="rect">
            <a:avLst/>
          </a:prstGeom>
          <a:noFill/>
        </p:spPr>
      </p:pic>
    </p:spTree>
    <p:extLst>
      <p:ext uri="{BB962C8B-B14F-4D97-AF65-F5344CB8AC3E}">
        <p14:creationId xmlns:p14="http://schemas.microsoft.com/office/powerpoint/2010/main" xmlns="" val="1931071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2148</Words>
  <Application>Microsoft Office PowerPoint</Application>
  <PresentationFormat>Προβολή στην οθόνη (4:3)</PresentationFormat>
  <Paragraphs>200</Paragraphs>
  <Slides>61</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61</vt:i4>
      </vt:variant>
    </vt:vector>
  </HeadingPairs>
  <TitlesOfParts>
    <vt:vector size="62" baseType="lpstr">
      <vt:lpstr>Θέμα του Office</vt:lpstr>
      <vt:lpstr>Λαϊκοί ζωγράφοι Αυτοδίδακτοι καλλιτέχνες …  κι άλλα</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Λαϊκοί ζωγράφοι Αυτοδίδακτοι καλλιτέχνες …  κι άλλα</dc:title>
  <dc:creator>user</dc:creator>
  <cp:lastModifiedBy>user</cp:lastModifiedBy>
  <cp:revision>27</cp:revision>
  <dcterms:created xsi:type="dcterms:W3CDTF">2025-03-15T09:42:17Z</dcterms:created>
  <dcterms:modified xsi:type="dcterms:W3CDTF">2025-03-18T18:05:03Z</dcterms:modified>
</cp:coreProperties>
</file>