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62" r:id="rId4"/>
    <p:sldId id="260" r:id="rId5"/>
    <p:sldId id="261" r:id="rId6"/>
    <p:sldId id="264" r:id="rId7"/>
    <p:sldId id="265" r:id="rId8"/>
    <p:sldId id="266" r:id="rId9"/>
    <p:sldId id="263" r:id="rId10"/>
    <p:sldId id="258" r:id="rId11"/>
    <p:sldId id="259" r:id="rId12"/>
    <p:sldId id="269" r:id="rId13"/>
    <p:sldId id="268" r:id="rId14"/>
    <p:sldId id="273" r:id="rId15"/>
    <p:sldId id="272" r:id="rId16"/>
    <p:sldId id="271" r:id="rId17"/>
    <p:sldId id="291" r:id="rId18"/>
    <p:sldId id="277" r:id="rId19"/>
    <p:sldId id="280" r:id="rId20"/>
    <p:sldId id="275" r:id="rId21"/>
    <p:sldId id="276" r:id="rId22"/>
    <p:sldId id="278" r:id="rId23"/>
    <p:sldId id="279" r:id="rId24"/>
    <p:sldId id="282" r:id="rId25"/>
    <p:sldId id="283" r:id="rId26"/>
    <p:sldId id="285" r:id="rId27"/>
    <p:sldId id="286" r:id="rId28"/>
    <p:sldId id="287" r:id="rId29"/>
    <p:sldId id="288" r:id="rId30"/>
    <p:sldId id="289" r:id="rId31"/>
    <p:sldId id="292" r:id="rId32"/>
    <p:sldId id="274" r:id="rId33"/>
    <p:sldId id="270" r:id="rId34"/>
    <p:sldId id="290" r:id="rId3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A34AEA5D-20FE-463B-BEC7-17A505BBA9B0}" type="datetimeFigureOut">
              <a:rPr lang="fr-FR" smtClean="0"/>
              <a:t>07/03/2020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35CAAE7-D06F-40C9-AA41-A5558ED887EB}" type="slidenum">
              <a:rPr lang="fr-FR" smtClean="0"/>
              <a:t>‹#›</a:t>
            </a:fld>
            <a:endParaRPr lang="fr-FR"/>
          </a:p>
        </p:txBody>
      </p:sp>
    </p:spTree>
    <p:extLst>
      <p:ext uri="{BB962C8B-B14F-4D97-AF65-F5344CB8AC3E}">
        <p14:creationId xmlns:p14="http://schemas.microsoft.com/office/powerpoint/2010/main" val="398132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34AEA5D-20FE-463B-BEC7-17A505BBA9B0}" type="datetimeFigureOut">
              <a:rPr lang="fr-FR" smtClean="0"/>
              <a:t>07/03/2020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35CAAE7-D06F-40C9-AA41-A5558ED887EB}" type="slidenum">
              <a:rPr lang="fr-FR" smtClean="0"/>
              <a:t>‹#›</a:t>
            </a:fld>
            <a:endParaRPr lang="fr-FR"/>
          </a:p>
        </p:txBody>
      </p:sp>
    </p:spTree>
    <p:extLst>
      <p:ext uri="{BB962C8B-B14F-4D97-AF65-F5344CB8AC3E}">
        <p14:creationId xmlns:p14="http://schemas.microsoft.com/office/powerpoint/2010/main" val="259561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34AEA5D-20FE-463B-BEC7-17A505BBA9B0}" type="datetimeFigureOut">
              <a:rPr lang="fr-FR" smtClean="0"/>
              <a:t>07/03/2020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35CAAE7-D06F-40C9-AA41-A5558ED887EB}" type="slidenum">
              <a:rPr lang="fr-FR" smtClean="0"/>
              <a:t>‹#›</a:t>
            </a:fld>
            <a:endParaRPr lang="fr-FR"/>
          </a:p>
        </p:txBody>
      </p:sp>
    </p:spTree>
    <p:extLst>
      <p:ext uri="{BB962C8B-B14F-4D97-AF65-F5344CB8AC3E}">
        <p14:creationId xmlns:p14="http://schemas.microsoft.com/office/powerpoint/2010/main" val="34466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A34AEA5D-20FE-463B-BEC7-17A505BBA9B0}" type="datetimeFigureOut">
              <a:rPr lang="fr-FR" smtClean="0"/>
              <a:t>07/03/2020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35CAAE7-D06F-40C9-AA41-A5558ED887EB}" type="slidenum">
              <a:rPr lang="fr-FR" smtClean="0"/>
              <a:t>‹#›</a:t>
            </a:fld>
            <a:endParaRPr lang="fr-FR"/>
          </a:p>
        </p:txBody>
      </p:sp>
    </p:spTree>
    <p:extLst>
      <p:ext uri="{BB962C8B-B14F-4D97-AF65-F5344CB8AC3E}">
        <p14:creationId xmlns:p14="http://schemas.microsoft.com/office/powerpoint/2010/main" val="2123403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A34AEA5D-20FE-463B-BEC7-17A505BBA9B0}" type="datetimeFigureOut">
              <a:rPr lang="fr-FR" smtClean="0"/>
              <a:t>07/03/2020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35CAAE7-D06F-40C9-AA41-A5558ED887EB}" type="slidenum">
              <a:rPr lang="fr-FR" smtClean="0"/>
              <a:t>‹#›</a:t>
            </a:fld>
            <a:endParaRPr lang="fr-FR"/>
          </a:p>
        </p:txBody>
      </p:sp>
    </p:spTree>
    <p:extLst>
      <p:ext uri="{BB962C8B-B14F-4D97-AF65-F5344CB8AC3E}">
        <p14:creationId xmlns:p14="http://schemas.microsoft.com/office/powerpoint/2010/main" val="1798548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A34AEA5D-20FE-463B-BEC7-17A505BBA9B0}" type="datetimeFigureOut">
              <a:rPr lang="fr-FR" smtClean="0"/>
              <a:t>07/03/2020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35CAAE7-D06F-40C9-AA41-A5558ED887EB}" type="slidenum">
              <a:rPr lang="fr-FR" smtClean="0"/>
              <a:t>‹#›</a:t>
            </a:fld>
            <a:endParaRPr lang="fr-FR"/>
          </a:p>
        </p:txBody>
      </p:sp>
    </p:spTree>
    <p:extLst>
      <p:ext uri="{BB962C8B-B14F-4D97-AF65-F5344CB8AC3E}">
        <p14:creationId xmlns:p14="http://schemas.microsoft.com/office/powerpoint/2010/main" val="3326934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A34AEA5D-20FE-463B-BEC7-17A505BBA9B0}" type="datetimeFigureOut">
              <a:rPr lang="fr-FR" smtClean="0"/>
              <a:t>07/03/2020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35CAAE7-D06F-40C9-AA41-A5558ED887EB}" type="slidenum">
              <a:rPr lang="fr-FR" smtClean="0"/>
              <a:t>‹#›</a:t>
            </a:fld>
            <a:endParaRPr lang="fr-FR"/>
          </a:p>
        </p:txBody>
      </p:sp>
    </p:spTree>
    <p:extLst>
      <p:ext uri="{BB962C8B-B14F-4D97-AF65-F5344CB8AC3E}">
        <p14:creationId xmlns:p14="http://schemas.microsoft.com/office/powerpoint/2010/main" val="439876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A34AEA5D-20FE-463B-BEC7-17A505BBA9B0}" type="datetimeFigureOut">
              <a:rPr lang="fr-FR" smtClean="0"/>
              <a:t>07/03/2020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35CAAE7-D06F-40C9-AA41-A5558ED887EB}" type="slidenum">
              <a:rPr lang="fr-FR" smtClean="0"/>
              <a:t>‹#›</a:t>
            </a:fld>
            <a:endParaRPr lang="fr-FR"/>
          </a:p>
        </p:txBody>
      </p:sp>
    </p:spTree>
    <p:extLst>
      <p:ext uri="{BB962C8B-B14F-4D97-AF65-F5344CB8AC3E}">
        <p14:creationId xmlns:p14="http://schemas.microsoft.com/office/powerpoint/2010/main" val="818059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AEA5D-20FE-463B-BEC7-17A505BBA9B0}" type="datetimeFigureOut">
              <a:rPr lang="fr-FR" smtClean="0"/>
              <a:t>07/03/2020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35CAAE7-D06F-40C9-AA41-A5558ED887EB}" type="slidenum">
              <a:rPr lang="fr-FR" smtClean="0"/>
              <a:t>‹#›</a:t>
            </a:fld>
            <a:endParaRPr lang="fr-FR"/>
          </a:p>
        </p:txBody>
      </p:sp>
    </p:spTree>
    <p:extLst>
      <p:ext uri="{BB962C8B-B14F-4D97-AF65-F5344CB8AC3E}">
        <p14:creationId xmlns:p14="http://schemas.microsoft.com/office/powerpoint/2010/main" val="2245275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34AEA5D-20FE-463B-BEC7-17A505BBA9B0}" type="datetimeFigureOut">
              <a:rPr lang="fr-FR" smtClean="0"/>
              <a:t>07/03/2020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35CAAE7-D06F-40C9-AA41-A5558ED887EB}" type="slidenum">
              <a:rPr lang="fr-FR" smtClean="0"/>
              <a:t>‹#›</a:t>
            </a:fld>
            <a:endParaRPr lang="fr-FR"/>
          </a:p>
        </p:txBody>
      </p:sp>
    </p:spTree>
    <p:extLst>
      <p:ext uri="{BB962C8B-B14F-4D97-AF65-F5344CB8AC3E}">
        <p14:creationId xmlns:p14="http://schemas.microsoft.com/office/powerpoint/2010/main" val="76278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A34AEA5D-20FE-463B-BEC7-17A505BBA9B0}" type="datetimeFigureOut">
              <a:rPr lang="fr-FR" smtClean="0"/>
              <a:t>07/03/2020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35CAAE7-D06F-40C9-AA41-A5558ED887EB}" type="slidenum">
              <a:rPr lang="fr-FR" smtClean="0"/>
              <a:t>‹#›</a:t>
            </a:fld>
            <a:endParaRPr lang="fr-FR"/>
          </a:p>
        </p:txBody>
      </p:sp>
    </p:spTree>
    <p:extLst>
      <p:ext uri="{BB962C8B-B14F-4D97-AF65-F5344CB8AC3E}">
        <p14:creationId xmlns:p14="http://schemas.microsoft.com/office/powerpoint/2010/main" val="400049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AEA5D-20FE-463B-BEC7-17A505BBA9B0}" type="datetimeFigureOut">
              <a:rPr lang="fr-FR" smtClean="0"/>
              <a:t>07/03/2020</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CAAE7-D06F-40C9-AA41-A5558ED887EB}" type="slidenum">
              <a:rPr lang="fr-FR" smtClean="0"/>
              <a:t>‹#›</a:t>
            </a:fld>
            <a:endParaRPr lang="fr-FR"/>
          </a:p>
        </p:txBody>
      </p:sp>
    </p:spTree>
    <p:extLst>
      <p:ext uri="{BB962C8B-B14F-4D97-AF65-F5344CB8AC3E}">
        <p14:creationId xmlns:p14="http://schemas.microsoft.com/office/powerpoint/2010/main" val="2303222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2015248"/>
            <a:ext cx="9144000" cy="2387600"/>
          </a:xfrm>
        </p:spPr>
        <p:txBody>
          <a:bodyPr>
            <a:normAutofit/>
          </a:bodyPr>
          <a:lstStyle/>
          <a:p>
            <a:r>
              <a:rPr lang="el-GR" sz="4000" i="1" dirty="0" smtClean="0"/>
              <a:t>Ελληνική Επανάσταση</a:t>
            </a:r>
            <a:br>
              <a:rPr lang="el-GR" sz="4000" i="1" dirty="0" smtClean="0"/>
            </a:br>
            <a:r>
              <a:rPr lang="el-GR" sz="4000" i="1" dirty="0" smtClean="0"/>
              <a:t/>
            </a:r>
            <a:br>
              <a:rPr lang="el-GR" sz="4000" i="1" dirty="0" smtClean="0"/>
            </a:br>
            <a:r>
              <a:rPr lang="el-GR" sz="4000" i="1" dirty="0" smtClean="0"/>
              <a:t>1821 - 1829</a:t>
            </a:r>
            <a:endParaRPr lang="fr-FR" sz="4000" i="1" dirty="0"/>
          </a:p>
        </p:txBody>
      </p:sp>
    </p:spTree>
    <p:extLst>
      <p:ext uri="{BB962C8B-B14F-4D97-AF65-F5344CB8AC3E}">
        <p14:creationId xmlns:p14="http://schemas.microsoft.com/office/powerpoint/2010/main" val="1670776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Εικόνα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22" y="602427"/>
            <a:ext cx="8198439" cy="5846781"/>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8370561" y="5279657"/>
            <a:ext cx="3707803" cy="1169551"/>
          </a:xfrm>
          <a:prstGeom prst="rect">
            <a:avLst/>
          </a:prstGeom>
        </p:spPr>
        <p:txBody>
          <a:bodyPr wrap="square">
            <a:spAutoFit/>
          </a:bodyPr>
          <a:lstStyle/>
          <a:p>
            <a:pPr algn="ctr"/>
            <a:r>
              <a:rPr lang="el-GR" sz="1400" i="1" dirty="0" smtClean="0"/>
              <a:t>‘’Ο θάνατος του Μάρκου Μπότσαρη’’</a:t>
            </a:r>
          </a:p>
          <a:p>
            <a:pPr algn="ctr"/>
            <a:r>
              <a:rPr lang="el-GR" sz="1400" i="1" dirty="0" smtClean="0"/>
              <a:t>1823/56</a:t>
            </a:r>
          </a:p>
          <a:p>
            <a:pPr algn="ctr"/>
            <a:r>
              <a:rPr lang="el-GR" sz="1400" i="1" dirty="0" smtClean="0"/>
              <a:t>Ludovico Lipparini</a:t>
            </a:r>
          </a:p>
          <a:p>
            <a:pPr algn="ctr"/>
            <a:r>
              <a:rPr lang="fr-FR" sz="1400" i="1" dirty="0" smtClean="0"/>
              <a:t>Civico Museo Sartorio</a:t>
            </a:r>
            <a:r>
              <a:rPr lang="el-GR" sz="1400" i="1" dirty="0" smtClean="0"/>
              <a:t>, Τεργέστη, Ιταλία</a:t>
            </a:r>
          </a:p>
          <a:p>
            <a:pPr algn="ctr"/>
            <a:endParaRPr lang="fr-FR" sz="1400" i="1" dirty="0"/>
          </a:p>
        </p:txBody>
      </p:sp>
    </p:spTree>
    <p:extLst>
      <p:ext uri="{BB962C8B-B14F-4D97-AF65-F5344CB8AC3E}">
        <p14:creationId xmlns:p14="http://schemas.microsoft.com/office/powerpoint/2010/main" val="663271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Η εικόνα ίσως περιέχει: 1 άτομο"/>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12" y="711479"/>
            <a:ext cx="6896100" cy="50196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5"/>
          <p:cNvSpPr>
            <a:spLocks noChangeArrowheads="1"/>
          </p:cNvSpPr>
          <p:nvPr/>
        </p:nvSpPr>
        <p:spPr bwMode="auto">
          <a:xfrm>
            <a:off x="7422776" y="370885"/>
            <a:ext cx="4328158" cy="6324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1" u="sng" strike="noStrike" cap="none" normalizeH="0" baseline="0" dirty="0" smtClean="0">
                <a:ln>
                  <a:noFill/>
                </a:ln>
                <a:solidFill>
                  <a:schemeClr val="tx1"/>
                </a:solidFill>
                <a:effectLst/>
                <a:latin typeface="+mn-lt"/>
              </a:rPr>
              <a:t>Ο θάνατος του Μάρκου Μπότσαρη, Αύγουστος 1823</a:t>
            </a:r>
            <a:r>
              <a:rPr kumimoji="0" lang="el-GR" sz="1400" b="0" i="1" u="none" strike="noStrike" cap="none" normalizeH="0" baseline="0" dirty="0" smtClean="0">
                <a:ln>
                  <a:noFill/>
                </a:ln>
                <a:solidFill>
                  <a:schemeClr val="tx1"/>
                </a:solidFill>
                <a:effectLst/>
                <a:latin typeface="+mn-lt"/>
              </a:rPr>
              <a:t>.</a:t>
            </a:r>
            <a:br>
              <a:rPr kumimoji="0" lang="el-GR" sz="1400" b="0" i="1" u="none" strike="noStrike" cap="none" normalizeH="0" baseline="0" dirty="0" smtClean="0">
                <a:ln>
                  <a:noFill/>
                </a:ln>
                <a:solidFill>
                  <a:schemeClr val="tx1"/>
                </a:solidFill>
                <a:effectLst/>
                <a:latin typeface="+mn-lt"/>
              </a:rPr>
            </a:br>
            <a:r>
              <a:rPr kumimoji="0" lang="el-GR" sz="1400" b="0" i="1" u="none" strike="noStrike" cap="none" normalizeH="0" baseline="0" dirty="0" smtClean="0">
                <a:ln>
                  <a:noFill/>
                </a:ln>
                <a:solidFill>
                  <a:schemeClr val="tx1"/>
                </a:solidFill>
                <a:effectLst/>
                <a:latin typeface="+mn-lt"/>
              </a:rPr>
              <a:t/>
            </a:r>
            <a:br>
              <a:rPr kumimoji="0" lang="el-GR" sz="1400" b="0" i="1" u="none" strike="noStrike" cap="none" normalizeH="0" baseline="0" dirty="0" smtClean="0">
                <a:ln>
                  <a:noFill/>
                </a:ln>
                <a:solidFill>
                  <a:schemeClr val="tx1"/>
                </a:solidFill>
                <a:effectLst/>
                <a:latin typeface="+mn-lt"/>
              </a:rPr>
            </a:br>
            <a:r>
              <a:rPr kumimoji="0" lang="el-GR" sz="1400" b="0" i="1" u="none" strike="noStrike" cap="none" normalizeH="0" baseline="0" dirty="0" smtClean="0">
                <a:ln>
                  <a:noFill/>
                </a:ln>
                <a:solidFill>
                  <a:schemeClr val="tx1"/>
                </a:solidFill>
                <a:effectLst/>
                <a:latin typeface="+mn-lt"/>
              </a:rPr>
              <a:t>Ο Πασάς της Σκόδρας το 1823, με εντολή του Σουλτάνου, επικεφαλής 10.000 ανδρών κατέβαινε στην Ελλάδα με στόχο την καθυπόταξη ορεινών επαναστατικών εστιών και τελικό προορισμό το Μεσολόγγι. Ο προπομπός του Τζελαλεντίν Μπέης, στις 4 Αυγούστου 1823 στρατοπέδευσε στην θέση Κεφαλόβρυσο κοντά στο Καρπενήσι. </a:t>
            </a:r>
          </a:p>
          <a:p>
            <a:pPr marL="0" marR="0" lvl="0" indent="0" algn="ctr" defTabSz="914400" rtl="0" eaLnBrk="0" fontAlgn="base" latinLnBrk="0" hangingPunct="0">
              <a:lnSpc>
                <a:spcPct val="100000"/>
              </a:lnSpc>
              <a:spcBef>
                <a:spcPct val="0"/>
              </a:spcBef>
              <a:spcAft>
                <a:spcPct val="0"/>
              </a:spcAft>
              <a:buClrTx/>
              <a:buSzTx/>
              <a:buFontTx/>
              <a:buNone/>
              <a:tabLst/>
            </a:pPr>
            <a:endParaRPr lang="el-GR" sz="1400" i="1" dirty="0">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1" u="none" strike="noStrike" cap="none" normalizeH="0" baseline="0" dirty="0" smtClean="0">
                <a:ln>
                  <a:noFill/>
                </a:ln>
                <a:solidFill>
                  <a:schemeClr val="tx1"/>
                </a:solidFill>
                <a:effectLst/>
                <a:latin typeface="+mn-lt"/>
              </a:rPr>
              <a:t>Επειδή η ανοιχτή αναμέτρηση δεν ευνοούσε τους Έλληνες, ο Μάρκος Μπότσαρης σχεδίασε νυχτερινή καταδρομή με τους άντρες του στο εχθρικό στρατόπεδο. Στόχος ήταν να χτυπηθούν οι Τούρκοι αξιωματούχοι στις σκηνές τους. Η επιχείρηση προχώρησε με επιτυχία, αλλά ο Μάρκος Μπότσαρης τραυματίστηκε θανάσιμα. </a:t>
            </a:r>
          </a:p>
          <a:p>
            <a:pPr marL="0" marR="0" lvl="0" indent="0" algn="ctr" defTabSz="914400" rtl="0" eaLnBrk="0" fontAlgn="base" latinLnBrk="0" hangingPunct="0">
              <a:lnSpc>
                <a:spcPct val="100000"/>
              </a:lnSpc>
              <a:spcBef>
                <a:spcPct val="0"/>
              </a:spcBef>
              <a:spcAft>
                <a:spcPct val="0"/>
              </a:spcAft>
              <a:buClrTx/>
              <a:buSzTx/>
              <a:buFontTx/>
              <a:buNone/>
              <a:tabLst/>
            </a:pPr>
            <a:endParaRPr lang="el-GR" sz="1400" i="1" dirty="0">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1" u="none" strike="noStrike" cap="none" normalizeH="0" baseline="0" dirty="0" smtClean="0">
                <a:ln>
                  <a:noFill/>
                </a:ln>
                <a:solidFill>
                  <a:schemeClr val="tx1"/>
                </a:solidFill>
                <a:effectLst/>
                <a:latin typeface="+mn-lt"/>
              </a:rPr>
              <a:t>Ο θάνατός του ήταν για την Ελλάδα εθνική συμφορά. </a:t>
            </a:r>
            <a:endParaRPr kumimoji="0" lang="el-GR" sz="1400" b="0" i="1"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1" u="none" strike="noStrike" cap="none" normalizeH="0" baseline="0" dirty="0" smtClean="0">
                <a:ln>
                  <a:noFill/>
                </a:ln>
                <a:solidFill>
                  <a:schemeClr val="tx1"/>
                </a:solidFill>
                <a:effectLst/>
                <a:latin typeface="+mn-lt"/>
              </a:rPr>
              <a:t>Η </a:t>
            </a:r>
            <a:r>
              <a:rPr kumimoji="0" lang="el-GR" sz="1400" b="0" i="1" u="none" strike="noStrike" cap="none" normalizeH="0" baseline="0" dirty="0" smtClean="0">
                <a:ln>
                  <a:noFill/>
                </a:ln>
                <a:solidFill>
                  <a:schemeClr val="tx1"/>
                </a:solidFill>
                <a:effectLst/>
                <a:latin typeface="+mn-lt"/>
              </a:rPr>
              <a:t>Ελλάδα τον πένθησε, η Ευρώπη συγκινήθηκε </a:t>
            </a:r>
            <a:endParaRPr kumimoji="0" lang="el-GR" sz="1400" b="0" i="1"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1" u="none" strike="noStrike" cap="none" normalizeH="0" baseline="0" dirty="0" smtClean="0">
                <a:ln>
                  <a:noFill/>
                </a:ln>
                <a:solidFill>
                  <a:schemeClr val="tx1"/>
                </a:solidFill>
                <a:effectLst/>
                <a:latin typeface="+mn-lt"/>
              </a:rPr>
              <a:t>και </a:t>
            </a:r>
            <a:r>
              <a:rPr kumimoji="0" lang="el-GR" sz="1400" b="0" i="1" u="none" strike="noStrike" cap="none" normalizeH="0" baseline="0" dirty="0" smtClean="0">
                <a:ln>
                  <a:noFill/>
                </a:ln>
                <a:solidFill>
                  <a:schemeClr val="tx1"/>
                </a:solidFill>
                <a:effectLst/>
                <a:latin typeface="+mn-lt"/>
              </a:rPr>
              <a:t>οι Τούρκοι πανηγύρισαν το γεγονός με κανονιοβολισμούς στα ευρωπαϊκά τους φρούρια. </a:t>
            </a:r>
            <a:endParaRPr kumimoji="0" lang="el-GR" sz="1400" b="0" i="1"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1" u="none" strike="noStrike" cap="none" normalizeH="0" baseline="0" dirty="0" smtClean="0">
                <a:ln>
                  <a:noFill/>
                </a:ln>
                <a:solidFill>
                  <a:schemeClr val="tx1"/>
                </a:solidFill>
                <a:effectLst/>
                <a:latin typeface="+mn-lt"/>
              </a:rPr>
              <a:t>Η </a:t>
            </a:r>
            <a:r>
              <a:rPr kumimoji="0" lang="el-GR" sz="1400" b="0" i="1" u="none" strike="noStrike" cap="none" normalizeH="0" baseline="0" dirty="0" smtClean="0">
                <a:ln>
                  <a:noFill/>
                </a:ln>
                <a:solidFill>
                  <a:schemeClr val="tx1"/>
                </a:solidFill>
                <a:effectLst/>
                <a:latin typeface="+mn-lt"/>
              </a:rPr>
              <a:t>κηδεία του ήρωα έγινε μεγαλόπρεπη, </a:t>
            </a:r>
            <a:endParaRPr kumimoji="0" lang="el-GR" sz="1400" b="0" i="1"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sz="1400" b="0" i="1" u="none" strike="noStrike" cap="none" normalizeH="0" baseline="0" dirty="0" smtClean="0">
                <a:ln>
                  <a:noFill/>
                </a:ln>
                <a:solidFill>
                  <a:schemeClr val="tx1"/>
                </a:solidFill>
                <a:effectLst/>
                <a:latin typeface="+mn-lt"/>
              </a:rPr>
              <a:t>στις </a:t>
            </a:r>
            <a:r>
              <a:rPr kumimoji="0" lang="el-GR" sz="1400" b="0" i="1" u="none" strike="noStrike" cap="none" normalizeH="0" baseline="0" dirty="0" smtClean="0">
                <a:ln>
                  <a:noFill/>
                </a:ln>
                <a:solidFill>
                  <a:schemeClr val="tx1"/>
                </a:solidFill>
                <a:effectLst/>
                <a:latin typeface="+mn-lt"/>
              </a:rPr>
              <a:t>10 Αυγούστου 1823 στο Μεσολόγγι.</a:t>
            </a:r>
            <a:br>
              <a:rPr kumimoji="0" lang="el-GR" sz="1400" b="0" i="1" u="none" strike="noStrike" cap="none" normalizeH="0" baseline="0" dirty="0" smtClean="0">
                <a:ln>
                  <a:noFill/>
                </a:ln>
                <a:solidFill>
                  <a:schemeClr val="tx1"/>
                </a:solidFill>
                <a:effectLst/>
                <a:latin typeface="+mn-lt"/>
              </a:rPr>
            </a:br>
            <a:r>
              <a:rPr kumimoji="0" lang="el-GR" sz="1400" b="0" i="1" u="none" strike="noStrike" cap="none" normalizeH="0" baseline="0" dirty="0" smtClean="0">
                <a:ln>
                  <a:noFill/>
                </a:ln>
                <a:solidFill>
                  <a:schemeClr val="tx1"/>
                </a:solidFill>
                <a:effectLst/>
                <a:latin typeface="+mn-lt"/>
              </a:rPr>
              <a:t>Στο Εθνικό Ιστορικό Μουσείο μεταξύ των κειμηλίων του, φυλάσσεται και το βόλι που επέφερε το θανάσιμο τραυματισμό του.</a:t>
            </a:r>
            <a:br>
              <a:rPr kumimoji="0" lang="el-GR" sz="1400" b="0" i="1" u="none" strike="noStrike" cap="none" normalizeH="0" baseline="0" dirty="0" smtClean="0">
                <a:ln>
                  <a:noFill/>
                </a:ln>
                <a:solidFill>
                  <a:schemeClr val="tx1"/>
                </a:solidFill>
                <a:effectLst/>
                <a:latin typeface="+mn-lt"/>
              </a:rPr>
            </a:br>
            <a:r>
              <a:rPr kumimoji="0" lang="el-GR" sz="1400" b="0" i="1" u="none" strike="noStrike" cap="none" normalizeH="0" baseline="0" dirty="0" smtClean="0">
                <a:ln>
                  <a:noFill/>
                </a:ln>
                <a:solidFill>
                  <a:schemeClr val="tx1"/>
                </a:solidFill>
                <a:effectLst/>
                <a:latin typeface="+mn-lt"/>
              </a:rPr>
              <a:t/>
            </a:r>
            <a:br>
              <a:rPr kumimoji="0" lang="el-GR" sz="1400" b="0" i="1" u="none" strike="noStrike" cap="none" normalizeH="0" baseline="0" dirty="0" smtClean="0">
                <a:ln>
                  <a:noFill/>
                </a:ln>
                <a:solidFill>
                  <a:schemeClr val="tx1"/>
                </a:solidFill>
                <a:effectLst/>
                <a:latin typeface="+mn-lt"/>
              </a:rPr>
            </a:br>
            <a:r>
              <a:rPr kumimoji="0" lang="el-GR" sz="900" b="0" i="0" u="none" strike="noStrike" cap="none" normalizeH="0" baseline="0" dirty="0" smtClean="0">
                <a:ln>
                  <a:noFill/>
                </a:ln>
                <a:solidFill>
                  <a:srgbClr val="1D2129"/>
                </a:solidFill>
                <a:effectLst/>
                <a:latin typeface="inherit"/>
              </a:rPr>
              <a:t/>
            </a:r>
            <a:br>
              <a:rPr kumimoji="0" lang="el-GR" sz="900" b="0" i="0" u="none" strike="noStrike" cap="none" normalizeH="0" baseline="0" dirty="0" smtClean="0">
                <a:ln>
                  <a:noFill/>
                </a:ln>
                <a:solidFill>
                  <a:srgbClr val="1D2129"/>
                </a:solidFill>
                <a:effectLst/>
                <a:latin typeface="inherit"/>
              </a:rPr>
            </a:br>
            <a:endParaRPr kumimoji="0" lang="el-GR" sz="1800" b="0" i="0" u="none" strike="noStrike" cap="none" normalizeH="0" baseline="0" dirty="0" smtClean="0">
              <a:ln>
                <a:noFill/>
              </a:ln>
              <a:solidFill>
                <a:schemeClr val="tx1"/>
              </a:solidFill>
              <a:effectLst/>
              <a:latin typeface="Arial" panose="020B0604020202020204" pitchFamily="34" charset="0"/>
            </a:endParaRPr>
          </a:p>
        </p:txBody>
      </p:sp>
      <p:sp>
        <p:nvSpPr>
          <p:cNvPr id="5" name="Ορθογώνιο 4"/>
          <p:cNvSpPr/>
          <p:nvPr/>
        </p:nvSpPr>
        <p:spPr>
          <a:xfrm>
            <a:off x="2077831" y="6029370"/>
            <a:ext cx="3438861" cy="738664"/>
          </a:xfrm>
          <a:prstGeom prst="rect">
            <a:avLst/>
          </a:prstGeom>
        </p:spPr>
        <p:txBody>
          <a:bodyPr wrap="square">
            <a:spAutoFit/>
          </a:bodyPr>
          <a:lstStyle/>
          <a:p>
            <a:pPr algn="ctr"/>
            <a:r>
              <a:rPr lang="el-GR" sz="1400" i="1" dirty="0" smtClean="0"/>
              <a:t>‘’Ο θάνατος του Μάρκου Μπότσαρη’’</a:t>
            </a:r>
          </a:p>
          <a:p>
            <a:pPr algn="ctr"/>
            <a:r>
              <a:rPr lang="el-GR" sz="1400" i="1" dirty="0" smtClean="0"/>
              <a:t>Μελανογραφία του Αθανασίου Ιατρίδη </a:t>
            </a:r>
          </a:p>
          <a:p>
            <a:pPr algn="ctr"/>
            <a:r>
              <a:rPr lang="el-GR" sz="1400" i="1" dirty="0" smtClean="0"/>
              <a:t> Εθνικό Ιστορικό Μουσείο</a:t>
            </a:r>
            <a:endParaRPr lang="fr-FR" sz="1400" i="1" dirty="0"/>
          </a:p>
        </p:txBody>
      </p:sp>
    </p:spTree>
    <p:extLst>
      <p:ext uri="{BB962C8B-B14F-4D97-AF65-F5344CB8AC3E}">
        <p14:creationId xmlns:p14="http://schemas.microsoft.com/office/powerpoint/2010/main" val="2986224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66851" y="2387562"/>
            <a:ext cx="1424491" cy="1325563"/>
          </a:xfrm>
        </p:spPr>
        <p:txBody>
          <a:bodyPr>
            <a:normAutofit/>
          </a:bodyPr>
          <a:lstStyle/>
          <a:p>
            <a:pPr algn="ctr"/>
            <a:r>
              <a:rPr lang="el-GR" sz="3200" i="1" dirty="0" smtClean="0"/>
              <a:t>1824</a:t>
            </a:r>
            <a:endParaRPr lang="fr-FR" sz="3200" i="1" dirty="0"/>
          </a:p>
        </p:txBody>
      </p:sp>
    </p:spTree>
    <p:extLst>
      <p:ext uri="{BB962C8B-B14F-4D97-AF65-F5344CB8AC3E}">
        <p14:creationId xmlns:p14="http://schemas.microsoft.com/office/powerpoint/2010/main" val="3763317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853479" y="210388"/>
            <a:ext cx="1993880" cy="523220"/>
          </a:xfrm>
          <a:prstGeom prst="rect">
            <a:avLst/>
          </a:prstGeom>
        </p:spPr>
        <p:txBody>
          <a:bodyPr wrap="none">
            <a:spAutoFit/>
          </a:bodyPr>
          <a:lstStyle/>
          <a:p>
            <a:pPr algn="ctr"/>
            <a:r>
              <a:rPr lang="el-GR" sz="1400" i="1" u="sng" dirty="0" smtClean="0"/>
              <a:t>Καταστροφή των Ψαρών</a:t>
            </a:r>
          </a:p>
          <a:p>
            <a:pPr algn="ctr"/>
            <a:r>
              <a:rPr lang="el-GR" sz="1400" i="1" dirty="0" smtClean="0"/>
              <a:t>Ιούνιος 1824 </a:t>
            </a:r>
            <a:endParaRPr lang="fr-FR" sz="1400" i="1" dirty="0"/>
          </a:p>
        </p:txBody>
      </p:sp>
      <p:pic>
        <p:nvPicPr>
          <p:cNvPr id="8194" name="Picture 2" descr="Gysis Nikolaos After the destruction of Psa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861" y="300125"/>
            <a:ext cx="7290186" cy="5123797"/>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282672" y="5473005"/>
            <a:ext cx="7594563" cy="1384995"/>
          </a:xfrm>
          <a:prstGeom prst="rect">
            <a:avLst/>
          </a:prstGeom>
        </p:spPr>
        <p:txBody>
          <a:bodyPr wrap="square">
            <a:spAutoFit/>
          </a:bodyPr>
          <a:lstStyle/>
          <a:p>
            <a:pPr algn="ctr"/>
            <a:r>
              <a:rPr lang="el-GR" sz="1400" i="1" dirty="0" smtClean="0"/>
              <a:t>‘’Μετά την καταστροφή των Ψαρών’’</a:t>
            </a:r>
          </a:p>
          <a:p>
            <a:pPr algn="ctr"/>
            <a:r>
              <a:rPr lang="el-GR" sz="1400" i="1" dirty="0" smtClean="0"/>
              <a:t>1896/98</a:t>
            </a:r>
          </a:p>
          <a:p>
            <a:pPr algn="ctr"/>
            <a:r>
              <a:rPr lang="el-GR" sz="1400" i="1" dirty="0" smtClean="0"/>
              <a:t> Νικόλαος Γύζης</a:t>
            </a:r>
            <a:endParaRPr lang="fr-FR" sz="1400" i="1" dirty="0" smtClean="0"/>
          </a:p>
          <a:p>
            <a:pPr algn="ctr"/>
            <a:r>
              <a:rPr lang="el-GR" sz="1400" i="1" dirty="0" smtClean="0"/>
              <a:t>Εθνική Πινακοθήκη Αθήνας</a:t>
            </a:r>
            <a:r>
              <a:rPr lang="fr-FR" sz="1400" i="1" dirty="0" smtClean="0"/>
              <a:t> </a:t>
            </a:r>
            <a:endParaRPr lang="el-GR" sz="1400" i="1" dirty="0" smtClean="0"/>
          </a:p>
          <a:p>
            <a:pPr algn="ctr"/>
            <a:endParaRPr lang="el-GR" sz="1400" i="1" dirty="0" smtClean="0"/>
          </a:p>
          <a:p>
            <a:pPr algn="ctr"/>
            <a:r>
              <a:rPr lang="el-GR" sz="1400" i="1" dirty="0" smtClean="0"/>
              <a:t>Ο πίνακας εικονίζει τη φυγή των επιζώντων με βάρκες χωρίς κατάρτια ή πηδάλια</a:t>
            </a:r>
          </a:p>
        </p:txBody>
      </p:sp>
      <p:sp>
        <p:nvSpPr>
          <p:cNvPr id="6" name="Ορθογώνιο 5"/>
          <p:cNvSpPr/>
          <p:nvPr/>
        </p:nvSpPr>
        <p:spPr>
          <a:xfrm>
            <a:off x="8405749" y="733608"/>
            <a:ext cx="3098202" cy="5693866"/>
          </a:xfrm>
          <a:prstGeom prst="rect">
            <a:avLst/>
          </a:prstGeom>
        </p:spPr>
        <p:txBody>
          <a:bodyPr wrap="square">
            <a:spAutoFit/>
          </a:bodyPr>
          <a:lstStyle/>
          <a:p>
            <a:pPr algn="ctr"/>
            <a:r>
              <a:rPr lang="el-GR" sz="1400" i="1" dirty="0" smtClean="0"/>
              <a:t>Τα Ψαρά ήταν ναυτικό νησί, του οποίου ο στόλος  δρούσε συστηματικά κατά της Οθωμανικής Αυτοκρατορίας. </a:t>
            </a:r>
            <a:endParaRPr lang="el-GR" sz="1400" i="1" dirty="0" smtClean="0"/>
          </a:p>
          <a:p>
            <a:pPr algn="ctr"/>
            <a:r>
              <a:rPr lang="el-GR" sz="1400" i="1" dirty="0" smtClean="0"/>
              <a:t>Ο </a:t>
            </a:r>
            <a:r>
              <a:rPr lang="el-GR" sz="1400" i="1" dirty="0" smtClean="0"/>
              <a:t>σουλτάνος ​​Μαχμούντ Β’ αποφάσισε να </a:t>
            </a:r>
            <a:r>
              <a:rPr lang="el-GR" sz="1400" i="1" dirty="0" smtClean="0"/>
              <a:t>το </a:t>
            </a:r>
            <a:r>
              <a:rPr lang="el-GR" sz="1400" i="1" dirty="0" smtClean="0"/>
              <a:t>καταστρέψει για να διευκολύνει την αντεπίθεση που σχεδίαζε στην ηπειρωτική Ελλάδα. </a:t>
            </a:r>
          </a:p>
          <a:p>
            <a:pPr algn="ctr"/>
            <a:r>
              <a:rPr lang="el-GR" sz="1400" i="1" dirty="0" smtClean="0"/>
              <a:t>Επιτέθηκε με περισσότερα από εκατό πενήντα πλοία και αρκετές χιλιάδες άνδρες σε ένα νησί γύρω στα σαράντα τετραγωνικά </a:t>
            </a:r>
            <a:r>
              <a:rPr lang="el-GR" sz="1400" i="1" dirty="0" smtClean="0"/>
              <a:t>χιλιόμετρα, </a:t>
            </a:r>
            <a:r>
              <a:rPr lang="el-GR" sz="1400" i="1" dirty="0" smtClean="0"/>
              <a:t>που </a:t>
            </a:r>
            <a:r>
              <a:rPr lang="el-GR" sz="1400" i="1" dirty="0" smtClean="0"/>
              <a:t>ήδη</a:t>
            </a:r>
            <a:r>
              <a:rPr lang="el-GR" sz="1400" i="1" dirty="0" smtClean="0"/>
              <a:t> </a:t>
            </a:r>
            <a:r>
              <a:rPr lang="el-GR" sz="1400" i="1" dirty="0" smtClean="0"/>
              <a:t>φιλοξενούσε χιλιάδες πρόσφυγες.</a:t>
            </a:r>
          </a:p>
          <a:p>
            <a:pPr algn="ctr"/>
            <a:r>
              <a:rPr lang="el-GR" sz="1400" i="1" dirty="0" smtClean="0"/>
              <a:t> Ο </a:t>
            </a:r>
            <a:r>
              <a:rPr lang="el-GR" sz="1400" i="1" dirty="0" smtClean="0"/>
              <a:t>συνολικός απολογισμός, όσων πέθαναν ή πωλήθηκαν ως σκλάβοι, ήταν </a:t>
            </a:r>
            <a:r>
              <a:rPr lang="el-GR" sz="1400" i="1" dirty="0" smtClean="0"/>
              <a:t>17.000 </a:t>
            </a:r>
            <a:endParaRPr lang="el-GR" sz="1400" i="1" dirty="0" smtClean="0"/>
          </a:p>
          <a:p>
            <a:pPr algn="ctr"/>
            <a:r>
              <a:rPr lang="el-GR" sz="1400" i="1" dirty="0" smtClean="0"/>
              <a:t>Ο </a:t>
            </a:r>
            <a:r>
              <a:rPr lang="el-GR" sz="1400" i="1" dirty="0" smtClean="0"/>
              <a:t>Χοσρέφ Πασάς, θέλοντας να προσφέρει διαπιστευτήρια της νίκης του κατά των Ψαρών, έστειλε στην Κων/</a:t>
            </a:r>
            <a:r>
              <a:rPr lang="el-GR" sz="1400" i="1" dirty="0" err="1" smtClean="0"/>
              <a:t>λη</a:t>
            </a:r>
            <a:r>
              <a:rPr lang="el-GR" sz="1400" i="1" dirty="0" smtClean="0"/>
              <a:t> 500 κεφάλια Ψαριανών και 1.200 αυτιά, όπως και τις δυο σημαίες του νησιού, που έπεσαν στα χέρια των ανδρών του. </a:t>
            </a:r>
          </a:p>
          <a:p>
            <a:pPr algn="ctr"/>
            <a:endParaRPr lang="el-GR" sz="1400" i="1" dirty="0"/>
          </a:p>
          <a:p>
            <a:pPr algn="ctr"/>
            <a:r>
              <a:rPr lang="el-GR" sz="1400" i="1" dirty="0" smtClean="0"/>
              <a:t> Όμως, σε αντίθεση με την Σφαγή στη Χίο αυτό το γεγονός δεν προκάλεσε  μεγάλη συγκίνηση στη Δύση.</a:t>
            </a:r>
            <a:endParaRPr lang="fr-FR" sz="1400" i="1" dirty="0"/>
          </a:p>
        </p:txBody>
      </p:sp>
    </p:spTree>
    <p:extLst>
      <p:ext uri="{BB962C8B-B14F-4D97-AF65-F5344CB8AC3E}">
        <p14:creationId xmlns:p14="http://schemas.microsoft.com/office/powerpoint/2010/main" val="39190471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21854" y="2150894"/>
            <a:ext cx="1359946" cy="1325563"/>
          </a:xfrm>
        </p:spPr>
        <p:txBody>
          <a:bodyPr>
            <a:normAutofit/>
          </a:bodyPr>
          <a:lstStyle/>
          <a:p>
            <a:r>
              <a:rPr lang="el-GR" sz="3200" i="1" dirty="0" smtClean="0"/>
              <a:t>1825</a:t>
            </a:r>
            <a:endParaRPr lang="fr-FR" sz="3200" i="1" dirty="0"/>
          </a:p>
        </p:txBody>
      </p:sp>
    </p:spTree>
    <p:extLst>
      <p:ext uri="{BB962C8B-B14F-4D97-AF65-F5344CB8AC3E}">
        <p14:creationId xmlns:p14="http://schemas.microsoft.com/office/powerpoint/2010/main" val="3897213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787152" y="5879957"/>
            <a:ext cx="4369915" cy="738664"/>
          </a:xfrm>
          <a:prstGeom prst="rect">
            <a:avLst/>
          </a:prstGeom>
        </p:spPr>
        <p:txBody>
          <a:bodyPr wrap="none">
            <a:spAutoFit/>
          </a:bodyPr>
          <a:lstStyle/>
          <a:p>
            <a:pPr algn="ctr"/>
            <a:r>
              <a:rPr lang="el-GR" sz="1400" i="1" dirty="0" smtClean="0"/>
              <a:t>‘’Ρομαντική γκραβούρα που εικονίζει τον Ιμπραήμ Πασά’’</a:t>
            </a:r>
          </a:p>
          <a:p>
            <a:pPr algn="ctr"/>
            <a:r>
              <a:rPr lang="el-GR" sz="1400" i="1" dirty="0"/>
              <a:t>π</a:t>
            </a:r>
            <a:r>
              <a:rPr lang="el-GR" sz="1400" i="1" dirty="0" smtClean="0"/>
              <a:t>ερ. </a:t>
            </a:r>
            <a:r>
              <a:rPr lang="fr-FR" sz="1400" i="1" dirty="0" smtClean="0"/>
              <a:t>1810</a:t>
            </a:r>
            <a:r>
              <a:rPr lang="el-GR" sz="1400" i="1" dirty="0" smtClean="0"/>
              <a:t>/</a:t>
            </a:r>
            <a:r>
              <a:rPr lang="fr-FR" sz="1400" i="1" dirty="0" smtClean="0"/>
              <a:t>20</a:t>
            </a:r>
            <a:endParaRPr lang="el-GR" sz="1400" i="1" dirty="0" smtClean="0"/>
          </a:p>
          <a:p>
            <a:pPr algn="ctr"/>
            <a:r>
              <a:rPr lang="fr-FR" sz="1400" i="1" dirty="0" smtClean="0"/>
              <a:t>Giovanni Boggi </a:t>
            </a:r>
            <a:endParaRPr lang="fr-FR" sz="1400" i="1" dirty="0"/>
          </a:p>
        </p:txBody>
      </p:sp>
      <p:pic>
        <p:nvPicPr>
          <p:cNvPr id="11266" name="Picture 2" descr="https://upload.wikimedia.org/wikipedia/commons/thumb/5/55/IbrahimBaja.jpg/800px-IbrahimBaja.jpg"/>
          <p:cNvPicPr>
            <a:picLocks noChangeAspect="1" noChangeArrowheads="1"/>
          </p:cNvPicPr>
          <p:nvPr/>
        </p:nvPicPr>
        <p:blipFill rotWithShape="1">
          <a:blip r:embed="rId2">
            <a:extLst>
              <a:ext uri="{28A0092B-C50C-407E-A947-70E740481C1C}">
                <a14:useLocalDpi xmlns:a14="http://schemas.microsoft.com/office/drawing/2010/main" val="0"/>
              </a:ext>
            </a:extLst>
          </a:blip>
          <a:srcRect l="2207" t="1701" r="1545" b="1538"/>
          <a:stretch/>
        </p:blipFill>
        <p:spPr bwMode="auto">
          <a:xfrm>
            <a:off x="0" y="0"/>
            <a:ext cx="475371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5360894" y="936839"/>
            <a:ext cx="6096000" cy="1169551"/>
          </a:xfrm>
          <a:prstGeom prst="rect">
            <a:avLst/>
          </a:prstGeom>
        </p:spPr>
        <p:txBody>
          <a:bodyPr>
            <a:spAutoFit/>
          </a:bodyPr>
          <a:lstStyle/>
          <a:p>
            <a:pPr algn="ctr"/>
            <a:r>
              <a:rPr lang="el-GR" sz="1400" i="1" dirty="0" smtClean="0"/>
              <a:t>Αφού πρώτα στάθμευσε στην Κρήτη, τον Φεβρουάριο του 1825, </a:t>
            </a:r>
            <a:endParaRPr lang="el-GR" sz="1400" i="1" dirty="0" smtClean="0"/>
          </a:p>
          <a:p>
            <a:pPr algn="ctr"/>
            <a:r>
              <a:rPr lang="el-GR" sz="1400" i="1" dirty="0" smtClean="0"/>
              <a:t>ο </a:t>
            </a:r>
            <a:r>
              <a:rPr lang="el-GR" sz="1400" i="1" dirty="0" smtClean="0"/>
              <a:t>Ιμπραήμ Πασάς αποβιβάστηκε στην Πελοπόννησο.</a:t>
            </a:r>
          </a:p>
          <a:p>
            <a:pPr algn="ctr"/>
            <a:r>
              <a:rPr lang="el-GR" sz="1400" i="1" dirty="0" smtClean="0"/>
              <a:t> Κυρίευσε αρχικά την Τρίπολη και το Ναυαρίνο, ωστόσο η επίθεσή του</a:t>
            </a:r>
          </a:p>
          <a:p>
            <a:pPr algn="ctr"/>
            <a:r>
              <a:rPr lang="el-GR" sz="1400" i="1" dirty="0" smtClean="0"/>
              <a:t> τον Ιούνιο στους Μύλους Αργολίδας </a:t>
            </a:r>
          </a:p>
          <a:p>
            <a:pPr algn="ctr"/>
            <a:r>
              <a:rPr lang="el-GR" sz="1400" i="1" dirty="0" smtClean="0"/>
              <a:t>αποκρούστηκε από τον Δημήτριο Υψηλάντη.</a:t>
            </a:r>
            <a:endParaRPr lang="fr-FR" sz="1400" i="1" dirty="0"/>
          </a:p>
        </p:txBody>
      </p:sp>
    </p:spTree>
    <p:extLst>
      <p:ext uri="{BB962C8B-B14F-4D97-AF65-F5344CB8AC3E}">
        <p14:creationId xmlns:p14="http://schemas.microsoft.com/office/powerpoint/2010/main" val="323086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upload.wikimedia.org/wikipedia/commons/thumb/9/90/Entrevue_du_g%C3%A9n%C3%A9ral_Maison_et_d%27Ibrahim_Pacha%2C_%C3%A0_Navarin%2C_septembre_1828.jpg/1024px-Entrevue_du_g%C3%A9n%C3%A9ral_Maison_et_d%27Ibrahim_Pacha%2C_%C3%A0_Navarin%2C_septembre_18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493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9194933" y="4445145"/>
            <a:ext cx="2441987" cy="2462213"/>
          </a:xfrm>
          <a:prstGeom prst="rect">
            <a:avLst/>
          </a:prstGeom>
        </p:spPr>
        <p:txBody>
          <a:bodyPr wrap="square">
            <a:spAutoFit/>
          </a:bodyPr>
          <a:lstStyle/>
          <a:p>
            <a:pPr algn="ctr"/>
            <a:r>
              <a:rPr lang="el-GR" sz="1400" i="1" dirty="0" smtClean="0"/>
              <a:t>‘’Ο Ιμπραήμ Πασάς συναντώντας τον Γάλλο Στρατηγό </a:t>
            </a:r>
            <a:r>
              <a:rPr lang="fr-FR" sz="1400" i="1" dirty="0" smtClean="0"/>
              <a:t>Maison </a:t>
            </a:r>
            <a:r>
              <a:rPr lang="el-GR" sz="1400" i="1" dirty="0" smtClean="0"/>
              <a:t>για να διαπραγματευθεί την εκκένωση της Πελοποννήσου, το 1828’’</a:t>
            </a:r>
          </a:p>
          <a:p>
            <a:pPr algn="ctr"/>
            <a:endParaRPr lang="el-GR" sz="1400" i="1" dirty="0" smtClean="0"/>
          </a:p>
          <a:p>
            <a:pPr algn="ctr"/>
            <a:r>
              <a:rPr lang="fr-FR" sz="1400" i="1" dirty="0" smtClean="0"/>
              <a:t>1838</a:t>
            </a:r>
            <a:r>
              <a:rPr lang="el-GR" sz="1400" i="1" dirty="0" smtClean="0"/>
              <a:t>/</a:t>
            </a:r>
            <a:r>
              <a:rPr lang="fr-FR" sz="1400" i="1" dirty="0" smtClean="0"/>
              <a:t>48</a:t>
            </a:r>
            <a:endParaRPr lang="el-GR" sz="1400" i="1" dirty="0" smtClean="0"/>
          </a:p>
          <a:p>
            <a:pPr algn="ctr"/>
            <a:r>
              <a:rPr lang="fr-FR" sz="1400" i="1" dirty="0" smtClean="0"/>
              <a:t>Jean-Charles Langlois 	</a:t>
            </a:r>
            <a:endParaRPr lang="el-GR" sz="1400" i="1" dirty="0" smtClean="0"/>
          </a:p>
          <a:p>
            <a:pPr algn="ctr"/>
            <a:r>
              <a:rPr lang="fr-FR" sz="1400" i="1" dirty="0" smtClean="0"/>
              <a:t>Collections du château de Versailles</a:t>
            </a:r>
            <a:endParaRPr lang="fr-FR" sz="1400" i="1" dirty="0"/>
          </a:p>
        </p:txBody>
      </p:sp>
      <p:sp>
        <p:nvSpPr>
          <p:cNvPr id="3" name="Ορθογώνιο 2"/>
          <p:cNvSpPr/>
          <p:nvPr/>
        </p:nvSpPr>
        <p:spPr>
          <a:xfrm>
            <a:off x="9466730" y="196954"/>
            <a:ext cx="2398954" cy="3323987"/>
          </a:xfrm>
          <a:prstGeom prst="rect">
            <a:avLst/>
          </a:prstGeom>
        </p:spPr>
        <p:txBody>
          <a:bodyPr wrap="square">
            <a:spAutoFit/>
          </a:bodyPr>
          <a:lstStyle/>
          <a:p>
            <a:pPr algn="ctr"/>
            <a:r>
              <a:rPr lang="el-GR" sz="1400" i="1" dirty="0" smtClean="0"/>
              <a:t>Ο Ιμπραήμ το 1826 κατέλαβε το Μεσολόγγι και το 1828, και αφού ο στόλος του είχε καταστραφεί στο Ναυαρίνο, αποχώρησε από την Ελλάδα μετά την παρέμβαση των Γάλλων με την Εκστρατεία του Μωριά. Κατά την εκστρατεία αυτή προκάλεσε μεγάλες καταστροφές στην Πελοπόννησο, πυρπολώντας οικισμούς, κόβοντας ελιές, οπωροφόρα δένδρα και καλώντας τον πληθυσμό να προσκυνήσει. </a:t>
            </a:r>
            <a:endParaRPr lang="fr-FR" sz="1400" i="1" dirty="0"/>
          </a:p>
        </p:txBody>
      </p:sp>
    </p:spTree>
    <p:extLst>
      <p:ext uri="{BB962C8B-B14F-4D97-AF65-F5344CB8AC3E}">
        <p14:creationId xmlns:p14="http://schemas.microsoft.com/office/powerpoint/2010/main" val="24865242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411097" y="2193925"/>
            <a:ext cx="1478280" cy="1325563"/>
          </a:xfrm>
        </p:spPr>
        <p:txBody>
          <a:bodyPr>
            <a:normAutofit/>
          </a:bodyPr>
          <a:lstStyle/>
          <a:p>
            <a:pPr algn="ctr"/>
            <a:r>
              <a:rPr lang="en-US" sz="3200" i="1" dirty="0" smtClean="0"/>
              <a:t>1826</a:t>
            </a:r>
            <a:endParaRPr lang="fr-FR" sz="3200" i="1" dirty="0"/>
          </a:p>
        </p:txBody>
      </p:sp>
    </p:spTree>
    <p:extLst>
      <p:ext uri="{BB962C8B-B14F-4D97-AF65-F5344CB8AC3E}">
        <p14:creationId xmlns:p14="http://schemas.microsoft.com/office/powerpoint/2010/main" val="1299482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greece.greekreporter.com/files/poliorkia2_Messolog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34496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9265920" y="5536744"/>
            <a:ext cx="3012141" cy="1169551"/>
          </a:xfrm>
          <a:prstGeom prst="rect">
            <a:avLst/>
          </a:prstGeom>
        </p:spPr>
        <p:txBody>
          <a:bodyPr wrap="square">
            <a:spAutoFit/>
          </a:bodyPr>
          <a:lstStyle/>
          <a:p>
            <a:pPr algn="ctr"/>
            <a:r>
              <a:rPr lang="el-GR" sz="1400" i="1" dirty="0" smtClean="0"/>
              <a:t>‘’Η 1</a:t>
            </a:r>
            <a:r>
              <a:rPr lang="el-GR" sz="1400" i="1" baseline="30000" dirty="0" smtClean="0"/>
              <a:t>η</a:t>
            </a:r>
            <a:r>
              <a:rPr lang="el-GR" sz="1400" i="1" dirty="0" smtClean="0"/>
              <a:t> Πολιορκία του Μεσολογγίου Νοέμβριος 1822 – Ιανουάριος 1823’’</a:t>
            </a:r>
          </a:p>
          <a:p>
            <a:pPr algn="ctr"/>
            <a:endParaRPr lang="el-GR" sz="1400" i="1" dirty="0" smtClean="0"/>
          </a:p>
          <a:p>
            <a:pPr algn="ctr"/>
            <a:r>
              <a:rPr lang="el-GR" sz="1400" i="1" dirty="0" smtClean="0"/>
              <a:t>Παναγιώτης Ζωγράφος</a:t>
            </a:r>
          </a:p>
          <a:p>
            <a:pPr algn="ctr"/>
            <a:r>
              <a:rPr lang="el-GR" sz="1400" i="1" dirty="0" smtClean="0"/>
              <a:t>(περιγραφή Στρατηγού Μακρυγιάννη)</a:t>
            </a:r>
          </a:p>
        </p:txBody>
      </p:sp>
    </p:spTree>
    <p:extLst>
      <p:ext uri="{BB962C8B-B14F-4D97-AF65-F5344CB8AC3E}">
        <p14:creationId xmlns:p14="http://schemas.microsoft.com/office/powerpoint/2010/main" val="738267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7702475" y="336602"/>
            <a:ext cx="4141694" cy="1600438"/>
          </a:xfrm>
          <a:prstGeom prst="rect">
            <a:avLst/>
          </a:prstGeom>
        </p:spPr>
        <p:txBody>
          <a:bodyPr wrap="square">
            <a:spAutoFit/>
          </a:bodyPr>
          <a:lstStyle/>
          <a:p>
            <a:pPr algn="ctr"/>
            <a:endParaRPr lang="el-GR" sz="1400" i="1" dirty="0"/>
          </a:p>
          <a:p>
            <a:pPr algn="ctr"/>
            <a:r>
              <a:rPr lang="el-GR" sz="1400" i="1" dirty="0" smtClean="0"/>
              <a:t> Ο θάνατος του Βύρωνα το 1824, καθώς και η ηρωική υπεράσπιση και η θυσία του πληθυσμού κατά τη διάρκεια των δύο πολιορκιών του Μεσολογγίου, έπαιξαν τεράστιο ρόλο στο κίνημα του Φιλελληνισμού στην Ευρώπη και συνέβαλαν στην απόκτηση της Ανεξαρτησίας της Ελλάδας το 1830.</a:t>
            </a:r>
            <a:endParaRPr lang="fr-FR" sz="1400" i="1" dirty="0"/>
          </a:p>
        </p:txBody>
      </p:sp>
      <p:sp>
        <p:nvSpPr>
          <p:cNvPr id="3" name="Ορθογώνιο 2"/>
          <p:cNvSpPr/>
          <p:nvPr/>
        </p:nvSpPr>
        <p:spPr>
          <a:xfrm>
            <a:off x="8078992" y="4744104"/>
            <a:ext cx="3765177" cy="1600438"/>
          </a:xfrm>
          <a:prstGeom prst="rect">
            <a:avLst/>
          </a:prstGeom>
        </p:spPr>
        <p:txBody>
          <a:bodyPr wrap="square">
            <a:spAutoFit/>
          </a:bodyPr>
          <a:lstStyle/>
          <a:p>
            <a:pPr algn="ctr"/>
            <a:r>
              <a:rPr lang="el-GR" sz="1400" i="1" dirty="0" smtClean="0"/>
              <a:t>‘’Η υποδοχή του Λόρδου Βύρωνα στο Μεσολόγγι’’</a:t>
            </a:r>
          </a:p>
          <a:p>
            <a:pPr algn="ctr"/>
            <a:r>
              <a:rPr lang="el-GR" sz="1400" i="1" dirty="0" smtClean="0"/>
              <a:t>     </a:t>
            </a:r>
            <a:r>
              <a:rPr lang="fr-FR" sz="1400" i="1" dirty="0" smtClean="0"/>
              <a:t>1861</a:t>
            </a:r>
            <a:r>
              <a:rPr lang="fr-FR" sz="1400" i="1" dirty="0" smtClean="0"/>
              <a:t>	</a:t>
            </a:r>
            <a:endParaRPr lang="el-GR" sz="1400" i="1" dirty="0" smtClean="0"/>
          </a:p>
          <a:p>
            <a:pPr algn="ctr"/>
            <a:r>
              <a:rPr lang="el-GR" sz="1400" i="1" dirty="0" smtClean="0"/>
              <a:t>Εθνική Πινακοθήκη Αθήνας</a:t>
            </a:r>
          </a:p>
          <a:p>
            <a:pPr algn="ctr"/>
            <a:endParaRPr lang="el-GR" sz="1400" i="1" dirty="0"/>
          </a:p>
          <a:p>
            <a:pPr algn="ctr"/>
            <a:r>
              <a:rPr lang="el-GR" sz="1400" i="1" dirty="0" smtClean="0"/>
              <a:t>Διακρίνεται ο Αλέξανδρος Μαυροκορδάτος, </a:t>
            </a:r>
            <a:endParaRPr lang="el-GR" sz="1400" i="1" dirty="0" smtClean="0"/>
          </a:p>
          <a:p>
            <a:pPr algn="ctr"/>
            <a:r>
              <a:rPr lang="el-GR" sz="1400" i="1" dirty="0" smtClean="0"/>
              <a:t>με </a:t>
            </a:r>
            <a:r>
              <a:rPr lang="el-GR" sz="1400" i="1" dirty="0" smtClean="0"/>
              <a:t>την ευρωπαϊκή ενδυμασία στα δεξιά του.</a:t>
            </a:r>
            <a:endParaRPr lang="fr-FR" sz="1400" i="1" dirty="0" smtClean="0"/>
          </a:p>
        </p:txBody>
      </p:sp>
      <p:pic>
        <p:nvPicPr>
          <p:cNvPr id="17412" name="Picture 4"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64" y="746140"/>
            <a:ext cx="7462711" cy="530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302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upload.wikimedia.org/wikipedia/commons/2/27/Athen_Anchesm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519" y="619539"/>
            <a:ext cx="9687673" cy="4737844"/>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3573801" y="5481956"/>
            <a:ext cx="4809137" cy="954107"/>
          </a:xfrm>
          <a:prstGeom prst="rect">
            <a:avLst/>
          </a:prstGeom>
        </p:spPr>
        <p:txBody>
          <a:bodyPr wrap="none">
            <a:spAutoFit/>
          </a:bodyPr>
          <a:lstStyle/>
          <a:p>
            <a:pPr algn="ctr"/>
            <a:r>
              <a:rPr lang="el-GR" sz="1400" i="1" dirty="0" smtClean="0"/>
              <a:t>‘’ Άποψη της Αθήνας από </a:t>
            </a:r>
            <a:r>
              <a:rPr lang="el-GR" sz="1400" i="1" dirty="0" smtClean="0"/>
              <a:t>τους πρόποδες του λόφου </a:t>
            </a:r>
            <a:r>
              <a:rPr lang="el-GR" sz="1400" i="1" dirty="0" smtClean="0"/>
              <a:t>Αγχεσμός ’’</a:t>
            </a:r>
          </a:p>
          <a:p>
            <a:pPr algn="ctr"/>
            <a:r>
              <a:rPr lang="en-US" sz="1400" i="1" dirty="0" smtClean="0"/>
              <a:t>(</a:t>
            </a:r>
            <a:r>
              <a:rPr lang="el-GR" sz="1400" i="1" dirty="0" smtClean="0"/>
              <a:t>δηλ. Τουρκοβούνια</a:t>
            </a:r>
            <a:r>
              <a:rPr lang="el-GR" sz="1400" i="1" dirty="0" smtClean="0"/>
              <a:t>)</a:t>
            </a:r>
            <a:endParaRPr lang="en-US" sz="1400" i="1" dirty="0" smtClean="0"/>
          </a:p>
          <a:p>
            <a:pPr algn="ctr"/>
            <a:r>
              <a:rPr lang="en-US" sz="1400" i="1" dirty="0" smtClean="0"/>
              <a:t>Edward Dodwell</a:t>
            </a:r>
            <a:endParaRPr lang="el-GR" sz="1400" i="1" dirty="0" smtClean="0"/>
          </a:p>
          <a:p>
            <a:pPr algn="ctr"/>
            <a:r>
              <a:rPr lang="el-GR" sz="1400" i="1" dirty="0" smtClean="0"/>
              <a:t>’’</a:t>
            </a:r>
            <a:r>
              <a:rPr lang="en-US" sz="1400" i="1" dirty="0" smtClean="0"/>
              <a:t>Views in Greece</a:t>
            </a:r>
            <a:r>
              <a:rPr lang="el-GR" sz="1400" i="1" dirty="0" smtClean="0"/>
              <a:t>’’</a:t>
            </a:r>
            <a:r>
              <a:rPr lang="en-US" sz="1400" i="1" dirty="0" smtClean="0"/>
              <a:t>, London 1821</a:t>
            </a:r>
            <a:endParaRPr lang="fr-FR" dirty="0"/>
          </a:p>
        </p:txBody>
      </p:sp>
      <p:sp>
        <p:nvSpPr>
          <p:cNvPr id="5" name="Ορθογώνιο 4"/>
          <p:cNvSpPr/>
          <p:nvPr/>
        </p:nvSpPr>
        <p:spPr>
          <a:xfrm>
            <a:off x="5209324" y="187189"/>
            <a:ext cx="1459887" cy="307777"/>
          </a:xfrm>
          <a:prstGeom prst="rect">
            <a:avLst/>
          </a:prstGeom>
        </p:spPr>
        <p:txBody>
          <a:bodyPr wrap="none">
            <a:spAutoFit/>
          </a:bodyPr>
          <a:lstStyle/>
          <a:p>
            <a:pPr lvl="0" algn="ctr"/>
            <a:r>
              <a:rPr lang="el-GR" sz="1400" i="1" dirty="0" smtClean="0">
                <a:solidFill>
                  <a:prstClr val="white"/>
                </a:solidFill>
              </a:rPr>
              <a:t>Η Αθήνα το </a:t>
            </a:r>
            <a:r>
              <a:rPr lang="fr-FR" sz="1400" i="1" dirty="0" smtClean="0">
                <a:solidFill>
                  <a:prstClr val="white"/>
                </a:solidFill>
              </a:rPr>
              <a:t>1821</a:t>
            </a:r>
            <a:r>
              <a:rPr lang="en-US" sz="1400" i="1" dirty="0" smtClean="0">
                <a:solidFill>
                  <a:prstClr val="white"/>
                </a:solidFill>
              </a:rPr>
              <a:t> </a:t>
            </a:r>
            <a:endParaRPr lang="en-US" sz="1400" i="1" dirty="0">
              <a:solidFill>
                <a:prstClr val="white"/>
              </a:solidFill>
            </a:endParaRPr>
          </a:p>
        </p:txBody>
      </p:sp>
    </p:spTree>
    <p:extLst>
      <p:ext uri="{BB962C8B-B14F-4D97-AF65-F5344CB8AC3E}">
        <p14:creationId xmlns:p14="http://schemas.microsoft.com/office/powerpoint/2010/main" val="1794225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upload.wikimedia.org/wikipedia/commons/0/0e/The_sortie_of_Messologhi_by_Theodore_Vryzak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90610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5393167" y="5544919"/>
            <a:ext cx="2578249" cy="954107"/>
          </a:xfrm>
          <a:prstGeom prst="rect">
            <a:avLst/>
          </a:prstGeom>
        </p:spPr>
        <p:txBody>
          <a:bodyPr wrap="square">
            <a:spAutoFit/>
          </a:bodyPr>
          <a:lstStyle/>
          <a:p>
            <a:pPr algn="ctr"/>
            <a:r>
              <a:rPr lang="el-GR" sz="1400" i="1" dirty="0" smtClean="0"/>
              <a:t>‘’Η Έξοδος του Μεσολογγίου’’</a:t>
            </a:r>
          </a:p>
          <a:p>
            <a:pPr algn="ctr"/>
            <a:r>
              <a:rPr lang="el-GR" sz="1400" i="1" dirty="0" smtClean="0"/>
              <a:t>1855</a:t>
            </a:r>
            <a:endParaRPr lang="el-GR" sz="1400" i="1" dirty="0"/>
          </a:p>
          <a:p>
            <a:pPr algn="ctr"/>
            <a:r>
              <a:rPr lang="el-GR" sz="1400" i="1" dirty="0" smtClean="0"/>
              <a:t> Θεόδωρος Βρυζάκης</a:t>
            </a:r>
          </a:p>
          <a:p>
            <a:pPr algn="ctr"/>
            <a:r>
              <a:rPr lang="el-GR" sz="1400" i="1" dirty="0" smtClean="0"/>
              <a:t>Εθνική Πινακοθήκη Αθήνας</a:t>
            </a:r>
            <a:endParaRPr lang="fr-FR" sz="1400" i="1" dirty="0"/>
          </a:p>
        </p:txBody>
      </p:sp>
    </p:spTree>
    <p:extLst>
      <p:ext uri="{BB962C8B-B14F-4D97-AF65-F5344CB8AC3E}">
        <p14:creationId xmlns:p14="http://schemas.microsoft.com/office/powerpoint/2010/main" val="4207773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greece.greekreporter.com/files/Missolonghi-1024x7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1800" y="564917"/>
            <a:ext cx="7568416" cy="567631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5460535" y="6364052"/>
            <a:ext cx="1110945" cy="307777"/>
          </a:xfrm>
          <a:prstGeom prst="rect">
            <a:avLst/>
          </a:prstGeom>
        </p:spPr>
        <p:txBody>
          <a:bodyPr wrap="none">
            <a:spAutoFit/>
          </a:bodyPr>
          <a:lstStyle/>
          <a:p>
            <a:pPr algn="ctr"/>
            <a:r>
              <a:rPr lang="el-GR" sz="1400" i="1" dirty="0" smtClean="0"/>
              <a:t>λεπτομέρεια</a:t>
            </a:r>
            <a:endParaRPr lang="el-GR" sz="1400" i="1" dirty="0"/>
          </a:p>
        </p:txBody>
      </p:sp>
    </p:spTree>
    <p:extLst>
      <p:ext uri="{BB962C8B-B14F-4D97-AF65-F5344CB8AC3E}">
        <p14:creationId xmlns:p14="http://schemas.microsoft.com/office/powerpoint/2010/main" val="2703642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greece.greekreporter.com/files/exodos_mesologgiou6-1024x6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395" y="365760"/>
            <a:ext cx="8725043" cy="5811016"/>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8652733" y="4945670"/>
            <a:ext cx="3754419" cy="1231106"/>
          </a:xfrm>
          <a:prstGeom prst="rect">
            <a:avLst/>
          </a:prstGeom>
        </p:spPr>
        <p:txBody>
          <a:bodyPr wrap="square">
            <a:spAutoFit/>
          </a:bodyPr>
          <a:lstStyle/>
          <a:p>
            <a:endParaRPr lang="fr-FR" dirty="0" smtClean="0"/>
          </a:p>
          <a:p>
            <a:pPr algn="ctr"/>
            <a:r>
              <a:rPr lang="el-GR" sz="1400" i="1" dirty="0" smtClean="0"/>
              <a:t>‘’Σκηνή από την Έξοδο του Μεσολογγίου’’</a:t>
            </a:r>
          </a:p>
          <a:p>
            <a:pPr algn="ctr"/>
            <a:r>
              <a:rPr lang="el-GR" sz="1400" i="1" dirty="0" smtClean="0"/>
              <a:t>1828</a:t>
            </a:r>
          </a:p>
          <a:p>
            <a:pPr algn="ctr"/>
            <a:r>
              <a:rPr lang="fr-FR" sz="1400" i="1" dirty="0" smtClean="0"/>
              <a:t>François-Émile de</a:t>
            </a:r>
            <a:r>
              <a:rPr lang="el-GR" sz="1400" i="1" dirty="0" smtClean="0"/>
              <a:t> </a:t>
            </a:r>
            <a:r>
              <a:rPr lang="fr-FR" sz="1400" i="1" dirty="0" smtClean="0"/>
              <a:t>Lansac </a:t>
            </a:r>
            <a:endParaRPr lang="el-GR" sz="1400" i="1" dirty="0" smtClean="0"/>
          </a:p>
          <a:p>
            <a:pPr algn="ctr"/>
            <a:r>
              <a:rPr lang="el-GR" sz="1400" i="1" dirty="0" smtClean="0"/>
              <a:t>Δημοτικό Μουσείο Μεσολογγίου</a:t>
            </a:r>
          </a:p>
        </p:txBody>
      </p:sp>
    </p:spTree>
    <p:extLst>
      <p:ext uri="{BB962C8B-B14F-4D97-AF65-F5344CB8AC3E}">
        <p14:creationId xmlns:p14="http://schemas.microsoft.com/office/powerpoint/2010/main" val="9542649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581678" y="5212984"/>
            <a:ext cx="3504486" cy="1446550"/>
          </a:xfrm>
          <a:prstGeom prst="rect">
            <a:avLst/>
          </a:prstGeom>
        </p:spPr>
        <p:txBody>
          <a:bodyPr wrap="none">
            <a:spAutoFit/>
          </a:bodyPr>
          <a:lstStyle/>
          <a:p>
            <a:pPr algn="ctr"/>
            <a:r>
              <a:rPr lang="el-GR" sz="1400" i="1" dirty="0" smtClean="0"/>
              <a:t>‘’Η Ελλάδα στα ερείπια του Μεσολογγίου’’</a:t>
            </a:r>
          </a:p>
          <a:p>
            <a:pPr algn="ctr"/>
            <a:r>
              <a:rPr lang="en-US" sz="1400" i="1" dirty="0" smtClean="0"/>
              <a:t>1826</a:t>
            </a:r>
          </a:p>
          <a:p>
            <a:pPr algn="ctr"/>
            <a:r>
              <a:rPr lang="el-GR" sz="1400" i="1" dirty="0" smtClean="0"/>
              <a:t>Αλληγορία</a:t>
            </a:r>
            <a:endParaRPr lang="en-US" sz="1400" i="1" dirty="0" smtClean="0"/>
          </a:p>
          <a:p>
            <a:pPr algn="ctr"/>
            <a:r>
              <a:rPr lang="en-US" sz="1400" i="1" dirty="0" smtClean="0"/>
              <a:t>Eugène Delacroix</a:t>
            </a:r>
          </a:p>
          <a:p>
            <a:pPr algn="ctr"/>
            <a:r>
              <a:rPr lang="en-US" sz="1400" i="1" dirty="0" smtClean="0"/>
              <a:t>Bordeaux Beaux-arts museum </a:t>
            </a:r>
          </a:p>
          <a:p>
            <a:endParaRPr lang="fr-FR" dirty="0"/>
          </a:p>
        </p:txBody>
      </p:sp>
      <p:pic>
        <p:nvPicPr>
          <p:cNvPr id="16388" name="Picture 4" descr="Eugène Delacroix: Greece on the Ruins of Missolong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7"/>
            <a:ext cx="4615031" cy="6853323"/>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5038164" y="522692"/>
            <a:ext cx="6096000" cy="3754874"/>
          </a:xfrm>
          <a:prstGeom prst="rect">
            <a:avLst/>
          </a:prstGeom>
        </p:spPr>
        <p:txBody>
          <a:bodyPr>
            <a:spAutoFit/>
          </a:bodyPr>
          <a:lstStyle/>
          <a:p>
            <a:pPr algn="ctr"/>
            <a:r>
              <a:rPr lang="el-GR" sz="1400" i="1" dirty="0" smtClean="0"/>
              <a:t>Ο </a:t>
            </a:r>
            <a:r>
              <a:rPr lang="fr-FR" sz="1400" i="1" dirty="0" smtClean="0"/>
              <a:t>Victor Hugo </a:t>
            </a:r>
            <a:r>
              <a:rPr lang="el-GR" sz="1400" i="1" dirty="0" smtClean="0"/>
              <a:t>έγραφε το 1826 στο έργο του</a:t>
            </a:r>
            <a:r>
              <a:rPr lang="fr-FR" sz="1400" i="1" dirty="0" smtClean="0"/>
              <a:t> </a:t>
            </a:r>
            <a:r>
              <a:rPr lang="el-GR" sz="1400" i="1" dirty="0" smtClean="0"/>
              <a:t>‘’</a:t>
            </a:r>
            <a:r>
              <a:rPr lang="fr-FR" sz="1400" i="1" dirty="0" smtClean="0"/>
              <a:t>Les Orientales</a:t>
            </a:r>
            <a:r>
              <a:rPr lang="el-GR" sz="1400" i="1" dirty="0" smtClean="0"/>
              <a:t>’’</a:t>
            </a:r>
          </a:p>
          <a:p>
            <a:pPr algn="ctr"/>
            <a:r>
              <a:rPr lang="fr-FR" sz="1400" i="1" dirty="0" smtClean="0"/>
              <a:t> (</a:t>
            </a:r>
            <a:r>
              <a:rPr lang="el-GR" sz="1400" i="1" dirty="0" smtClean="0"/>
              <a:t>‘’</a:t>
            </a:r>
            <a:r>
              <a:rPr lang="fr-FR" sz="1400" i="1" dirty="0" smtClean="0"/>
              <a:t>Les Têtes du Sérail</a:t>
            </a:r>
            <a:r>
              <a:rPr lang="el-GR" sz="1400" i="1" dirty="0" smtClean="0"/>
              <a:t>’’)</a:t>
            </a:r>
            <a:endParaRPr lang="fr-FR" sz="1400" i="1" dirty="0" smtClean="0"/>
          </a:p>
          <a:p>
            <a:pPr algn="ctr"/>
            <a:endParaRPr lang="fr-FR" sz="1400" i="1" dirty="0" smtClean="0"/>
          </a:p>
          <a:p>
            <a:pPr algn="ctr"/>
            <a:r>
              <a:rPr lang="fr-FR" sz="1400" i="1" dirty="0" smtClean="0"/>
              <a:t>« Frères, Missolonghi fumante nous réclame,</a:t>
            </a:r>
          </a:p>
          <a:p>
            <a:pPr algn="ctr"/>
            <a:r>
              <a:rPr lang="fr-FR" sz="1400" i="1" dirty="0" smtClean="0"/>
              <a:t>Les Turcs ont investi ses remparts généreux.</a:t>
            </a:r>
          </a:p>
          <a:p>
            <a:pPr algn="ctr"/>
            <a:r>
              <a:rPr lang="fr-FR" sz="1400" i="1" dirty="0" smtClean="0"/>
              <a:t>Renvoyons leurs vaisseaux à leurs villes lointaines.</a:t>
            </a:r>
          </a:p>
          <a:p>
            <a:pPr algn="ctr"/>
            <a:r>
              <a:rPr lang="fr-FR" sz="1400" i="1" dirty="0" smtClean="0"/>
              <a:t>(...)</a:t>
            </a:r>
          </a:p>
          <a:p>
            <a:pPr algn="ctr"/>
            <a:r>
              <a:rPr lang="fr-FR" sz="1400" i="1" dirty="0" smtClean="0"/>
              <a:t>Missolonghi ! - Les Turcs ! - Chassons ô camarades,</a:t>
            </a:r>
          </a:p>
          <a:p>
            <a:pPr algn="ctr"/>
            <a:r>
              <a:rPr lang="fr-FR" sz="1400" i="1" dirty="0" smtClean="0"/>
              <a:t>Leurs canons de ses forts, leur flotte de ses rades. </a:t>
            </a:r>
            <a:r>
              <a:rPr lang="fr-FR" sz="1400" i="1" dirty="0" smtClean="0"/>
              <a:t>»</a:t>
            </a:r>
            <a:endParaRPr lang="el-GR" sz="1400" i="1" dirty="0" smtClean="0"/>
          </a:p>
          <a:p>
            <a:pPr algn="ctr"/>
            <a:endParaRPr lang="el-GR" sz="1400" i="1" dirty="0"/>
          </a:p>
          <a:p>
            <a:pPr algn="ctr"/>
            <a:endParaRPr lang="el-GR" sz="1400" i="1" dirty="0"/>
          </a:p>
          <a:p>
            <a:pPr algn="ctr"/>
            <a:r>
              <a:rPr lang="el-GR" sz="1400" i="1" dirty="0"/>
              <a:t>"Αδελφοί, </a:t>
            </a:r>
            <a:r>
              <a:rPr lang="el-GR" sz="1400" i="1" dirty="0" smtClean="0"/>
              <a:t>μπαρουτοκαπνισμένο το Μισολόγγι </a:t>
            </a:r>
            <a:r>
              <a:rPr lang="el-GR" sz="1400" i="1" dirty="0"/>
              <a:t>μας </a:t>
            </a:r>
            <a:r>
              <a:rPr lang="el-GR" sz="1400" i="1" dirty="0" smtClean="0"/>
              <a:t>καλεί,</a:t>
            </a:r>
            <a:endParaRPr lang="el-GR" sz="1400" i="1" dirty="0"/>
          </a:p>
          <a:p>
            <a:pPr algn="ctr"/>
            <a:r>
              <a:rPr lang="el-GR" sz="1400" i="1" dirty="0"/>
              <a:t>Οι Τούρκοι έχουν </a:t>
            </a:r>
            <a:r>
              <a:rPr lang="el-GR" sz="1400" i="1" dirty="0" smtClean="0"/>
              <a:t>καταλάβει τους γενναίους προμαχώνες του</a:t>
            </a:r>
            <a:r>
              <a:rPr lang="el-GR" sz="1400" i="1" dirty="0"/>
              <a:t>.</a:t>
            </a:r>
          </a:p>
          <a:p>
            <a:pPr algn="ctr"/>
            <a:r>
              <a:rPr lang="el-GR" sz="1400" i="1" dirty="0"/>
              <a:t>Ας στείλουμε τα πλοία τους πίσω στις μακρινές τους πόλεις.</a:t>
            </a:r>
          </a:p>
          <a:p>
            <a:pPr algn="ctr"/>
            <a:r>
              <a:rPr lang="el-GR" sz="1400" i="1" dirty="0"/>
              <a:t>(...)</a:t>
            </a:r>
          </a:p>
          <a:p>
            <a:pPr algn="ctr"/>
            <a:r>
              <a:rPr lang="el-GR" sz="1400" i="1" dirty="0" smtClean="0"/>
              <a:t>Μισολόγγι! </a:t>
            </a:r>
            <a:r>
              <a:rPr lang="el-GR" sz="1400" i="1" dirty="0"/>
              <a:t>- Οι Τούρκοι! </a:t>
            </a:r>
            <a:r>
              <a:rPr lang="el-GR" sz="1400" i="1" dirty="0" smtClean="0"/>
              <a:t>– Ας διώξουμε ω σύντροφοι</a:t>
            </a:r>
            <a:r>
              <a:rPr lang="el-GR" sz="1400" i="1" dirty="0"/>
              <a:t>,</a:t>
            </a:r>
          </a:p>
          <a:p>
            <a:pPr algn="ctr"/>
            <a:r>
              <a:rPr lang="el-GR" sz="1400" i="1" dirty="0" smtClean="0"/>
              <a:t>τα </a:t>
            </a:r>
            <a:r>
              <a:rPr lang="el-GR" sz="1400" i="1" dirty="0"/>
              <a:t>όπλα τους από τα οχυρά </a:t>
            </a:r>
            <a:r>
              <a:rPr lang="el-GR" sz="1400" i="1" dirty="0" smtClean="0"/>
              <a:t>του, </a:t>
            </a:r>
            <a:r>
              <a:rPr lang="el-GR" sz="1400" i="1" dirty="0"/>
              <a:t>το στόλο τους από τα λιμάνια του. "</a:t>
            </a:r>
            <a:endParaRPr lang="fr-FR" sz="1400" i="1" dirty="0"/>
          </a:p>
        </p:txBody>
      </p:sp>
    </p:spTree>
    <p:extLst>
      <p:ext uri="{BB962C8B-B14F-4D97-AF65-F5344CB8AC3E}">
        <p14:creationId xmlns:p14="http://schemas.microsoft.com/office/powerpoint/2010/main" val="39809353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03519" y="2269229"/>
            <a:ext cx="1381461" cy="1325563"/>
          </a:xfrm>
        </p:spPr>
        <p:txBody>
          <a:bodyPr>
            <a:normAutofit/>
          </a:bodyPr>
          <a:lstStyle/>
          <a:p>
            <a:pPr algn="ctr"/>
            <a:r>
              <a:rPr lang="en-US" sz="2800" i="1" dirty="0" smtClean="0"/>
              <a:t>1827</a:t>
            </a:r>
            <a:endParaRPr lang="fr-FR" sz="2800" i="1" dirty="0"/>
          </a:p>
        </p:txBody>
      </p:sp>
    </p:spTree>
    <p:extLst>
      <p:ext uri="{BB962C8B-B14F-4D97-AF65-F5344CB8AC3E}">
        <p14:creationId xmlns:p14="http://schemas.microsoft.com/office/powerpoint/2010/main" val="52929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Karaiskakis landing at Phaler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777" y="823357"/>
            <a:ext cx="9681883" cy="5196449"/>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4345778" y="6019806"/>
            <a:ext cx="3539880" cy="738664"/>
          </a:xfrm>
          <a:prstGeom prst="rect">
            <a:avLst/>
          </a:prstGeom>
        </p:spPr>
        <p:txBody>
          <a:bodyPr wrap="none">
            <a:spAutoFit/>
          </a:bodyPr>
          <a:lstStyle/>
          <a:p>
            <a:pPr algn="ctr"/>
            <a:r>
              <a:rPr lang="el-GR" sz="1400" i="1" dirty="0" smtClean="0"/>
              <a:t>‘’Ο Καραϊσκάκης αποβιβάζεται στο Φάληρο’’</a:t>
            </a:r>
          </a:p>
          <a:p>
            <a:pPr algn="ctr"/>
            <a:r>
              <a:rPr lang="el-GR" sz="1400" i="1" dirty="0" smtClean="0"/>
              <a:t>Κωνσταντίνος </a:t>
            </a:r>
            <a:r>
              <a:rPr lang="el-GR" sz="1400" i="1" dirty="0" smtClean="0"/>
              <a:t>Βολανάκης (1837 – 1907)</a:t>
            </a:r>
            <a:endParaRPr lang="en-US" sz="1400" i="1" dirty="0" smtClean="0"/>
          </a:p>
          <a:p>
            <a:pPr algn="ctr"/>
            <a:r>
              <a:rPr lang="el-GR" sz="1400" i="1" dirty="0" smtClean="0"/>
              <a:t>Πινακοθήκη της Τραπέζης Ελλάδος</a:t>
            </a:r>
            <a:endParaRPr lang="fr-FR" sz="1400" i="1" dirty="0"/>
          </a:p>
        </p:txBody>
      </p:sp>
      <p:sp>
        <p:nvSpPr>
          <p:cNvPr id="4" name="Ορθογώνιο 3"/>
          <p:cNvSpPr/>
          <p:nvPr/>
        </p:nvSpPr>
        <p:spPr>
          <a:xfrm>
            <a:off x="1215608" y="84693"/>
            <a:ext cx="9800217" cy="738664"/>
          </a:xfrm>
          <a:prstGeom prst="rect">
            <a:avLst/>
          </a:prstGeom>
        </p:spPr>
        <p:txBody>
          <a:bodyPr wrap="square">
            <a:spAutoFit/>
          </a:bodyPr>
          <a:lstStyle/>
          <a:p>
            <a:pPr algn="ctr"/>
            <a:r>
              <a:rPr lang="el-GR" sz="1400" i="1" dirty="0" smtClean="0"/>
              <a:t>Η ‘’Μάχη του Ανάλατου’’, στον σημερινό Νέο Κόσμο, έγινε στις 24 Απριλίου 1827.</a:t>
            </a:r>
          </a:p>
          <a:p>
            <a:pPr algn="ctr"/>
            <a:r>
              <a:rPr lang="el-GR" sz="1400" i="1" dirty="0" smtClean="0"/>
              <a:t>Στόχος της ήταν η λύση της Πολιορκίας της Ακρόπολης </a:t>
            </a:r>
            <a:r>
              <a:rPr lang="el-GR" sz="1400" i="1" dirty="0" smtClean="0"/>
              <a:t>των Αθηνών και </a:t>
            </a:r>
            <a:r>
              <a:rPr lang="el-GR" sz="1400" i="1" dirty="0" smtClean="0"/>
              <a:t>η απελευθέρωση των πολιορκημένων. </a:t>
            </a:r>
            <a:endParaRPr lang="en-US" sz="1400" i="1" dirty="0" smtClean="0"/>
          </a:p>
          <a:p>
            <a:pPr algn="ctr"/>
            <a:r>
              <a:rPr lang="el-GR" sz="1400" i="1" dirty="0" smtClean="0"/>
              <a:t>Σ’ αυτήν πέθανε στις 22 ή στις 23 Απριλίου </a:t>
            </a:r>
            <a:r>
              <a:rPr lang="el-GR" sz="1400" i="1" dirty="0" smtClean="0"/>
              <a:t>του </a:t>
            </a:r>
            <a:r>
              <a:rPr lang="el-GR" sz="1400" i="1" dirty="0" smtClean="0"/>
              <a:t>1827 ο Γεώργιος Καραϊσκάκης.</a:t>
            </a:r>
            <a:endParaRPr lang="fr-FR" sz="1400" i="1" dirty="0"/>
          </a:p>
        </p:txBody>
      </p:sp>
    </p:spTree>
    <p:extLst>
      <p:ext uri="{BB962C8B-B14F-4D97-AF65-F5344CB8AC3E}">
        <p14:creationId xmlns:p14="http://schemas.microsoft.com/office/powerpoint/2010/main" val="2142468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upload.wikimedia.org/wikipedia/commons/6/64/Vryzakis-Stratopedo_Karaiskaik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29290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8211670" y="4624013"/>
            <a:ext cx="4077149" cy="2092881"/>
          </a:xfrm>
          <a:prstGeom prst="rect">
            <a:avLst/>
          </a:prstGeom>
        </p:spPr>
        <p:txBody>
          <a:bodyPr wrap="square">
            <a:spAutoFit/>
          </a:bodyPr>
          <a:lstStyle/>
          <a:p>
            <a:pPr algn="ctr"/>
            <a:r>
              <a:rPr lang="el-GR" sz="1400" i="1" dirty="0" smtClean="0"/>
              <a:t>‘’Το Στρατόπεδο του Καραϊσκάκη στην Καστέλα’’</a:t>
            </a:r>
          </a:p>
          <a:p>
            <a:pPr algn="ctr"/>
            <a:r>
              <a:rPr lang="el-GR" sz="1400" i="1" dirty="0" smtClean="0"/>
              <a:t>1855</a:t>
            </a:r>
          </a:p>
          <a:p>
            <a:pPr algn="ctr"/>
            <a:r>
              <a:rPr lang="el-GR" sz="1400" i="1" dirty="0" smtClean="0"/>
              <a:t>Θεόδωρος Βρυζάκης</a:t>
            </a:r>
          </a:p>
          <a:p>
            <a:pPr algn="ctr"/>
            <a:r>
              <a:rPr lang="el-GR" sz="1400" i="1" dirty="0" smtClean="0"/>
              <a:t>Εθνική Πινακοθήκη - Μουσείο </a:t>
            </a:r>
            <a:r>
              <a:rPr lang="el-GR" sz="1400" i="1" dirty="0" smtClean="0"/>
              <a:t>Αλεξάνδρου </a:t>
            </a:r>
            <a:r>
              <a:rPr lang="el-GR" sz="1400" i="1" dirty="0" smtClean="0"/>
              <a:t>Σούτσου</a:t>
            </a:r>
          </a:p>
          <a:p>
            <a:pPr algn="ctr"/>
            <a:endParaRPr lang="el-GR" sz="1400" i="1" dirty="0"/>
          </a:p>
          <a:p>
            <a:pPr algn="ctr"/>
            <a:r>
              <a:rPr lang="el-GR" sz="1400" i="1" dirty="0" smtClean="0"/>
              <a:t>Στο βάθος, από δεξιά προς τα αριστερά </a:t>
            </a:r>
          </a:p>
          <a:p>
            <a:pPr algn="ctr"/>
            <a:r>
              <a:rPr lang="el-GR" sz="1400" i="1" dirty="0" smtClean="0"/>
              <a:t>διακρίνονται οι λόφοι του Φιλοπάππου, </a:t>
            </a:r>
          </a:p>
          <a:p>
            <a:pPr algn="ctr"/>
            <a:r>
              <a:rPr lang="el-GR" sz="1400" i="1" dirty="0" smtClean="0"/>
              <a:t>της Ακρόπολης και του Λυκαβηττού.</a:t>
            </a:r>
          </a:p>
          <a:p>
            <a:endParaRPr lang="fr-FR" dirty="0"/>
          </a:p>
        </p:txBody>
      </p:sp>
    </p:spTree>
    <p:extLst>
      <p:ext uri="{BB962C8B-B14F-4D97-AF65-F5344CB8AC3E}">
        <p14:creationId xmlns:p14="http://schemas.microsoft.com/office/powerpoint/2010/main" val="2323270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Navar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559" y="180580"/>
            <a:ext cx="9192820" cy="5821881"/>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3635558" y="6002461"/>
            <a:ext cx="2436821" cy="954107"/>
          </a:xfrm>
          <a:prstGeom prst="rect">
            <a:avLst/>
          </a:prstGeom>
        </p:spPr>
        <p:txBody>
          <a:bodyPr wrap="none">
            <a:spAutoFit/>
          </a:bodyPr>
          <a:lstStyle/>
          <a:p>
            <a:pPr algn="ctr"/>
            <a:r>
              <a:rPr lang="el-GR" sz="1400" i="1" dirty="0" smtClean="0"/>
              <a:t>‘’Η </a:t>
            </a:r>
            <a:r>
              <a:rPr lang="el-GR" sz="1400" i="1" dirty="0" smtClean="0"/>
              <a:t>ναυμαχία του </a:t>
            </a:r>
            <a:r>
              <a:rPr lang="el-GR" sz="1400" i="1" dirty="0" smtClean="0"/>
              <a:t>Ναυαρίνου’’ </a:t>
            </a:r>
            <a:endParaRPr lang="el-GR" sz="1400" i="1" dirty="0"/>
          </a:p>
          <a:p>
            <a:pPr algn="ctr"/>
            <a:r>
              <a:rPr lang="el-GR" sz="1400" i="1" dirty="0" smtClean="0"/>
              <a:t>1827</a:t>
            </a:r>
          </a:p>
          <a:p>
            <a:pPr algn="ctr"/>
            <a:r>
              <a:rPr lang="fr-FR" sz="1400" i="1" dirty="0" smtClean="0"/>
              <a:t>Ambroise </a:t>
            </a:r>
            <a:r>
              <a:rPr lang="fr-FR" sz="1400" i="1" dirty="0"/>
              <a:t>Louis Garneray</a:t>
            </a:r>
            <a:endParaRPr lang="el-GR" sz="1400" i="1" dirty="0" smtClean="0"/>
          </a:p>
          <a:p>
            <a:pPr algn="ctr"/>
            <a:r>
              <a:rPr lang="el-GR" sz="1400" i="1" dirty="0" smtClean="0"/>
              <a:t>20 </a:t>
            </a:r>
            <a:r>
              <a:rPr lang="el-GR" sz="1400" i="1" dirty="0" smtClean="0"/>
              <a:t>Οκτωβρίου 1827</a:t>
            </a:r>
            <a:endParaRPr lang="fr-FR" sz="1400" i="1" dirty="0"/>
          </a:p>
        </p:txBody>
      </p:sp>
      <p:sp>
        <p:nvSpPr>
          <p:cNvPr id="3" name="Ορθογώνιο 2"/>
          <p:cNvSpPr/>
          <p:nvPr/>
        </p:nvSpPr>
        <p:spPr>
          <a:xfrm>
            <a:off x="9631681" y="180580"/>
            <a:ext cx="2560319" cy="6340197"/>
          </a:xfrm>
          <a:prstGeom prst="rect">
            <a:avLst/>
          </a:prstGeom>
        </p:spPr>
        <p:txBody>
          <a:bodyPr wrap="square">
            <a:spAutoFit/>
          </a:bodyPr>
          <a:lstStyle/>
          <a:p>
            <a:pPr algn="ctr"/>
            <a:r>
              <a:rPr lang="el-GR" sz="1400" i="1" dirty="0" smtClean="0"/>
              <a:t>Οι </a:t>
            </a:r>
            <a:r>
              <a:rPr lang="el-GR" sz="1400" i="1" dirty="0" smtClean="0"/>
              <a:t>τρεις χώρες </a:t>
            </a:r>
            <a:r>
              <a:rPr lang="el-GR" sz="1400" i="1" dirty="0" smtClean="0"/>
              <a:t>συμφώνησαν </a:t>
            </a:r>
            <a:r>
              <a:rPr lang="el-GR" sz="1400" i="1" dirty="0" smtClean="0"/>
              <a:t>με τη </a:t>
            </a:r>
            <a:r>
              <a:rPr lang="el-GR" sz="1400" i="1" dirty="0" smtClean="0"/>
              <a:t>Ιουλιανή Συνθήκη </a:t>
            </a:r>
            <a:r>
              <a:rPr lang="el-GR" sz="1400" i="1" dirty="0" smtClean="0"/>
              <a:t>του Λονδίνου (1827</a:t>
            </a:r>
            <a:r>
              <a:rPr lang="el-GR" sz="1400" i="1" dirty="0" smtClean="0"/>
              <a:t>)  να </a:t>
            </a:r>
            <a:r>
              <a:rPr lang="el-GR" sz="1400" i="1" dirty="0" smtClean="0"/>
              <a:t>αναγκάσουν την οθωμανική κυβέρνηση να παραχωρήσει αυτονομία στους Έλληνες και απέστειλαν ναυτικές μοίρες στην ανατολική Μεσόγειο για να επιβάλουν την πολιτική </a:t>
            </a:r>
            <a:r>
              <a:rPr lang="el-GR" sz="1400" i="1" dirty="0" smtClean="0"/>
              <a:t>τους, </a:t>
            </a:r>
            <a:r>
              <a:rPr lang="el-GR" sz="1400" i="1" dirty="0" smtClean="0"/>
              <a:t>αλλά και </a:t>
            </a:r>
            <a:r>
              <a:rPr lang="el-GR" sz="1400" i="1" dirty="0" smtClean="0"/>
              <a:t>για να </a:t>
            </a:r>
            <a:r>
              <a:rPr lang="el-GR" sz="1400" i="1" dirty="0" smtClean="0"/>
              <a:t>καταστείλουν την πειρατεία που έβλαπτε το βρετανικό εμπόριο στην </a:t>
            </a:r>
            <a:r>
              <a:rPr lang="el-GR" sz="1400" i="1" dirty="0" smtClean="0"/>
              <a:t>Ανατολική </a:t>
            </a:r>
            <a:r>
              <a:rPr lang="el-GR" sz="1400" i="1" dirty="0" smtClean="0"/>
              <a:t>Μεσόγειο. </a:t>
            </a:r>
            <a:endParaRPr lang="el-GR" sz="1400" i="1" dirty="0" smtClean="0"/>
          </a:p>
          <a:p>
            <a:pPr algn="ctr"/>
            <a:endParaRPr lang="el-GR" sz="1400" i="1" dirty="0" smtClean="0"/>
          </a:p>
          <a:p>
            <a:pPr algn="ctr"/>
            <a:r>
              <a:rPr lang="el-GR" sz="1400" i="1" dirty="0" smtClean="0"/>
              <a:t>Η </a:t>
            </a:r>
            <a:r>
              <a:rPr lang="el-GR" sz="1400" i="1" dirty="0" smtClean="0"/>
              <a:t>Ελληνική πλευρά με πράξη της 21 Ιουνίου (παλαιό ημερολόγιο) δέχθηκε αμέσως την συμφωνία αλλά ο Ιμπραήμ, που στο μεταξύ ήλεγχε σχεδόν όλη την Πελοπόννησο, ζήτησε προθεσμία έως ότου λάβει εντολές από την Αίγυπτο και την Κωνσταντινούπολη. </a:t>
            </a:r>
            <a:endParaRPr lang="el-GR" sz="1400" i="1" dirty="0" smtClean="0"/>
          </a:p>
          <a:p>
            <a:pPr algn="ctr"/>
            <a:endParaRPr lang="el-GR" sz="1400" i="1" dirty="0" smtClean="0"/>
          </a:p>
          <a:p>
            <a:pPr algn="ctr"/>
            <a:r>
              <a:rPr lang="el-GR" sz="1400" i="1" dirty="0" smtClean="0"/>
              <a:t>Η Ναυμαχία του Ναυαρίνου μετέτρεψε την Αγγλία, Γαλλία και Ρωσία στις Τρεις Προστάτιδες Δυνάμεις της Ελλάδας.</a:t>
            </a:r>
          </a:p>
        </p:txBody>
      </p:sp>
    </p:spTree>
    <p:extLst>
      <p:ext uri="{BB962C8B-B14F-4D97-AF65-F5344CB8AC3E}">
        <p14:creationId xmlns:p14="http://schemas.microsoft.com/office/powerpoint/2010/main" val="1808357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ableau XIXe : un navire en partie coulé brû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19" y="1054249"/>
            <a:ext cx="8667073" cy="498829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8896573" y="304014"/>
            <a:ext cx="3431689" cy="6771084"/>
          </a:xfrm>
          <a:prstGeom prst="rect">
            <a:avLst/>
          </a:prstGeom>
        </p:spPr>
        <p:txBody>
          <a:bodyPr wrap="square">
            <a:spAutoFit/>
          </a:bodyPr>
          <a:lstStyle/>
          <a:p>
            <a:pPr algn="ctr"/>
            <a:endParaRPr lang="en-US" sz="1400" i="1" dirty="0"/>
          </a:p>
          <a:p>
            <a:pPr algn="ctr"/>
            <a:r>
              <a:rPr lang="el-GR" sz="1400" i="1" dirty="0"/>
              <a:t>Η σκηνή </a:t>
            </a:r>
            <a:r>
              <a:rPr lang="el-GR" sz="1400" i="1" dirty="0" smtClean="0"/>
              <a:t>τοποθετείται μετά τη ναυμαχία.</a:t>
            </a:r>
          </a:p>
          <a:p>
            <a:pPr algn="ctr"/>
            <a:endParaRPr lang="el-GR" sz="1400" i="1" dirty="0"/>
          </a:p>
          <a:p>
            <a:pPr algn="ctr"/>
            <a:r>
              <a:rPr lang="el-GR" sz="1400" i="1" dirty="0"/>
              <a:t>Για να υποστηρίξουν την καταπιεζόμενη </a:t>
            </a:r>
            <a:endParaRPr lang="el-GR" sz="1400" i="1" dirty="0" smtClean="0"/>
          </a:p>
          <a:p>
            <a:pPr algn="ctr"/>
            <a:r>
              <a:rPr lang="el-GR" sz="1400" i="1" dirty="0" smtClean="0"/>
              <a:t>από </a:t>
            </a:r>
            <a:r>
              <a:rPr lang="el-GR" sz="1400" i="1" dirty="0"/>
              <a:t>την Τουρκία Ελλάδα, </a:t>
            </a:r>
            <a:endParaRPr lang="el-GR" sz="1400" i="1" dirty="0" smtClean="0"/>
          </a:p>
          <a:p>
            <a:pPr algn="ctr"/>
            <a:r>
              <a:rPr lang="el-GR" sz="1400" i="1" dirty="0" smtClean="0"/>
              <a:t>αλλά και τα συμφέροντά τους </a:t>
            </a:r>
          </a:p>
          <a:p>
            <a:pPr algn="ctr"/>
            <a:r>
              <a:rPr lang="el-GR" sz="1400" i="1" dirty="0" smtClean="0"/>
              <a:t>στην περιοχή, </a:t>
            </a:r>
          </a:p>
          <a:p>
            <a:pPr algn="ctr"/>
            <a:r>
              <a:rPr lang="el-GR" sz="1400" i="1" dirty="0" smtClean="0"/>
              <a:t>ο γαλλικός, ο αγγλικός </a:t>
            </a:r>
            <a:r>
              <a:rPr lang="el-GR" sz="1400" i="1" dirty="0"/>
              <a:t>και </a:t>
            </a:r>
            <a:r>
              <a:rPr lang="el-GR" sz="1400" i="1" dirty="0" smtClean="0"/>
              <a:t>ο ρωσικός </a:t>
            </a:r>
          </a:p>
          <a:p>
            <a:pPr algn="ctr"/>
            <a:r>
              <a:rPr lang="el-GR" sz="1400" i="1" dirty="0" smtClean="0"/>
              <a:t>στόλος, από κοινού, </a:t>
            </a:r>
          </a:p>
          <a:p>
            <a:pPr algn="ctr"/>
            <a:r>
              <a:rPr lang="el-GR" sz="1400" i="1" dirty="0" smtClean="0"/>
              <a:t>συνέτριψαν τον </a:t>
            </a:r>
            <a:r>
              <a:rPr lang="el-GR" sz="1400" i="1" dirty="0"/>
              <a:t>οθωμανικό </a:t>
            </a:r>
            <a:r>
              <a:rPr lang="el-GR" sz="1400" i="1" dirty="0" smtClean="0"/>
              <a:t>στόλο, </a:t>
            </a:r>
            <a:r>
              <a:rPr lang="el-GR" sz="1400" i="1" dirty="0"/>
              <a:t>στον κόλπο του Ναβαρίνου </a:t>
            </a:r>
            <a:endParaRPr lang="el-GR" sz="1400" i="1" dirty="0" smtClean="0"/>
          </a:p>
          <a:p>
            <a:pPr algn="ctr"/>
            <a:r>
              <a:rPr lang="el-GR" sz="1400" i="1" dirty="0" smtClean="0"/>
              <a:t>στις </a:t>
            </a:r>
            <a:r>
              <a:rPr lang="el-GR" sz="1400" i="1" dirty="0"/>
              <a:t>20 Οκτωβρίου 1827. </a:t>
            </a:r>
            <a:endParaRPr lang="el-GR" sz="1400" i="1" dirty="0" smtClean="0"/>
          </a:p>
          <a:p>
            <a:pPr algn="ctr"/>
            <a:endParaRPr lang="el-GR" sz="1400" i="1" dirty="0"/>
          </a:p>
          <a:p>
            <a:pPr algn="ctr"/>
            <a:r>
              <a:rPr lang="el-GR" sz="1400" i="1" dirty="0" smtClean="0"/>
              <a:t>Σε πρώτο πλάνο εικονίζεται ένα κατεστραμμένο </a:t>
            </a:r>
          </a:p>
          <a:p>
            <a:pPr algn="ctr"/>
            <a:r>
              <a:rPr lang="el-GR" sz="1400" i="1" dirty="0" smtClean="0"/>
              <a:t>σκάφος να βυθίζεται</a:t>
            </a:r>
            <a:r>
              <a:rPr lang="el-GR" sz="1400" i="1" dirty="0"/>
              <a:t>, </a:t>
            </a:r>
            <a:endParaRPr lang="el-GR" sz="1400" i="1" dirty="0" smtClean="0"/>
          </a:p>
          <a:p>
            <a:pPr algn="ctr"/>
            <a:r>
              <a:rPr lang="el-GR" sz="1400" i="1" dirty="0" smtClean="0"/>
              <a:t>ενώ ένα άλλο </a:t>
            </a:r>
            <a:r>
              <a:rPr lang="el-GR" sz="1400" i="1" dirty="0"/>
              <a:t>καίγεται </a:t>
            </a:r>
            <a:endParaRPr lang="el-GR" sz="1400" i="1" dirty="0" smtClean="0"/>
          </a:p>
          <a:p>
            <a:pPr algn="ctr"/>
            <a:r>
              <a:rPr lang="el-GR" sz="1400" i="1" dirty="0" smtClean="0"/>
              <a:t>Τα </a:t>
            </a:r>
            <a:r>
              <a:rPr lang="el-GR" sz="1400" i="1" dirty="0"/>
              <a:t>μέλη του πληρώματος προσπαθούν </a:t>
            </a:r>
            <a:endParaRPr lang="el-GR" sz="1400" i="1" dirty="0" smtClean="0"/>
          </a:p>
          <a:p>
            <a:pPr algn="ctr"/>
            <a:r>
              <a:rPr lang="el-GR" sz="1400" i="1" dirty="0" smtClean="0"/>
              <a:t>να </a:t>
            </a:r>
            <a:r>
              <a:rPr lang="el-GR" sz="1400" i="1" dirty="0"/>
              <a:t>ξεφύγουν </a:t>
            </a:r>
            <a:r>
              <a:rPr lang="el-GR" sz="1400" i="1" dirty="0" smtClean="0"/>
              <a:t>με μικρότερα σκάφη.</a:t>
            </a:r>
          </a:p>
          <a:p>
            <a:pPr algn="ctr"/>
            <a:endParaRPr lang="el-GR" sz="1400" i="1" dirty="0"/>
          </a:p>
          <a:p>
            <a:pPr algn="ctr"/>
            <a:endParaRPr lang="el-GR" sz="1400" i="1" dirty="0" smtClean="0"/>
          </a:p>
          <a:p>
            <a:pPr algn="ctr"/>
            <a:endParaRPr lang="el-GR" sz="1400" i="1" dirty="0"/>
          </a:p>
          <a:p>
            <a:pPr algn="ctr"/>
            <a:endParaRPr lang="el-GR" sz="1400" i="1" dirty="0" smtClean="0"/>
          </a:p>
          <a:p>
            <a:pPr algn="ctr"/>
            <a:endParaRPr lang="el-GR" sz="1400" i="1" dirty="0"/>
          </a:p>
          <a:p>
            <a:pPr algn="ctr"/>
            <a:endParaRPr lang="el-GR" sz="1400" i="1" dirty="0" smtClean="0"/>
          </a:p>
          <a:p>
            <a:pPr algn="ctr"/>
            <a:r>
              <a:rPr lang="el-GR" sz="1400" i="1" dirty="0" smtClean="0"/>
              <a:t> </a:t>
            </a:r>
            <a:r>
              <a:rPr lang="el-GR" sz="1400" i="1" dirty="0"/>
              <a:t>‘’Το βράδυ μετά τη Ναυμαχία του Ναυαρίνου’’</a:t>
            </a:r>
          </a:p>
          <a:p>
            <a:pPr algn="ctr"/>
            <a:r>
              <a:rPr lang="el-GR" sz="1400" i="1" dirty="0"/>
              <a:t>1848</a:t>
            </a:r>
          </a:p>
          <a:p>
            <a:pPr algn="ctr"/>
            <a:r>
              <a:rPr lang="fr-FR" sz="1400" i="1" dirty="0"/>
              <a:t>Auguste Mayer</a:t>
            </a:r>
            <a:endParaRPr lang="el-GR" sz="1400" i="1" dirty="0"/>
          </a:p>
          <a:p>
            <a:pPr algn="ctr"/>
            <a:r>
              <a:rPr lang="fr-FR" sz="1400" i="1" dirty="0"/>
              <a:t>Musée national de la Marine</a:t>
            </a:r>
            <a:r>
              <a:rPr lang="el-GR" sz="1400" i="1" dirty="0"/>
              <a:t>, Παρίσι</a:t>
            </a:r>
            <a:endParaRPr lang="en-US" sz="1400" i="1" dirty="0"/>
          </a:p>
          <a:p>
            <a:pPr algn="ctr"/>
            <a:endParaRPr lang="el-GR" sz="1400" i="1" dirty="0" smtClean="0"/>
          </a:p>
        </p:txBody>
      </p:sp>
    </p:spTree>
    <p:extLst>
      <p:ext uri="{BB962C8B-B14F-4D97-AF65-F5344CB8AC3E}">
        <p14:creationId xmlns:p14="http://schemas.microsoft.com/office/powerpoint/2010/main" val="18162009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ravure noir et blanc : une foule en liesse et en costume traditionnel grec devant des colonnes antiqu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95361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6210748" y="5215685"/>
            <a:ext cx="4740537" cy="1384995"/>
          </a:xfrm>
          <a:prstGeom prst="rect">
            <a:avLst/>
          </a:prstGeom>
        </p:spPr>
        <p:txBody>
          <a:bodyPr wrap="square">
            <a:spAutoFit/>
          </a:bodyPr>
          <a:lstStyle/>
          <a:p>
            <a:pPr algn="ctr"/>
            <a:r>
              <a:rPr lang="el-GR" sz="1400" i="1" dirty="0" smtClean="0"/>
              <a:t>‘’Οι Έλληνες δέχονται με ενθουσιασμό </a:t>
            </a:r>
          </a:p>
          <a:p>
            <a:pPr algn="ctr"/>
            <a:r>
              <a:rPr lang="el-GR" sz="1400" i="1" dirty="0" smtClean="0"/>
              <a:t>τα νέα για τη Ναυμαχία του Ναυαρίνου’’</a:t>
            </a:r>
          </a:p>
          <a:p>
            <a:pPr algn="ctr"/>
            <a:r>
              <a:rPr lang="fr-FR" sz="1400" i="1" dirty="0" smtClean="0"/>
              <a:t> </a:t>
            </a:r>
            <a:r>
              <a:rPr lang="el-GR" sz="1400" i="1" dirty="0" smtClean="0"/>
              <a:t>γκραβούρα του </a:t>
            </a:r>
            <a:r>
              <a:rPr lang="fr-FR" sz="1400" i="1" dirty="0" smtClean="0"/>
              <a:t>1827 </a:t>
            </a:r>
            <a:endParaRPr lang="el-GR" sz="1400" i="1" dirty="0" smtClean="0"/>
          </a:p>
          <a:p>
            <a:pPr algn="ctr"/>
            <a:r>
              <a:rPr lang="fr-FR" sz="1400" i="1" dirty="0" smtClean="0"/>
              <a:t>Hippolyte Bellangé</a:t>
            </a:r>
            <a:endParaRPr lang="el-GR" sz="1400" i="1" dirty="0" smtClean="0"/>
          </a:p>
          <a:p>
            <a:pPr algn="ctr"/>
            <a:r>
              <a:rPr lang="fr-FR" sz="1400" i="1" dirty="0" smtClean="0"/>
              <a:t> </a:t>
            </a:r>
            <a:r>
              <a:rPr lang="fr-FR" sz="1400" i="1" dirty="0" smtClean="0"/>
              <a:t>Collection R</a:t>
            </a:r>
            <a:r>
              <a:rPr lang="fr-FR" sz="1400" i="1" dirty="0" smtClean="0"/>
              <a:t>.</a:t>
            </a:r>
            <a:r>
              <a:rPr lang="el-GR" sz="1400" i="1" dirty="0" smtClean="0"/>
              <a:t> </a:t>
            </a:r>
            <a:r>
              <a:rPr lang="fr-FR" sz="1400" i="1" dirty="0" smtClean="0"/>
              <a:t>Puaux</a:t>
            </a:r>
            <a:endParaRPr lang="el-GR" sz="1400" i="1" dirty="0"/>
          </a:p>
          <a:p>
            <a:pPr algn="ctr"/>
            <a:r>
              <a:rPr lang="el-GR" sz="1400" i="1" dirty="0" smtClean="0"/>
              <a:t>Κάστρο της Πύλου</a:t>
            </a:r>
            <a:endParaRPr lang="fr-FR" sz="1400" i="1" dirty="0"/>
          </a:p>
        </p:txBody>
      </p:sp>
      <p:sp>
        <p:nvSpPr>
          <p:cNvPr id="3" name="Ορθογώνιο 2"/>
          <p:cNvSpPr/>
          <p:nvPr/>
        </p:nvSpPr>
        <p:spPr>
          <a:xfrm>
            <a:off x="7275755" y="541894"/>
            <a:ext cx="4557656" cy="3108543"/>
          </a:xfrm>
          <a:prstGeom prst="rect">
            <a:avLst/>
          </a:prstGeom>
        </p:spPr>
        <p:txBody>
          <a:bodyPr wrap="square">
            <a:spAutoFit/>
          </a:bodyPr>
          <a:lstStyle/>
          <a:p>
            <a:pPr algn="ctr"/>
            <a:r>
              <a:rPr lang="el-GR" sz="1400" i="1" dirty="0" smtClean="0"/>
              <a:t>Η κοινή γνώμη στην Ευρώπη, που επί χρόνια παρακολουθούσε την αιματοχυσία του ελληνικού λαού και την απάθεια των ηγετών των μεγάλων κρατών, δέχθηκε με μεγάλη χαρά το αποτέλεσμα της </a:t>
            </a:r>
            <a:r>
              <a:rPr lang="el-GR" sz="1400" i="1" dirty="0" smtClean="0"/>
              <a:t>Ναυμαχίας του Ναυαρίνου και </a:t>
            </a:r>
            <a:r>
              <a:rPr lang="el-GR" sz="1400" i="1" dirty="0" smtClean="0"/>
              <a:t>το θεώρησε ως νίκη των λαών σε πείσμα των αποφάσεων των πολιτικών ηγεσιών. </a:t>
            </a:r>
            <a:endParaRPr lang="el-GR" sz="1400" i="1" dirty="0" smtClean="0"/>
          </a:p>
          <a:p>
            <a:pPr algn="ctr"/>
            <a:endParaRPr lang="el-GR" sz="1400" i="1" dirty="0"/>
          </a:p>
          <a:p>
            <a:pPr algn="ctr"/>
            <a:r>
              <a:rPr lang="el-GR" sz="1400" i="1" dirty="0" smtClean="0"/>
              <a:t>Ο </a:t>
            </a:r>
            <a:r>
              <a:rPr lang="el-GR" sz="1400" i="1" dirty="0" smtClean="0"/>
              <a:t>Γάλλος ακαδημαϊκός Πιέρ Αντουάν Λεμπρίν (1785-1873) έγραψε:</a:t>
            </a:r>
          </a:p>
          <a:p>
            <a:pPr algn="ctr"/>
            <a:endParaRPr lang="el-GR" sz="1400" i="1" dirty="0" smtClean="0"/>
          </a:p>
          <a:p>
            <a:pPr algn="ctr"/>
            <a:r>
              <a:rPr lang="el-GR" sz="1400" i="1" dirty="0" smtClean="0"/>
              <a:t>‘’Η </a:t>
            </a:r>
            <a:r>
              <a:rPr lang="el-GR" sz="1400" i="1" dirty="0" smtClean="0"/>
              <a:t>μάχη του Ναυαρίνου ήταν κατόρθωμα των λαών</a:t>
            </a:r>
            <a:r>
              <a:rPr lang="el-GR" sz="1400" i="1" dirty="0" smtClean="0"/>
              <a:t>...</a:t>
            </a:r>
          </a:p>
          <a:p>
            <a:pPr algn="ctr"/>
            <a:r>
              <a:rPr lang="el-GR" sz="1400" i="1" dirty="0" smtClean="0"/>
              <a:t>Τα </a:t>
            </a:r>
            <a:r>
              <a:rPr lang="el-GR" sz="1400" i="1" dirty="0" smtClean="0"/>
              <a:t>πυροβόλα του Ναυαρίνου έγιναν η αρχή νέας περιόδου και ανήγγειλαν θριαμβευτικά την άνοδο της κοινής γνώμης και την ύψωσή της πάνω από τους θρόνους </a:t>
            </a:r>
            <a:r>
              <a:rPr lang="el-GR" sz="1400" i="1" dirty="0" smtClean="0"/>
              <a:t>…’’</a:t>
            </a:r>
            <a:endParaRPr lang="fr-FR" sz="1400" i="1" dirty="0"/>
          </a:p>
        </p:txBody>
      </p:sp>
    </p:spTree>
    <p:extLst>
      <p:ext uri="{BB962C8B-B14F-4D97-AF65-F5344CB8AC3E}">
        <p14:creationId xmlns:p14="http://schemas.microsoft.com/office/powerpoint/2010/main" val="3361227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5099125" y="2312260"/>
            <a:ext cx="2156012" cy="1325563"/>
          </a:xfrm>
        </p:spPr>
        <p:txBody>
          <a:bodyPr>
            <a:normAutofit/>
          </a:bodyPr>
          <a:lstStyle/>
          <a:p>
            <a:pPr algn="ctr"/>
            <a:r>
              <a:rPr lang="el-GR" sz="3200" i="1" dirty="0" smtClean="0"/>
              <a:t>1821</a:t>
            </a:r>
            <a:endParaRPr lang="fr-FR" sz="3200" i="1" dirty="0"/>
          </a:p>
        </p:txBody>
      </p:sp>
    </p:spTree>
    <p:extLst>
      <p:ext uri="{BB962C8B-B14F-4D97-AF65-F5344CB8AC3E}">
        <p14:creationId xmlns:p14="http://schemas.microsoft.com/office/powerpoint/2010/main" val="32089878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p:cNvSpPr/>
          <p:nvPr/>
        </p:nvSpPr>
        <p:spPr>
          <a:xfrm>
            <a:off x="7089289" y="821632"/>
            <a:ext cx="4988657" cy="3754874"/>
          </a:xfrm>
          <a:prstGeom prst="rect">
            <a:avLst/>
          </a:prstGeom>
        </p:spPr>
        <p:txBody>
          <a:bodyPr wrap="square">
            <a:spAutoFit/>
          </a:bodyPr>
          <a:lstStyle/>
          <a:p>
            <a:pPr algn="ctr"/>
            <a:r>
              <a:rPr lang="el-GR" sz="1400" i="1" u="sng" dirty="0" smtClean="0"/>
              <a:t>Η Μάχη της </a:t>
            </a:r>
            <a:r>
              <a:rPr lang="el-GR" sz="1400" i="1" u="sng" dirty="0" smtClean="0"/>
              <a:t>Πέτρας</a:t>
            </a:r>
          </a:p>
          <a:p>
            <a:pPr algn="ctr"/>
            <a:r>
              <a:rPr lang="el-GR" sz="1400" i="1" dirty="0" smtClean="0"/>
              <a:t>υπήρξε </a:t>
            </a:r>
            <a:r>
              <a:rPr lang="el-GR" sz="1400" i="1" dirty="0" smtClean="0"/>
              <a:t>η τελευταία μάχη του Αγώνα για την ελληνική ανεξαρτησία. </a:t>
            </a:r>
            <a:endParaRPr lang="el-GR" sz="1400" i="1" dirty="0" smtClean="0"/>
          </a:p>
          <a:p>
            <a:pPr algn="ctr"/>
            <a:r>
              <a:rPr lang="el-GR" sz="1400" i="1" dirty="0" smtClean="0"/>
              <a:t>Έλαβε </a:t>
            </a:r>
            <a:r>
              <a:rPr lang="el-GR" sz="1400" i="1" dirty="0" smtClean="0"/>
              <a:t>χώρα στις 12 Σεπτεμβρίου 1829 στην Πέτρα της Βοιωτίας, </a:t>
            </a:r>
            <a:endParaRPr lang="el-GR" sz="1400" i="1" dirty="0" smtClean="0"/>
          </a:p>
          <a:p>
            <a:pPr algn="ctr"/>
            <a:r>
              <a:rPr lang="el-GR" sz="1400" i="1" dirty="0" smtClean="0"/>
              <a:t>μεταξύ </a:t>
            </a:r>
            <a:r>
              <a:rPr lang="el-GR" sz="1400" i="1" dirty="0" smtClean="0"/>
              <a:t>Θήβας και Λιβαδειάς. </a:t>
            </a:r>
            <a:endParaRPr lang="el-GR" sz="1400" i="1" dirty="0" smtClean="0"/>
          </a:p>
          <a:p>
            <a:pPr algn="ctr"/>
            <a:endParaRPr lang="el-GR" sz="1400" i="1" dirty="0"/>
          </a:p>
          <a:p>
            <a:pPr algn="ctr"/>
            <a:r>
              <a:rPr lang="el-GR" sz="1400" i="1" dirty="0" smtClean="0"/>
              <a:t>Το σημείο, τότε,  </a:t>
            </a:r>
            <a:r>
              <a:rPr lang="el-GR" sz="1400" i="1" dirty="0" smtClean="0"/>
              <a:t>ήταν μία στενή δίοδος, που σχημάτιζαν οι όχθες της Λίμνης Κωπαΐδας και το βουνό Ζαγαρά (Ελικών). </a:t>
            </a:r>
            <a:endParaRPr lang="el-GR" sz="1400" i="1" dirty="0" smtClean="0"/>
          </a:p>
          <a:p>
            <a:pPr algn="ctr"/>
            <a:r>
              <a:rPr lang="el-GR" sz="1400" i="1" dirty="0" smtClean="0"/>
              <a:t>Επικεφαλής </a:t>
            </a:r>
            <a:r>
              <a:rPr lang="el-GR" sz="1400" i="1" dirty="0" smtClean="0"/>
              <a:t>των ελληνικών δυνάμεων ήταν ο Δημήτριος Υψηλάντης, που κατά περίεργη συγκυρία έθεσε τέρμα στον Αγώνα, τον οποίον είχε αρχίσει ο αδελφός του, Αλέξανδρος, με τη διάβαση του Προύθου στις 24 Φεβρουαρίου 1821. </a:t>
            </a:r>
          </a:p>
          <a:p>
            <a:pPr algn="ctr"/>
            <a:endParaRPr lang="el-GR" sz="1400" i="1" dirty="0"/>
          </a:p>
          <a:p>
            <a:pPr algn="ctr"/>
            <a:r>
              <a:rPr lang="el-GR" sz="1400" i="1" dirty="0" smtClean="0"/>
              <a:t>Η Μάχη της Πέτρας έχει ιδιαίτερη αξία, γιατί ήταν η πρώτη και μοναδική φορά κατά τη διάρκεια της Επανάστασης του '21, που μία επίλεκτη τουρκική στρατιά συνθηκολόγησε επί του πεδίου της μάχης.</a:t>
            </a:r>
          </a:p>
        </p:txBody>
      </p:sp>
      <p:sp>
        <p:nvSpPr>
          <p:cNvPr id="4" name="Ορθογώνιο 3"/>
          <p:cNvSpPr/>
          <p:nvPr/>
        </p:nvSpPr>
        <p:spPr>
          <a:xfrm>
            <a:off x="672513" y="4782678"/>
            <a:ext cx="2420150" cy="523220"/>
          </a:xfrm>
          <a:prstGeom prst="rect">
            <a:avLst/>
          </a:prstGeom>
        </p:spPr>
        <p:txBody>
          <a:bodyPr wrap="none">
            <a:spAutoFit/>
          </a:bodyPr>
          <a:lstStyle/>
          <a:p>
            <a:pPr algn="ctr"/>
            <a:r>
              <a:rPr lang="el-GR" sz="1400" i="1" dirty="0" smtClean="0"/>
              <a:t>Ο Δημήτριος Υψηλάντης</a:t>
            </a:r>
          </a:p>
          <a:p>
            <a:pPr algn="ctr"/>
            <a:r>
              <a:rPr lang="el-GR" sz="1400" i="1" dirty="0" smtClean="0"/>
              <a:t>(1793 Κων/</a:t>
            </a:r>
            <a:r>
              <a:rPr lang="el-GR" sz="1400" i="1" dirty="0" err="1" smtClean="0"/>
              <a:t>λη</a:t>
            </a:r>
            <a:r>
              <a:rPr lang="el-GR" sz="1400" i="1" dirty="0" smtClean="0"/>
              <a:t> </a:t>
            </a:r>
            <a:r>
              <a:rPr lang="el-GR" sz="1400" i="1" dirty="0" smtClean="0"/>
              <a:t>- </a:t>
            </a:r>
            <a:r>
              <a:rPr lang="el-GR" sz="1400" i="1" dirty="0" smtClean="0"/>
              <a:t>1832 Ναύπλιο)</a:t>
            </a:r>
            <a:endParaRPr lang="fr-FR" sz="1400" i="1" dirty="0"/>
          </a:p>
        </p:txBody>
      </p:sp>
      <p:sp>
        <p:nvSpPr>
          <p:cNvPr id="5" name="Ορθογώνιο 4"/>
          <p:cNvSpPr/>
          <p:nvPr/>
        </p:nvSpPr>
        <p:spPr>
          <a:xfrm>
            <a:off x="2197062" y="4798066"/>
            <a:ext cx="6412753" cy="1015663"/>
          </a:xfrm>
          <a:prstGeom prst="rect">
            <a:avLst/>
          </a:prstGeom>
        </p:spPr>
        <p:txBody>
          <a:bodyPr wrap="square">
            <a:spAutoFit/>
          </a:bodyPr>
          <a:lstStyle/>
          <a:p>
            <a:pPr algn="ctr"/>
            <a:r>
              <a:rPr lang="el-GR" dirty="0" smtClean="0"/>
              <a:t> </a:t>
            </a:r>
            <a:r>
              <a:rPr lang="el-GR" sz="1400" i="1" dirty="0" smtClean="0"/>
              <a:t>Ιωάννης </a:t>
            </a:r>
            <a:r>
              <a:rPr lang="el-GR" sz="1400" i="1" dirty="0" smtClean="0"/>
              <a:t>Καποδίστριας</a:t>
            </a:r>
          </a:p>
          <a:p>
            <a:pPr algn="ctr"/>
            <a:r>
              <a:rPr lang="el-GR" sz="1400" i="1" dirty="0"/>
              <a:t>(</a:t>
            </a:r>
            <a:r>
              <a:rPr lang="el-GR" sz="1400" i="1" dirty="0" smtClean="0"/>
              <a:t>Κέρκυρα 1776 </a:t>
            </a:r>
            <a:r>
              <a:rPr lang="el-GR" sz="1400" i="1" dirty="0" smtClean="0"/>
              <a:t>– </a:t>
            </a:r>
            <a:r>
              <a:rPr lang="el-GR" sz="1400" i="1" dirty="0" smtClean="0"/>
              <a:t>Ναύπλιο 27 Σεπτ. </a:t>
            </a:r>
            <a:r>
              <a:rPr lang="el-GR" sz="1400" i="1" dirty="0" smtClean="0"/>
              <a:t>/ </a:t>
            </a:r>
            <a:r>
              <a:rPr lang="el-GR" sz="1400" i="1" dirty="0" smtClean="0"/>
              <a:t>9 Οκτ. 1831)</a:t>
            </a:r>
          </a:p>
          <a:p>
            <a:pPr algn="ctr"/>
            <a:r>
              <a:rPr lang="el-GR" sz="1400" i="1" dirty="0" smtClean="0"/>
              <a:t>1ος </a:t>
            </a:r>
            <a:r>
              <a:rPr lang="el-GR" sz="1400" i="1" dirty="0" smtClean="0"/>
              <a:t>Κυβερνήτης της </a:t>
            </a:r>
            <a:r>
              <a:rPr lang="el-GR" sz="1400" i="1" dirty="0" smtClean="0"/>
              <a:t>Ελλάδας</a:t>
            </a:r>
          </a:p>
          <a:p>
            <a:pPr algn="ctr"/>
            <a:r>
              <a:rPr lang="el-GR" sz="1400" i="1" dirty="0" smtClean="0"/>
              <a:t>από το 1827 με απόφαση της Γ’ Εθνοσυνέλευσης</a:t>
            </a:r>
            <a:endParaRPr lang="fr-FR" sz="1400" i="1" dirty="0"/>
          </a:p>
        </p:txBody>
      </p:sp>
      <p:pic>
        <p:nvPicPr>
          <p:cNvPr id="24582" name="Picture 6" descr="Дмитрий Константинович Ипсиланти"/>
          <p:cNvPicPr>
            <a:picLocks noChangeAspect="1" noChangeArrowheads="1"/>
          </p:cNvPicPr>
          <p:nvPr/>
        </p:nvPicPr>
        <p:blipFill rotWithShape="1">
          <a:blip r:embed="rId2">
            <a:extLst>
              <a:ext uri="{28A0092B-C50C-407E-A947-70E740481C1C}">
                <a14:useLocalDpi xmlns:a14="http://schemas.microsoft.com/office/drawing/2010/main" val="0"/>
              </a:ext>
            </a:extLst>
          </a:blip>
          <a:srcRect l="4041" t="1561" r="7198"/>
          <a:stretch/>
        </p:blipFill>
        <p:spPr bwMode="auto">
          <a:xfrm>
            <a:off x="333487" y="311972"/>
            <a:ext cx="3098202" cy="4367483"/>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Иоанн Каподистрия (Иоаннис Каподистри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985" y="311972"/>
            <a:ext cx="2962909" cy="4368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01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8397734" y="4616568"/>
            <a:ext cx="4001844" cy="1877437"/>
          </a:xfrm>
          <a:prstGeom prst="rect">
            <a:avLst/>
          </a:prstGeom>
        </p:spPr>
        <p:txBody>
          <a:bodyPr wrap="square">
            <a:spAutoFit/>
          </a:bodyPr>
          <a:lstStyle/>
          <a:p>
            <a:pPr algn="ctr"/>
            <a:r>
              <a:rPr lang="el-GR" sz="1400" i="1" dirty="0" smtClean="0"/>
              <a:t>‘’Η Λίμνη της Κωπαΐδας’’</a:t>
            </a:r>
          </a:p>
          <a:p>
            <a:pPr algn="ctr"/>
            <a:r>
              <a:rPr lang="el-GR" sz="1400" i="1" dirty="0" smtClean="0"/>
              <a:t>1834</a:t>
            </a:r>
            <a:r>
              <a:rPr lang="it-IT" sz="1400" i="1" dirty="0" smtClean="0"/>
              <a:t> </a:t>
            </a:r>
            <a:endParaRPr lang="el-GR" sz="1400" i="1" dirty="0" smtClean="0"/>
          </a:p>
          <a:p>
            <a:pPr algn="ctr"/>
            <a:r>
              <a:rPr lang="it-IT" sz="1400" i="1" dirty="0" smtClean="0"/>
              <a:t>Carl </a:t>
            </a:r>
            <a:r>
              <a:rPr lang="it-IT" sz="1400" i="1" dirty="0"/>
              <a:t>Rottmann:  </a:t>
            </a:r>
            <a:r>
              <a:rPr lang="it-IT" sz="1400" i="1" dirty="0" smtClean="0"/>
              <a:t>1797</a:t>
            </a:r>
            <a:r>
              <a:rPr lang="el-GR" sz="1400" i="1" dirty="0" smtClean="0"/>
              <a:t> – </a:t>
            </a:r>
            <a:r>
              <a:rPr lang="it-IT" sz="1400" i="1" dirty="0" smtClean="0"/>
              <a:t>1850</a:t>
            </a:r>
            <a:r>
              <a:rPr lang="el-GR" sz="1400" i="1" dirty="0" smtClean="0"/>
              <a:t>)</a:t>
            </a:r>
          </a:p>
          <a:p>
            <a:pPr algn="ctr"/>
            <a:r>
              <a:rPr lang="en-US" sz="1400" i="1" dirty="0" smtClean="0"/>
              <a:t>Museum </a:t>
            </a:r>
            <a:r>
              <a:rPr lang="en-US" sz="1400" i="1" dirty="0"/>
              <a:t>of Fine Arts, </a:t>
            </a:r>
            <a:r>
              <a:rPr lang="el-GR" sz="1400" i="1" dirty="0" smtClean="0"/>
              <a:t>Λειψία</a:t>
            </a:r>
          </a:p>
          <a:p>
            <a:pPr algn="ctr"/>
            <a:endParaRPr lang="el-GR" sz="1400" i="1" dirty="0"/>
          </a:p>
          <a:p>
            <a:pPr algn="ctr"/>
            <a:r>
              <a:rPr lang="el-GR" sz="1400" i="1" dirty="0" smtClean="0"/>
              <a:t>Στο κέντρο διακρίνεται η μυκηναϊκή </a:t>
            </a:r>
          </a:p>
          <a:p>
            <a:pPr algn="ctr"/>
            <a:r>
              <a:rPr lang="el-GR" sz="1400" i="1" dirty="0" smtClean="0"/>
              <a:t>Ακρόπολη του Γλα και στο βάθος ο Παρνασσός.</a:t>
            </a:r>
          </a:p>
          <a:p>
            <a:endParaRPr lang="el-GR" dirty="0"/>
          </a:p>
        </p:txBody>
      </p:sp>
      <p:pic>
        <p:nvPicPr>
          <p:cNvPr id="1026" name="Picture 2" descr="https://upload.wikimedia.org/wikipedia/commons/thumb/c/cd/Leipzig%2C_Museum_der_bildenden_K%C3%BCnste%2C_Carl_Rottmann%2C_griechische_Landschaft.JPG/1024px-Leipzig%2C_Museum_der_bildenden_K%C3%BCnste%2C_Carl_Rottmann%2C_griechische_Landscha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94" y="225911"/>
            <a:ext cx="8145340" cy="6268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5103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99734" y="2721049"/>
            <a:ext cx="4745019" cy="1325563"/>
          </a:xfrm>
        </p:spPr>
        <p:txBody>
          <a:bodyPr>
            <a:normAutofit fontScale="90000"/>
          </a:bodyPr>
          <a:lstStyle/>
          <a:p>
            <a:r>
              <a:rPr lang="el-GR" sz="3600" i="1" dirty="0" smtClean="0"/>
              <a:t>Γυναίκες στην Επανάσταση</a:t>
            </a:r>
            <a:r>
              <a:rPr lang="el-GR" dirty="0" smtClean="0"/>
              <a:t/>
            </a:r>
            <a:br>
              <a:rPr lang="el-GR" dirty="0" smtClean="0"/>
            </a:br>
            <a:r>
              <a:rPr lang="el-GR" dirty="0" smtClean="0"/>
              <a:t/>
            </a:r>
            <a:br>
              <a:rPr lang="el-GR" dirty="0" smtClean="0"/>
            </a:br>
            <a:endParaRPr lang="fr-FR" dirty="0"/>
          </a:p>
        </p:txBody>
      </p:sp>
    </p:spTree>
    <p:extLst>
      <p:ext uri="{BB962C8B-B14F-4D97-AF65-F5344CB8AC3E}">
        <p14:creationId xmlns:p14="http://schemas.microsoft.com/office/powerpoint/2010/main" val="1972060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Μαντώ Μαυρογένους"/>
          <p:cNvPicPr>
            <a:picLocks noChangeAspect="1" noChangeArrowheads="1"/>
          </p:cNvPicPr>
          <p:nvPr/>
        </p:nvPicPr>
        <p:blipFill rotWithShape="1">
          <a:blip r:embed="rId2">
            <a:extLst>
              <a:ext uri="{28A0092B-C50C-407E-A947-70E740481C1C}">
                <a14:useLocalDpi xmlns:a14="http://schemas.microsoft.com/office/drawing/2010/main" val="0"/>
              </a:ext>
            </a:extLst>
          </a:blip>
          <a:srcRect l="48532" t="744"/>
          <a:stretch/>
        </p:blipFill>
        <p:spPr bwMode="auto">
          <a:xfrm>
            <a:off x="4173966" y="464036"/>
            <a:ext cx="3291841" cy="4661442"/>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1560647" y="5906623"/>
            <a:ext cx="4688757" cy="738664"/>
          </a:xfrm>
          <a:prstGeom prst="rect">
            <a:avLst/>
          </a:prstGeom>
        </p:spPr>
        <p:txBody>
          <a:bodyPr wrap="square">
            <a:spAutoFit/>
          </a:bodyPr>
          <a:lstStyle/>
          <a:p>
            <a:pPr algn="ctr"/>
            <a:r>
              <a:rPr lang="el-GR" sz="1400" i="1" dirty="0" smtClean="0"/>
              <a:t> </a:t>
            </a:r>
            <a:r>
              <a:rPr lang="el-GR" sz="1400" i="1" dirty="0" smtClean="0"/>
              <a:t>Για την συνολική της προσφορά στον αγώνα, τιμήθηκε </a:t>
            </a:r>
            <a:r>
              <a:rPr lang="el-GR" sz="1400" i="1" dirty="0" smtClean="0"/>
              <a:t>από τον Ιωάννη Καποδίστρια με </a:t>
            </a:r>
            <a:r>
              <a:rPr lang="el-GR" sz="1400" i="1" dirty="0" smtClean="0"/>
              <a:t>τον βαθμό της </a:t>
            </a:r>
            <a:r>
              <a:rPr lang="el-GR" sz="1400" i="1" dirty="0" smtClean="0"/>
              <a:t>αντιστρατήγου.</a:t>
            </a:r>
          </a:p>
          <a:p>
            <a:pPr algn="ctr"/>
            <a:endParaRPr lang="fr-FR" sz="1400" i="1" dirty="0"/>
          </a:p>
        </p:txBody>
      </p:sp>
      <p:sp>
        <p:nvSpPr>
          <p:cNvPr id="3" name="Ορθογώνιο 2"/>
          <p:cNvSpPr/>
          <p:nvPr/>
        </p:nvSpPr>
        <p:spPr>
          <a:xfrm>
            <a:off x="7630758" y="885752"/>
            <a:ext cx="3686287" cy="1384995"/>
          </a:xfrm>
          <a:prstGeom prst="rect">
            <a:avLst/>
          </a:prstGeom>
        </p:spPr>
        <p:txBody>
          <a:bodyPr wrap="square">
            <a:spAutoFit/>
          </a:bodyPr>
          <a:lstStyle/>
          <a:p>
            <a:pPr algn="ctr"/>
            <a:r>
              <a:rPr lang="el-GR" sz="1400" i="1" dirty="0" smtClean="0"/>
              <a:t>11 Οκτωβρίου 1822: Αλγερινοί πειρατές και τουρκικά στρατεύματα επιχειρούν απόβαση στη Μύκονο. </a:t>
            </a:r>
            <a:endParaRPr lang="el-GR" sz="1400" i="1" dirty="0" smtClean="0"/>
          </a:p>
          <a:p>
            <a:pPr algn="ctr"/>
            <a:r>
              <a:rPr lang="el-GR" sz="1400" i="1" dirty="0" smtClean="0"/>
              <a:t>Οι Μυκονιάτες</a:t>
            </a:r>
            <a:r>
              <a:rPr lang="el-GR" sz="1400" i="1" dirty="0" smtClean="0"/>
              <a:t>, με επικεφαλής τη Μαντώ Μαυρογένους, αποκρούουν την επίθεση και τους ρίχνουν στη θάλασσα.</a:t>
            </a:r>
          </a:p>
        </p:txBody>
      </p:sp>
      <p:sp>
        <p:nvSpPr>
          <p:cNvPr id="4" name="Ορθογώνιο 3"/>
          <p:cNvSpPr/>
          <p:nvPr/>
        </p:nvSpPr>
        <p:spPr>
          <a:xfrm>
            <a:off x="7770607" y="2705746"/>
            <a:ext cx="3546438" cy="2462213"/>
          </a:xfrm>
          <a:prstGeom prst="rect">
            <a:avLst/>
          </a:prstGeom>
        </p:spPr>
        <p:txBody>
          <a:bodyPr wrap="square">
            <a:spAutoFit/>
          </a:bodyPr>
          <a:lstStyle/>
          <a:p>
            <a:pPr algn="ctr"/>
            <a:r>
              <a:rPr lang="el-GR" sz="1400" i="1" dirty="0" smtClean="0"/>
              <a:t>"Οι Έλληνες, γεννημένοι να είναι ελεύθεροι, θα οφείλουν την ανεξαρτησία τους μόνο στον εαυτό τους. Επομένως, δεν ζητώ από την παρέμβασή σας να αναγκάσετε τους συμπατριώτες σας να μας βοηθήσουν. Αλλά μόνο για να αλλάξουν την ιδέα της αποστολής βοήθειας στους εχθρούς μας. Ο πόλεμος εξαπλώνει τον τρομερό θάνατο...«</a:t>
            </a:r>
          </a:p>
          <a:p>
            <a:pPr algn="ctr"/>
            <a:endParaRPr lang="el-GR" sz="1400" i="1" dirty="0" smtClean="0"/>
          </a:p>
          <a:p>
            <a:pPr algn="ctr"/>
            <a:r>
              <a:rPr lang="el-GR" sz="1400" i="1" dirty="0" smtClean="0"/>
              <a:t>Η επιστολή της Μαντούς στις γυναίκες του Παρισίου</a:t>
            </a:r>
            <a:endParaRPr lang="fr-FR" sz="1400" i="1" dirty="0"/>
          </a:p>
        </p:txBody>
      </p:sp>
      <p:pic>
        <p:nvPicPr>
          <p:cNvPr id="9220" name="Picture 4" descr="Manto Mavrogenou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885" y="464036"/>
            <a:ext cx="3001384" cy="4703923"/>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1896752" y="5167959"/>
            <a:ext cx="4016549" cy="738664"/>
          </a:xfrm>
          <a:prstGeom prst="rect">
            <a:avLst/>
          </a:prstGeom>
        </p:spPr>
        <p:txBody>
          <a:bodyPr wrap="none">
            <a:spAutoFit/>
          </a:bodyPr>
          <a:lstStyle/>
          <a:p>
            <a:pPr algn="ctr"/>
            <a:r>
              <a:rPr lang="el-GR" sz="1400" i="1" dirty="0" smtClean="0"/>
              <a:t>Πίνακας και λιθογραφία με τη Μαντώ Μαυρογένους</a:t>
            </a:r>
          </a:p>
          <a:p>
            <a:pPr algn="ctr"/>
            <a:r>
              <a:rPr lang="el-GR" sz="1400" i="1" dirty="0" smtClean="0"/>
              <a:t>1827</a:t>
            </a:r>
          </a:p>
          <a:p>
            <a:pPr algn="ctr"/>
            <a:r>
              <a:rPr lang="en-US" sz="1400" i="1" dirty="0" smtClean="0"/>
              <a:t>Adam Friedel</a:t>
            </a:r>
            <a:endParaRPr lang="fr-FR" sz="1400" i="1" dirty="0"/>
          </a:p>
        </p:txBody>
      </p:sp>
    </p:spTree>
    <p:extLst>
      <p:ext uri="{BB962C8B-B14F-4D97-AF65-F5344CB8AC3E}">
        <p14:creationId xmlns:p14="http://schemas.microsoft.com/office/powerpoint/2010/main" val="22914275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oubouli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8031" y="1292072"/>
            <a:ext cx="3133513" cy="386901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7272403" y="5261414"/>
            <a:ext cx="3664771" cy="954107"/>
          </a:xfrm>
          <a:prstGeom prst="rect">
            <a:avLst/>
          </a:prstGeom>
        </p:spPr>
        <p:txBody>
          <a:bodyPr wrap="square">
            <a:spAutoFit/>
          </a:bodyPr>
          <a:lstStyle/>
          <a:p>
            <a:pPr algn="ctr"/>
            <a:r>
              <a:rPr lang="el-GR" sz="1400" i="1" dirty="0" smtClean="0"/>
              <a:t>‘’Λασκαρίνα Μπουμπουλίνα’’</a:t>
            </a:r>
          </a:p>
          <a:p>
            <a:pPr algn="ctr"/>
            <a:r>
              <a:rPr lang="el-GR" sz="1400" i="1" dirty="0" smtClean="0"/>
              <a:t>19</a:t>
            </a:r>
            <a:r>
              <a:rPr lang="el-GR" sz="1400" i="1" baseline="30000" dirty="0" smtClean="0"/>
              <a:t>ος</a:t>
            </a:r>
            <a:r>
              <a:rPr lang="el-GR" sz="1400" i="1" dirty="0" smtClean="0"/>
              <a:t> αι.</a:t>
            </a:r>
          </a:p>
          <a:p>
            <a:pPr algn="ctr"/>
            <a:r>
              <a:rPr lang="el-GR" sz="1400" i="1" dirty="0" smtClean="0"/>
              <a:t>Αν</a:t>
            </a:r>
            <a:r>
              <a:rPr lang="el-GR" sz="1400" i="1" dirty="0" smtClean="0"/>
              <a:t>ωνύμου</a:t>
            </a:r>
          </a:p>
          <a:p>
            <a:pPr algn="ctr"/>
            <a:r>
              <a:rPr lang="el-GR" sz="1400" i="1" dirty="0" smtClean="0"/>
              <a:t>Εθνικό και Ιστορικό Μουσείο, Αθήνα</a:t>
            </a:r>
          </a:p>
        </p:txBody>
      </p:sp>
      <p:sp>
        <p:nvSpPr>
          <p:cNvPr id="3" name="Ορθογώνιο 2"/>
          <p:cNvSpPr/>
          <p:nvPr/>
        </p:nvSpPr>
        <p:spPr>
          <a:xfrm>
            <a:off x="4555508" y="223748"/>
            <a:ext cx="3012142" cy="523220"/>
          </a:xfrm>
          <a:prstGeom prst="rect">
            <a:avLst/>
          </a:prstGeom>
        </p:spPr>
        <p:txBody>
          <a:bodyPr wrap="square">
            <a:spAutoFit/>
          </a:bodyPr>
          <a:lstStyle/>
          <a:p>
            <a:pPr algn="ctr"/>
            <a:r>
              <a:rPr lang="el-GR" sz="1400" i="1" dirty="0" smtClean="0"/>
              <a:t>Λασκαρίνα "Μπουμπουλίνα" Πινότση </a:t>
            </a:r>
            <a:endParaRPr lang="el-GR" sz="1400" i="1" dirty="0" smtClean="0"/>
          </a:p>
          <a:p>
            <a:pPr algn="ctr"/>
            <a:r>
              <a:rPr lang="el-GR" sz="1400" i="1" dirty="0" smtClean="0"/>
              <a:t>(Κων/</a:t>
            </a:r>
            <a:r>
              <a:rPr lang="el-GR" sz="1400" i="1" dirty="0" err="1" smtClean="0"/>
              <a:t>λη</a:t>
            </a:r>
            <a:r>
              <a:rPr lang="el-GR" sz="1400" i="1" dirty="0" smtClean="0"/>
              <a:t> 1771 – Σπέτσες 1825</a:t>
            </a:r>
            <a:r>
              <a:rPr lang="el-GR" sz="1400" i="1" dirty="0" smtClean="0"/>
              <a:t>) </a:t>
            </a:r>
            <a:endParaRPr lang="fr-FR" sz="1400" i="1" dirty="0"/>
          </a:p>
        </p:txBody>
      </p:sp>
      <p:sp>
        <p:nvSpPr>
          <p:cNvPr id="4" name="Ορθογώνιο 3"/>
          <p:cNvSpPr/>
          <p:nvPr/>
        </p:nvSpPr>
        <p:spPr>
          <a:xfrm>
            <a:off x="501314" y="5967805"/>
            <a:ext cx="4360432" cy="738664"/>
          </a:xfrm>
          <a:prstGeom prst="rect">
            <a:avLst/>
          </a:prstGeom>
        </p:spPr>
        <p:txBody>
          <a:bodyPr wrap="square">
            <a:spAutoFit/>
          </a:bodyPr>
          <a:lstStyle/>
          <a:p>
            <a:pPr algn="ctr"/>
            <a:r>
              <a:rPr lang="el-GR" sz="1400" i="1" dirty="0" smtClean="0"/>
              <a:t>‘’H </a:t>
            </a:r>
            <a:r>
              <a:rPr lang="el-GR" sz="1400" i="1" dirty="0" smtClean="0"/>
              <a:t>Μπουμπουλίνα στο πλοίο «</a:t>
            </a:r>
            <a:r>
              <a:rPr lang="el-GR" sz="1400" i="1" dirty="0" smtClean="0"/>
              <a:t>Αγαμέμνων</a:t>
            </a:r>
            <a:r>
              <a:rPr lang="el-GR" sz="1400" i="1" dirty="0" smtClean="0"/>
              <a:t>’’</a:t>
            </a:r>
          </a:p>
          <a:p>
            <a:pPr algn="ctr"/>
            <a:r>
              <a:rPr lang="el-GR" sz="1400" i="1" dirty="0" smtClean="0"/>
              <a:t> Peter </a:t>
            </a:r>
            <a:r>
              <a:rPr lang="el-GR" sz="1400" i="1" dirty="0" smtClean="0"/>
              <a:t>von Hess (</a:t>
            </a:r>
            <a:r>
              <a:rPr lang="fr-FR" sz="1400" i="1" dirty="0" smtClean="0"/>
              <a:t>1792</a:t>
            </a:r>
            <a:r>
              <a:rPr lang="el-GR" sz="1400" i="1" dirty="0"/>
              <a:t> </a:t>
            </a:r>
            <a:r>
              <a:rPr lang="el-GR" sz="1400" i="1" dirty="0" smtClean="0"/>
              <a:t>– </a:t>
            </a:r>
            <a:r>
              <a:rPr lang="fr-FR" sz="1400" i="1" dirty="0" smtClean="0"/>
              <a:t>1871</a:t>
            </a:r>
            <a:r>
              <a:rPr lang="el-GR" sz="1400" i="1" dirty="0" smtClean="0"/>
              <a:t>) </a:t>
            </a:r>
            <a:endParaRPr lang="el-GR" sz="1400" i="1" dirty="0" smtClean="0"/>
          </a:p>
          <a:p>
            <a:pPr algn="ctr"/>
            <a:r>
              <a:rPr lang="el-GR" sz="1400" i="1" dirty="0" smtClean="0"/>
              <a:t>Μουσείο Μπουμπουλίνας - Σπέτσες</a:t>
            </a:r>
            <a:endParaRPr lang="fr-FR" sz="1400" i="1" dirty="0"/>
          </a:p>
        </p:txBody>
      </p:sp>
      <p:pic>
        <p:nvPicPr>
          <p:cNvPr id="25606" name="Picture 6" descr="https://upload.wikimedia.org/wikipedia/commons/b/b9/Bouboulina_painting_by_Von_H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553" y="485358"/>
            <a:ext cx="3747955" cy="548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326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ografos-Makriyannis 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866986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8777441" y="5214334"/>
            <a:ext cx="2474259" cy="1600438"/>
          </a:xfrm>
          <a:prstGeom prst="rect">
            <a:avLst/>
          </a:prstGeom>
        </p:spPr>
        <p:txBody>
          <a:bodyPr wrap="square">
            <a:spAutoFit/>
          </a:bodyPr>
          <a:lstStyle/>
          <a:p>
            <a:pPr algn="ctr"/>
            <a:r>
              <a:rPr lang="el-GR" sz="1400" i="1" dirty="0" smtClean="0"/>
              <a:t>‘’Πόλεμος της Τριπολιτζάς και των πέριξ αυτής χωρίων’’</a:t>
            </a:r>
          </a:p>
          <a:p>
            <a:pPr algn="ctr"/>
            <a:endParaRPr lang="el-GR" sz="1400" i="1" dirty="0"/>
          </a:p>
          <a:p>
            <a:pPr algn="ctr"/>
            <a:r>
              <a:rPr lang="el-GR" sz="1400" i="1" dirty="0" smtClean="0"/>
              <a:t>Πίνακας του Παναγιώτη Ζωγράφου (1800 - …) </a:t>
            </a:r>
          </a:p>
          <a:p>
            <a:pPr algn="ctr"/>
            <a:r>
              <a:rPr lang="el-GR" sz="1400" i="1" dirty="0" smtClean="0"/>
              <a:t>με την καθοδήγηση του Στρατηγού Μακρυγιάννη</a:t>
            </a:r>
            <a:endParaRPr lang="fr-FR" sz="1400" i="1" dirty="0"/>
          </a:p>
        </p:txBody>
      </p:sp>
      <p:sp>
        <p:nvSpPr>
          <p:cNvPr id="5" name="Ορθογώνιο 4"/>
          <p:cNvSpPr/>
          <p:nvPr/>
        </p:nvSpPr>
        <p:spPr>
          <a:xfrm>
            <a:off x="8885815" y="423496"/>
            <a:ext cx="2786231" cy="2462213"/>
          </a:xfrm>
          <a:prstGeom prst="rect">
            <a:avLst/>
          </a:prstGeom>
        </p:spPr>
        <p:txBody>
          <a:bodyPr wrap="square">
            <a:spAutoFit/>
          </a:bodyPr>
          <a:lstStyle/>
          <a:p>
            <a:pPr algn="ctr"/>
            <a:r>
              <a:rPr lang="el-GR" sz="1400" i="1" u="sng" dirty="0" smtClean="0"/>
              <a:t>Η </a:t>
            </a:r>
            <a:r>
              <a:rPr lang="el-GR" sz="1400" i="1" u="sng" dirty="0" smtClean="0"/>
              <a:t>πολιορκία της Τριπολιτσάς</a:t>
            </a:r>
          </a:p>
          <a:p>
            <a:pPr algn="ctr"/>
            <a:r>
              <a:rPr lang="el-GR" sz="1400" i="1" dirty="0" smtClean="0"/>
              <a:t>(από </a:t>
            </a:r>
            <a:r>
              <a:rPr lang="el-GR" sz="1400" i="1" dirty="0" smtClean="0"/>
              <a:t>τις αρχές Ιουνίου 1821) </a:t>
            </a:r>
            <a:endParaRPr lang="el-GR" sz="1400" i="1" dirty="0" smtClean="0"/>
          </a:p>
          <a:p>
            <a:pPr algn="ctr"/>
            <a:r>
              <a:rPr lang="el-GR" sz="1400" i="1" dirty="0" smtClean="0"/>
              <a:t>και </a:t>
            </a:r>
            <a:r>
              <a:rPr lang="el-GR" sz="1400" i="1" dirty="0" smtClean="0"/>
              <a:t>η άλωση </a:t>
            </a:r>
            <a:endParaRPr lang="el-GR" sz="1400" i="1" dirty="0" smtClean="0"/>
          </a:p>
          <a:p>
            <a:pPr algn="ctr"/>
            <a:r>
              <a:rPr lang="el-GR" sz="1400" i="1" dirty="0" smtClean="0"/>
              <a:t>(</a:t>
            </a:r>
            <a:r>
              <a:rPr lang="el-GR" sz="1400" i="1" dirty="0" smtClean="0"/>
              <a:t>23 Σεπτεμβρίου 1821</a:t>
            </a:r>
            <a:r>
              <a:rPr lang="el-GR" sz="1400" i="1" dirty="0" smtClean="0"/>
              <a:t>)</a:t>
            </a:r>
          </a:p>
          <a:p>
            <a:pPr algn="ctr"/>
            <a:r>
              <a:rPr lang="el-GR" sz="1400" i="1" dirty="0" smtClean="0"/>
              <a:t> αποτέλεσαν </a:t>
            </a:r>
            <a:r>
              <a:rPr lang="el-GR" sz="1400" i="1" dirty="0" smtClean="0"/>
              <a:t>καθοριστικό σταθμό στην πορεία της Ελληνικής Επανάστασης, δεδομένου ότι είχαν ως αποτέλεσμα τη σταθεροποίησή της και την επικράτηση των Ελλήνων σε όλη την Πελοπόννησο, πλην ορισμένων φρουρίων. </a:t>
            </a:r>
            <a:endParaRPr lang="fr-FR" sz="1400" i="1" dirty="0"/>
          </a:p>
        </p:txBody>
      </p:sp>
    </p:spTree>
    <p:extLst>
      <p:ext uri="{BB962C8B-B14F-4D97-AF65-F5344CB8AC3E}">
        <p14:creationId xmlns:p14="http://schemas.microsoft.com/office/powerpoint/2010/main" val="3366971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anagiotis Kefalas by Hess.jpg"/>
          <p:cNvPicPr>
            <a:picLocks noChangeAspect="1" noChangeArrowheads="1"/>
          </p:cNvPicPr>
          <p:nvPr/>
        </p:nvPicPr>
        <p:blipFill rotWithShape="1">
          <a:blip r:embed="rId2">
            <a:extLst>
              <a:ext uri="{28A0092B-C50C-407E-A947-70E740481C1C}">
                <a14:useLocalDpi xmlns:a14="http://schemas.microsoft.com/office/drawing/2010/main" val="0"/>
              </a:ext>
            </a:extLst>
          </a:blip>
          <a:srcRect l="2417" r="3108" b="1932"/>
          <a:stretch/>
        </p:blipFill>
        <p:spPr bwMode="auto">
          <a:xfrm>
            <a:off x="0" y="0"/>
            <a:ext cx="5360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5194200" y="5687671"/>
            <a:ext cx="5810873" cy="738664"/>
          </a:xfrm>
          <a:prstGeom prst="rect">
            <a:avLst/>
          </a:prstGeom>
        </p:spPr>
        <p:txBody>
          <a:bodyPr wrap="square">
            <a:spAutoFit/>
          </a:bodyPr>
          <a:lstStyle/>
          <a:p>
            <a:pPr algn="ctr"/>
            <a:r>
              <a:rPr lang="el-GR" sz="1400" i="1" dirty="0" smtClean="0"/>
              <a:t>‘’Ο οπλαρχηγός Παναγιώτης Κεφάλας σηκώνει τη σημαία της ελευθερίας </a:t>
            </a:r>
          </a:p>
          <a:p>
            <a:pPr algn="ctr"/>
            <a:r>
              <a:rPr lang="el-GR" sz="1400" i="1" dirty="0" smtClean="0"/>
              <a:t>στα τείχη της Τριπολιτσάς’’</a:t>
            </a:r>
            <a:endParaRPr lang="el-GR" sz="1400" i="1" dirty="0"/>
          </a:p>
          <a:p>
            <a:pPr algn="ctr"/>
            <a:r>
              <a:rPr lang="fr-FR" sz="1400" i="1" dirty="0" smtClean="0"/>
              <a:t>Peter von Hess  (1792–1871)</a:t>
            </a:r>
            <a:endParaRPr lang="fr-FR" sz="1400" i="1" dirty="0"/>
          </a:p>
        </p:txBody>
      </p:sp>
    </p:spTree>
    <p:extLst>
      <p:ext uri="{BB962C8B-B14F-4D97-AF65-F5344CB8AC3E}">
        <p14:creationId xmlns:p14="http://schemas.microsoft.com/office/powerpoint/2010/main" val="31839753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74427" y="2409078"/>
            <a:ext cx="1510553" cy="1325563"/>
          </a:xfrm>
        </p:spPr>
        <p:txBody>
          <a:bodyPr>
            <a:normAutofit/>
          </a:bodyPr>
          <a:lstStyle/>
          <a:p>
            <a:pPr algn="ctr"/>
            <a:r>
              <a:rPr lang="el-GR" sz="3200" i="1" dirty="0" smtClean="0"/>
              <a:t>1822</a:t>
            </a:r>
            <a:endParaRPr lang="fr-FR" sz="3200" i="1" dirty="0"/>
          </a:p>
        </p:txBody>
      </p:sp>
    </p:spTree>
    <p:extLst>
      <p:ext uri="{BB962C8B-B14F-4D97-AF65-F5344CB8AC3E}">
        <p14:creationId xmlns:p14="http://schemas.microsoft.com/office/powerpoint/2010/main" val="301110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ugène Delacroix - Le Massacre de Sc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583039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5888019" y="5737150"/>
            <a:ext cx="2138727" cy="954107"/>
          </a:xfrm>
          <a:prstGeom prst="rect">
            <a:avLst/>
          </a:prstGeom>
        </p:spPr>
        <p:txBody>
          <a:bodyPr wrap="none">
            <a:spAutoFit/>
          </a:bodyPr>
          <a:lstStyle/>
          <a:p>
            <a:pPr algn="ctr"/>
            <a:r>
              <a:rPr lang="el-GR" sz="1400" i="1" dirty="0" smtClean="0"/>
              <a:t>‘’Η Σφαγή της Χίου’’</a:t>
            </a:r>
          </a:p>
          <a:p>
            <a:pPr algn="ctr"/>
            <a:r>
              <a:rPr lang="fr-FR" sz="1400" i="1" dirty="0" smtClean="0"/>
              <a:t>1824</a:t>
            </a:r>
            <a:endParaRPr lang="el-GR" sz="1400" i="1" dirty="0" smtClean="0"/>
          </a:p>
          <a:p>
            <a:pPr algn="ctr"/>
            <a:r>
              <a:rPr lang="fr-FR" sz="1400" i="1" dirty="0" smtClean="0"/>
              <a:t>Eugène Delacroix </a:t>
            </a:r>
            <a:endParaRPr lang="el-GR" sz="1400" i="1" dirty="0" smtClean="0"/>
          </a:p>
          <a:p>
            <a:pPr algn="ctr"/>
            <a:r>
              <a:rPr lang="el-GR" sz="1400" i="1" dirty="0" smtClean="0"/>
              <a:t>Μουσείο Λούβρου, Παρίσι</a:t>
            </a:r>
          </a:p>
        </p:txBody>
      </p:sp>
      <p:sp>
        <p:nvSpPr>
          <p:cNvPr id="4" name="Ορθογώνιο 3"/>
          <p:cNvSpPr/>
          <p:nvPr/>
        </p:nvSpPr>
        <p:spPr>
          <a:xfrm>
            <a:off x="5888019" y="689457"/>
            <a:ext cx="6096000" cy="2893100"/>
          </a:xfrm>
          <a:prstGeom prst="rect">
            <a:avLst/>
          </a:prstGeom>
        </p:spPr>
        <p:txBody>
          <a:bodyPr>
            <a:spAutoFit/>
          </a:bodyPr>
          <a:lstStyle/>
          <a:p>
            <a:pPr algn="ctr"/>
            <a:r>
              <a:rPr lang="el-GR" sz="1400" i="1" dirty="0" smtClean="0"/>
              <a:t>Η Σφαγή της Χίου</a:t>
            </a:r>
          </a:p>
          <a:p>
            <a:pPr algn="ctr"/>
            <a:r>
              <a:rPr lang="el-GR" sz="1400" i="1" dirty="0" smtClean="0"/>
              <a:t>Απρίλιος 1822</a:t>
            </a:r>
          </a:p>
          <a:p>
            <a:pPr algn="ctr"/>
            <a:endParaRPr lang="el-GR" sz="1400" i="1" dirty="0"/>
          </a:p>
          <a:p>
            <a:pPr algn="ctr"/>
            <a:r>
              <a:rPr lang="el-GR" sz="1400" i="1" dirty="0" smtClean="0"/>
              <a:t>Η είδηση της σφαγής δεκάδων χιλιάδων αμάχων στη Χίο επηρέασε βαθιά την ευρωπαϊκή κοινή γνώμη και τη στάση των ευρωπαϊκών λαών απέναντι στην ελληνική επανάσταση.</a:t>
            </a:r>
          </a:p>
          <a:p>
            <a:pPr algn="ctr"/>
            <a:r>
              <a:rPr lang="el-GR" sz="1400" i="1" dirty="0" smtClean="0"/>
              <a:t>Μετά από αυτό το </a:t>
            </a:r>
            <a:r>
              <a:rPr lang="el-GR" sz="1400" i="1" dirty="0" smtClean="0"/>
              <a:t>γεγονός, </a:t>
            </a:r>
            <a:r>
              <a:rPr lang="el-GR" sz="1400" i="1" dirty="0" smtClean="0"/>
              <a:t>το φιλελληνικό κίνημα ενισχύθηκε και σημαντικός αριθμός Ευρωπαίων φιλελλήνων έσπευσαν στην επαναστατημένη Ελλάδα για να ενισχύσουν τα ελληνικά στρατιωτικά σώματα. </a:t>
            </a:r>
          </a:p>
          <a:p>
            <a:pPr algn="ctr"/>
            <a:endParaRPr lang="el-GR" sz="1400" i="1" dirty="0" smtClean="0"/>
          </a:p>
          <a:p>
            <a:pPr algn="ctr"/>
            <a:r>
              <a:rPr lang="el-GR" sz="1400" i="1" dirty="0" smtClean="0"/>
              <a:t>Εμπνευσμένος από την Σφαγή της Χίου ο Ευγένιος Ντελακρουά ζωγράφισε τον ομώνυμο πίνακα, που εκτέθηκε στο Παρίσι και έπαιξε σημαντικό ρόλο στην ευαισθητοποίηση </a:t>
            </a:r>
            <a:r>
              <a:rPr lang="el-GR" sz="1400" i="1" dirty="0"/>
              <a:t>τ</a:t>
            </a:r>
            <a:r>
              <a:rPr lang="el-GR" sz="1400" i="1" dirty="0" smtClean="0"/>
              <a:t>ων Γάλλων απέναντι στον επαναστατικό αγώνα των Ελλήνων. </a:t>
            </a:r>
            <a:endParaRPr lang="fr-FR" sz="1400" i="1" dirty="0"/>
          </a:p>
        </p:txBody>
      </p:sp>
    </p:spTree>
    <p:extLst>
      <p:ext uri="{BB962C8B-B14F-4D97-AF65-F5344CB8AC3E}">
        <p14:creationId xmlns:p14="http://schemas.microsoft.com/office/powerpoint/2010/main" val="964807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upload.wikimedia.org/wikipedia/commons/a/a8/Lytras-nikiforos-pyrpolisi-tourkikis-navarhidas-apo-kanari.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666" y="371338"/>
            <a:ext cx="4986579" cy="6349577"/>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5188772" y="5766808"/>
            <a:ext cx="4536141" cy="954107"/>
          </a:xfrm>
          <a:prstGeom prst="rect">
            <a:avLst/>
          </a:prstGeom>
        </p:spPr>
        <p:txBody>
          <a:bodyPr wrap="square">
            <a:spAutoFit/>
          </a:bodyPr>
          <a:lstStyle/>
          <a:p>
            <a:pPr algn="ctr"/>
            <a:r>
              <a:rPr lang="el-GR" sz="1400" i="1" dirty="0" smtClean="0"/>
              <a:t>‘’Η πυρπόληση της τουρκικής ναυαρχίδας από τον Κανάρη’’</a:t>
            </a:r>
          </a:p>
          <a:p>
            <a:pPr algn="ctr"/>
            <a:r>
              <a:rPr lang="el-GR" sz="1400" i="1" dirty="0" smtClean="0"/>
              <a:t>π. 1866-1870</a:t>
            </a:r>
          </a:p>
          <a:p>
            <a:pPr algn="ctr"/>
            <a:r>
              <a:rPr lang="el-GR" sz="1400" i="1" dirty="0" smtClean="0"/>
              <a:t> Νικηφόρος Λύτρας </a:t>
            </a:r>
          </a:p>
          <a:p>
            <a:pPr algn="ctr"/>
            <a:r>
              <a:rPr lang="el-GR" sz="1400" i="1" dirty="0" smtClean="0"/>
              <a:t>Πινακοθήκη Αβέρωφ, Μέτσοβο</a:t>
            </a:r>
            <a:endParaRPr lang="fr-FR" sz="1400" i="1" dirty="0"/>
          </a:p>
        </p:txBody>
      </p:sp>
      <p:sp>
        <p:nvSpPr>
          <p:cNvPr id="4" name="Ορθογώνιο 3"/>
          <p:cNvSpPr/>
          <p:nvPr/>
        </p:nvSpPr>
        <p:spPr>
          <a:xfrm>
            <a:off x="5658520" y="371338"/>
            <a:ext cx="6096000" cy="4401205"/>
          </a:xfrm>
          <a:prstGeom prst="rect">
            <a:avLst/>
          </a:prstGeom>
        </p:spPr>
        <p:txBody>
          <a:bodyPr>
            <a:spAutoFit/>
          </a:bodyPr>
          <a:lstStyle/>
          <a:p>
            <a:pPr algn="ctr"/>
            <a:r>
              <a:rPr lang="el-GR" sz="1400" i="1" dirty="0"/>
              <a:t>Ν</a:t>
            </a:r>
            <a:r>
              <a:rPr lang="el-GR" sz="1400" i="1" dirty="0" smtClean="0"/>
              <a:t>ύχτα της 6ης Ιουνίου 1822</a:t>
            </a:r>
          </a:p>
          <a:p>
            <a:pPr algn="ctr"/>
            <a:endParaRPr lang="el-GR" sz="1400" i="1" dirty="0" smtClean="0"/>
          </a:p>
          <a:p>
            <a:pPr algn="ctr"/>
            <a:r>
              <a:rPr lang="el-GR" sz="1400" i="1" dirty="0" smtClean="0"/>
              <a:t>Ως </a:t>
            </a:r>
            <a:r>
              <a:rPr lang="el-GR" sz="1400" i="1" dirty="0" smtClean="0"/>
              <a:t>αντίποινα για τη Σφαγή στη Χίο, ο </a:t>
            </a:r>
            <a:r>
              <a:rPr lang="el-GR" sz="1400" i="1" dirty="0" smtClean="0"/>
              <a:t>Κανάρης </a:t>
            </a:r>
            <a:r>
              <a:rPr lang="el-GR" sz="1400" i="1" dirty="0" smtClean="0"/>
              <a:t>οργάνωσε την πυρπόληση της ναυαρχίδας του τουρκικού στόλου.</a:t>
            </a:r>
          </a:p>
          <a:p>
            <a:pPr algn="ctr"/>
            <a:endParaRPr lang="el-GR" sz="1400" i="1" dirty="0"/>
          </a:p>
          <a:p>
            <a:pPr algn="ctr"/>
            <a:r>
              <a:rPr lang="el-GR" sz="1400" i="1" dirty="0"/>
              <a:t>Κ</a:t>
            </a:r>
            <a:r>
              <a:rPr lang="el-GR" sz="1400" i="1" dirty="0" smtClean="0"/>
              <a:t>ατόρθωσε </a:t>
            </a:r>
            <a:r>
              <a:rPr lang="el-GR" sz="1400" i="1" dirty="0" smtClean="0"/>
              <a:t>να γαντζώσει το πυρπολικό του στη ναυαρχίδα και να του βάλει φωτιά. Ο Πιπίνος το κόλλησε στην υποναυαρχίδα, αλλά δεν το γάντζωσε καλά, αυτό ξεκόλλησε και παρασυρόμενο από τον αέρα κάηκε χωρίς να κάνει ζημιά. </a:t>
            </a:r>
            <a:endParaRPr lang="el-GR" sz="1400" i="1" dirty="0" smtClean="0"/>
          </a:p>
          <a:p>
            <a:pPr algn="ctr"/>
            <a:r>
              <a:rPr lang="el-GR" sz="1400" i="1" dirty="0" smtClean="0"/>
              <a:t>Όμως </a:t>
            </a:r>
            <a:r>
              <a:rPr lang="el-GR" sz="1400" i="1" dirty="0" smtClean="0"/>
              <a:t>το πυρπολικό του Κανάρη μετέδωσε τη φωτιά στη ναυαρχίδα και γρήγορα πήρε φωτιά η μπαρουταποθήκη της, τινάζοντας τη ναυαρχίδα στον αέρα</a:t>
            </a:r>
            <a:r>
              <a:rPr lang="el-GR" sz="1400" i="1" dirty="0" smtClean="0"/>
              <a:t>.</a:t>
            </a:r>
          </a:p>
          <a:p>
            <a:pPr algn="ctr"/>
            <a:endParaRPr lang="el-GR" sz="1400" i="1" dirty="0" smtClean="0"/>
          </a:p>
          <a:p>
            <a:pPr algn="ctr"/>
            <a:r>
              <a:rPr lang="el-GR" sz="1400" i="1" dirty="0" smtClean="0"/>
              <a:t> 2.000 Τούρκοι βρήκαν το θάνατο μεταξύ των οποίων και ο ίδιος ο αρχηγός του στόλου, ο Καρά Αλής, ο οποίος χτυπημένος από ένα καμένο κομμάτι καταρτιού μπήκε σε μία βάρκα και ξεψύχησε μόλις έφτασε στην ακτή. </a:t>
            </a:r>
          </a:p>
          <a:p>
            <a:pPr algn="ctr"/>
            <a:endParaRPr lang="el-GR" sz="1400" i="1" dirty="0"/>
          </a:p>
          <a:p>
            <a:pPr algn="ctr"/>
            <a:r>
              <a:rPr lang="el-GR" sz="1400" i="1" dirty="0" smtClean="0"/>
              <a:t>Η ανατίναξη της τουρκικής ναυαρχίδας εκλαμβάνεται στον ευρωπαϊκό τύπο σαν εκδίκηση και ένδειξη ηρωισμού. Η </a:t>
            </a:r>
            <a:r>
              <a:rPr lang="fr-FR" sz="1400" i="1" dirty="0" smtClean="0"/>
              <a:t>Allgemeine </a:t>
            </a:r>
            <a:r>
              <a:rPr lang="fr-FR" sz="1400" i="1" dirty="0"/>
              <a:t>Zeitung </a:t>
            </a:r>
            <a:r>
              <a:rPr lang="el-GR" sz="1400" i="1" dirty="0" smtClean="0"/>
              <a:t>γράφει ότι «η ιστορία θα καταστήσει γνωστόν εις τας επομένας γενεάς το θάρρος των Ελλήνων ναυτικών».</a:t>
            </a:r>
            <a:endParaRPr lang="fr-FR" sz="1400" i="1" dirty="0" smtClean="0"/>
          </a:p>
          <a:p>
            <a:pPr algn="ctr"/>
            <a:endParaRPr lang="el-GR" sz="1400" i="1" dirty="0" smtClean="0"/>
          </a:p>
          <a:p>
            <a:pPr algn="ctr"/>
            <a:endParaRPr lang="el-GR" sz="1400" i="1" dirty="0"/>
          </a:p>
        </p:txBody>
      </p:sp>
    </p:spTree>
    <p:extLst>
      <p:ext uri="{BB962C8B-B14F-4D97-AF65-F5344CB8AC3E}">
        <p14:creationId xmlns:p14="http://schemas.microsoft.com/office/powerpoint/2010/main" val="348657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66852" y="2312259"/>
            <a:ext cx="1542826" cy="1325563"/>
          </a:xfrm>
        </p:spPr>
        <p:txBody>
          <a:bodyPr>
            <a:normAutofit/>
          </a:bodyPr>
          <a:lstStyle/>
          <a:p>
            <a:pPr algn="ctr"/>
            <a:r>
              <a:rPr lang="el-GR" sz="3200" i="1" dirty="0" smtClean="0"/>
              <a:t>1823</a:t>
            </a:r>
            <a:endParaRPr lang="fr-FR" sz="3200" i="1" dirty="0"/>
          </a:p>
        </p:txBody>
      </p:sp>
    </p:spTree>
    <p:extLst>
      <p:ext uri="{BB962C8B-B14F-4D97-AF65-F5344CB8AC3E}">
        <p14:creationId xmlns:p14="http://schemas.microsoft.com/office/powerpoint/2010/main" val="1665829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335</TotalTime>
  <Words>1865</Words>
  <Application>Microsoft Office PowerPoint</Application>
  <PresentationFormat>Ευρεία οθόνη</PresentationFormat>
  <Paragraphs>242</Paragraphs>
  <Slides>34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34</vt:i4>
      </vt:variant>
    </vt:vector>
  </HeadingPairs>
  <TitlesOfParts>
    <vt:vector size="39" baseType="lpstr">
      <vt:lpstr>Arial</vt:lpstr>
      <vt:lpstr>Calibri</vt:lpstr>
      <vt:lpstr>Calibri Light</vt:lpstr>
      <vt:lpstr>inherit</vt:lpstr>
      <vt:lpstr>Office Theme</vt:lpstr>
      <vt:lpstr>Ελληνική Επανάσταση  1821 - 1829</vt:lpstr>
      <vt:lpstr>Παρουσίαση του PowerPoint</vt:lpstr>
      <vt:lpstr>1821</vt:lpstr>
      <vt:lpstr>Παρουσίαση του PowerPoint</vt:lpstr>
      <vt:lpstr>Παρουσίαση του PowerPoint</vt:lpstr>
      <vt:lpstr>1822</vt:lpstr>
      <vt:lpstr>Παρουσίαση του PowerPoint</vt:lpstr>
      <vt:lpstr>Παρουσίαση του PowerPoint</vt:lpstr>
      <vt:lpstr>1823</vt:lpstr>
      <vt:lpstr>Παρουσίαση του PowerPoint</vt:lpstr>
      <vt:lpstr>Παρουσίαση του PowerPoint</vt:lpstr>
      <vt:lpstr>1824</vt:lpstr>
      <vt:lpstr>Παρουσίαση του PowerPoint</vt:lpstr>
      <vt:lpstr>1825</vt:lpstr>
      <vt:lpstr>Παρουσίαση του PowerPoint</vt:lpstr>
      <vt:lpstr>Παρουσίαση του PowerPoint</vt:lpstr>
      <vt:lpstr>1826</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1827</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Γυναίκες στην Επανάσταση  </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Grigoris</dc:creator>
  <cp:lastModifiedBy>Grigoris</cp:lastModifiedBy>
  <cp:revision>33</cp:revision>
  <dcterms:created xsi:type="dcterms:W3CDTF">2020-03-06T16:41:24Z</dcterms:created>
  <dcterms:modified xsi:type="dcterms:W3CDTF">2020-03-07T11:12:31Z</dcterms:modified>
</cp:coreProperties>
</file>