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8" r:id="rId8"/>
    <p:sldId id="260" r:id="rId9"/>
    <p:sldId id="262" r:id="rId10"/>
    <p:sldId id="265" r:id="rId11"/>
    <p:sldId id="270" r:id="rId12"/>
    <p:sldId id="261" r:id="rId13"/>
    <p:sldId id="267" r:id="rId14"/>
    <p:sldId id="269" r:id="rId15"/>
    <p:sldId id="266"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61" autoAdjust="0"/>
    <p:restoredTop sz="94660"/>
  </p:normalViewPr>
  <p:slideViewPr>
    <p:cSldViewPr snapToGrid="0">
      <p:cViewPr varScale="1">
        <p:scale>
          <a:sx n="88" d="100"/>
          <a:sy n="88" d="100"/>
        </p:scale>
        <p:origin x="-24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26499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384794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337061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211043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74789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24191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118372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100149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185994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119156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C725FAB-DA3F-4654-BDBC-7AD392A3FDC0}" type="datetimeFigureOut">
              <a:rPr lang="fr-FR" smtClean="0"/>
              <a:pPr/>
              <a:t>20/11/2024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5898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25FAB-DA3F-4654-BDBC-7AD392A3FDC0}" type="datetimeFigureOut">
              <a:rPr lang="fr-FR" smtClean="0"/>
              <a:pPr/>
              <a:t>20/11/2024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D3A61-8107-4B8F-8C8B-E4CBD1CF94EC}" type="slidenum">
              <a:rPr lang="fr-FR" smtClean="0"/>
              <a:pPr/>
              <a:t>‹#›</a:t>
            </a:fld>
            <a:endParaRPr lang="fr-FR"/>
          </a:p>
        </p:txBody>
      </p:sp>
    </p:spTree>
    <p:extLst>
      <p:ext uri="{BB962C8B-B14F-4D97-AF65-F5344CB8AC3E}">
        <p14:creationId xmlns:p14="http://schemas.microsoft.com/office/powerpoint/2010/main" xmlns="" val="2390166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000" i="1" dirty="0" smtClean="0">
                <a:latin typeface="+mn-lt"/>
              </a:rPr>
              <a:t>Κυκλαδικά ειδώλια και αγγεία</a:t>
            </a:r>
            <a:endParaRPr lang="fr-FR" sz="4000" i="1" dirty="0">
              <a:latin typeface="+mn-lt"/>
            </a:endParaRPr>
          </a:p>
        </p:txBody>
      </p:sp>
    </p:spTree>
    <p:extLst>
      <p:ext uri="{BB962C8B-B14F-4D97-AF65-F5344CB8AC3E}">
        <p14:creationId xmlns:p14="http://schemas.microsoft.com/office/powerpoint/2010/main" xmlns="" val="1106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06292" y="5238461"/>
            <a:ext cx="2154381" cy="1325563"/>
          </a:xfrm>
        </p:spPr>
        <p:txBody>
          <a:bodyPr>
            <a:normAutofit/>
          </a:bodyPr>
          <a:lstStyle/>
          <a:p>
            <a:pPr algn="ctr"/>
            <a:r>
              <a:rPr lang="el-GR" sz="1400" i="1" dirty="0" smtClean="0">
                <a:latin typeface="+mn-lt"/>
              </a:rPr>
              <a:t>‘’Γυναικείο ειδώλιο’’</a:t>
            </a:r>
            <a:br>
              <a:rPr lang="el-GR" sz="1400" i="1" dirty="0" smtClean="0">
                <a:latin typeface="+mn-lt"/>
              </a:rPr>
            </a:br>
            <a:r>
              <a:rPr lang="el-GR" sz="1400" i="1" dirty="0" smtClean="0">
                <a:latin typeface="+mn-lt"/>
              </a:rPr>
              <a:t>από την Αμοργό</a:t>
            </a:r>
            <a:endParaRPr lang="fr-FR" sz="1400" i="1" dirty="0">
              <a:latin typeface="+mn-lt"/>
            </a:endParaRPr>
          </a:p>
        </p:txBody>
      </p:sp>
      <p:pic>
        <p:nvPicPr>
          <p:cNvPr id="9218" name="Picture 2" descr="https://upload.wikimedia.org/wikipedia/commons/thumb/5/56/Cycladic_female_figurine_3.jpg/800px-Cycladic_female_figurine_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5101936" cy="6804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6653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45183" y="5082599"/>
            <a:ext cx="2497281" cy="1325563"/>
          </a:xfrm>
        </p:spPr>
        <p:txBody>
          <a:bodyPr>
            <a:normAutofit/>
          </a:bodyPr>
          <a:lstStyle/>
          <a:p>
            <a:pPr algn="ctr"/>
            <a:r>
              <a:rPr lang="el-GR" sz="1400" i="1" dirty="0" smtClean="0">
                <a:latin typeface="+mn-lt"/>
              </a:rPr>
              <a:t>‘’Καθιστή γυναικεία μορφή’’</a:t>
            </a:r>
            <a:endParaRPr lang="fr-FR" sz="1400" i="1" dirty="0">
              <a:latin typeface="+mn-lt"/>
            </a:endParaRPr>
          </a:p>
        </p:txBody>
      </p:sp>
      <p:pic>
        <p:nvPicPr>
          <p:cNvPr id="14340" name="Picture 4" descr="https://4.bp.blogspot.com/-Rdn9h3ilHNM/VtOAuM-seII/AAAAAAAAEcw/Skl7JbIyjkI/s1600/%25CE%25B5%25CE%25B9%25CE%25B4%25CF%2589%25CE%25BB%25CE%25B9%25CE%25BF_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64830" y="1257300"/>
            <a:ext cx="3058265" cy="4129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728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3-eu-west-1.amazonaws.com/cycladic-museum/mREW9l159240559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385762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a:xfrm>
            <a:off x="3857624" y="5626340"/>
            <a:ext cx="1865128" cy="1325563"/>
          </a:xfrm>
        </p:spPr>
        <p:txBody>
          <a:bodyPr>
            <a:normAutofit/>
          </a:bodyPr>
          <a:lstStyle/>
          <a:p>
            <a:pPr algn="ctr"/>
            <a:r>
              <a:rPr lang="el-GR" sz="1400" i="1" dirty="0" smtClean="0">
                <a:latin typeface="+mn-lt"/>
              </a:rPr>
              <a:t>‘’Ο Εγείρων Πρόποσιν’’</a:t>
            </a:r>
            <a:br>
              <a:rPr lang="el-GR" sz="1400" i="1" dirty="0" smtClean="0">
                <a:latin typeface="+mn-lt"/>
              </a:rPr>
            </a:br>
            <a:r>
              <a:rPr lang="el-GR" sz="1400" i="1" dirty="0" smtClean="0">
                <a:latin typeface="+mn-lt"/>
              </a:rPr>
              <a:t>2600 π.Χ.</a:t>
            </a:r>
            <a:endParaRPr lang="fr-FR" sz="1400" i="1" dirty="0">
              <a:latin typeface="+mn-lt"/>
            </a:endParaRPr>
          </a:p>
        </p:txBody>
      </p:sp>
      <p:pic>
        <p:nvPicPr>
          <p:cNvPr id="5124" name="Picture 4" descr="https://s3-eu-west-1.amazonaws.com/cycladic-museum/yUpcRH15924056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1555" y="0"/>
            <a:ext cx="3910445" cy="695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6271967" y="168625"/>
            <a:ext cx="2009588" cy="523220"/>
          </a:xfrm>
          <a:prstGeom prst="rect">
            <a:avLst/>
          </a:prstGeom>
        </p:spPr>
        <p:txBody>
          <a:bodyPr wrap="none">
            <a:spAutoFit/>
          </a:bodyPr>
          <a:lstStyle/>
          <a:p>
            <a:pPr algn="ctr"/>
            <a:r>
              <a:rPr lang="el-GR" sz="1400" i="1" dirty="0" smtClean="0"/>
              <a:t>‘’Πολεμιστής ή Κυνηγός’’</a:t>
            </a:r>
          </a:p>
          <a:p>
            <a:pPr algn="ctr"/>
            <a:r>
              <a:rPr lang="el-GR" sz="1400" i="1" dirty="0" smtClean="0"/>
              <a:t>2300 π.Χ.</a:t>
            </a:r>
            <a:endParaRPr lang="fr-FR" sz="1400" i="1" dirty="0"/>
          </a:p>
        </p:txBody>
      </p:sp>
    </p:spTree>
    <p:extLst>
      <p:ext uri="{BB962C8B-B14F-4D97-AF65-F5344CB8AC3E}">
        <p14:creationId xmlns:p14="http://schemas.microsoft.com/office/powerpoint/2010/main" xmlns="" val="104473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66462" y="5300806"/>
            <a:ext cx="1967346" cy="1325563"/>
          </a:xfrm>
        </p:spPr>
        <p:txBody>
          <a:bodyPr>
            <a:normAutofit/>
          </a:bodyPr>
          <a:lstStyle/>
          <a:p>
            <a:pPr algn="ctr"/>
            <a:r>
              <a:rPr lang="el-GR" sz="1400" i="1" dirty="0" smtClean="0">
                <a:latin typeface="+mn-lt"/>
              </a:rPr>
              <a:t>‘’Ο Αυλητής’’</a:t>
            </a:r>
            <a:br>
              <a:rPr lang="el-GR" sz="1400" i="1" dirty="0" smtClean="0">
                <a:latin typeface="+mn-lt"/>
              </a:rPr>
            </a:br>
            <a:r>
              <a:rPr lang="el-GR" sz="1400" i="1" dirty="0" smtClean="0">
                <a:latin typeface="+mn-lt"/>
              </a:rPr>
              <a:t>και </a:t>
            </a:r>
            <a:br>
              <a:rPr lang="el-GR" sz="1400" i="1" dirty="0" smtClean="0">
                <a:latin typeface="+mn-lt"/>
              </a:rPr>
            </a:br>
            <a:r>
              <a:rPr lang="el-GR" sz="1400" i="1" dirty="0" smtClean="0">
                <a:latin typeface="+mn-lt"/>
              </a:rPr>
              <a:t>‘’Ο Αρπιστής’’</a:t>
            </a:r>
            <a:br>
              <a:rPr lang="el-GR" sz="1400" i="1" dirty="0" smtClean="0">
                <a:latin typeface="+mn-lt"/>
              </a:rPr>
            </a:br>
            <a:r>
              <a:rPr lang="el-GR" sz="1400" i="1" dirty="0" smtClean="0">
                <a:latin typeface="+mn-lt"/>
              </a:rPr>
              <a:t>ανδρικά ειδώλια</a:t>
            </a:r>
            <a:br>
              <a:rPr lang="el-GR" sz="1400" i="1" dirty="0" smtClean="0">
                <a:latin typeface="+mn-lt"/>
              </a:rPr>
            </a:br>
            <a:r>
              <a:rPr lang="el-GR" sz="1400" i="1" dirty="0" smtClean="0">
                <a:latin typeface="+mn-lt"/>
              </a:rPr>
              <a:t>2600 π.Χ.</a:t>
            </a:r>
            <a:br>
              <a:rPr lang="el-GR" sz="1400" i="1" dirty="0" smtClean="0">
                <a:latin typeface="+mn-lt"/>
              </a:rPr>
            </a:br>
            <a:r>
              <a:rPr lang="el-GR" sz="1400" i="1" dirty="0" smtClean="0">
                <a:latin typeface="+mn-lt"/>
              </a:rPr>
              <a:t>από την Κέρο</a:t>
            </a:r>
            <a:endParaRPr lang="fr-FR" sz="1400" i="1" dirty="0">
              <a:latin typeface="+mn-lt"/>
            </a:endParaRPr>
          </a:p>
        </p:txBody>
      </p:sp>
      <p:pic>
        <p:nvPicPr>
          <p:cNvPr id="11266" name="Picture 2" descr="https://upload.wikimedia.org/wikipedia/commons/thumb/8/85/Cycladic_idol_03_2_retouched.jpg/1024px-Cycladic_idol_03_2_retouch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866986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9891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s://s3-eu-west-1.amazonaws.com/cycladic-museum/MlBBaX159195009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96939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4969394" y="5663045"/>
            <a:ext cx="2890920" cy="954107"/>
          </a:xfrm>
          <a:prstGeom prst="rect">
            <a:avLst/>
          </a:prstGeom>
        </p:spPr>
        <p:txBody>
          <a:bodyPr wrap="none">
            <a:spAutoFit/>
          </a:bodyPr>
          <a:lstStyle/>
          <a:p>
            <a:pPr algn="ctr"/>
            <a:r>
              <a:rPr lang="el-GR" sz="1400" i="1" dirty="0" smtClean="0"/>
              <a:t>‘’Αρσενικούδι’’</a:t>
            </a:r>
          </a:p>
          <a:p>
            <a:pPr algn="ctr"/>
            <a:r>
              <a:rPr lang="el-GR" sz="1400" i="1" dirty="0" smtClean="0"/>
              <a:t>Κορμός αγάλματος ανδρικής μορφής</a:t>
            </a:r>
          </a:p>
          <a:p>
            <a:pPr algn="ctr"/>
            <a:r>
              <a:rPr lang="el-GR" sz="1400" i="1" dirty="0" smtClean="0"/>
              <a:t>2800 π.Χ. - 2300 π.Χ.</a:t>
            </a:r>
          </a:p>
          <a:p>
            <a:pPr algn="ctr"/>
            <a:r>
              <a:rPr lang="el-GR" sz="1400" i="1" dirty="0"/>
              <a:t>α</a:t>
            </a:r>
            <a:r>
              <a:rPr lang="el-GR" sz="1400" i="1" dirty="0" smtClean="0"/>
              <a:t>πό την Αμοργό</a:t>
            </a:r>
            <a:endParaRPr lang="fr-FR" sz="1400" i="1" dirty="0"/>
          </a:p>
        </p:txBody>
      </p:sp>
      <p:sp>
        <p:nvSpPr>
          <p:cNvPr id="5" name="Ορθογώνιο 4"/>
          <p:cNvSpPr/>
          <p:nvPr/>
        </p:nvSpPr>
        <p:spPr>
          <a:xfrm>
            <a:off x="5157355" y="487740"/>
            <a:ext cx="6096000" cy="2677656"/>
          </a:xfrm>
          <a:prstGeom prst="rect">
            <a:avLst/>
          </a:prstGeom>
        </p:spPr>
        <p:txBody>
          <a:bodyPr>
            <a:spAutoFit/>
          </a:bodyPr>
          <a:lstStyle/>
          <a:p>
            <a:pPr algn="ctr"/>
            <a:r>
              <a:rPr lang="el-GR" sz="1400" i="1" dirty="0" smtClean="0"/>
              <a:t>Οι ανδρικές μορφές είναι σπάνιες στην κυκλαδική ειδωλοπλαστική και απαντούν σε συγκεκριμένους τύπους ειδωλίων (μουσικοί, κυνηγοί ή πολεμιστές). </a:t>
            </a:r>
          </a:p>
          <a:p>
            <a:pPr algn="ctr"/>
            <a:endParaRPr lang="el-GR" sz="1400" i="1" dirty="0"/>
          </a:p>
          <a:p>
            <a:pPr algn="ctr"/>
            <a:r>
              <a:rPr lang="el-GR" sz="1400" i="1" dirty="0" smtClean="0"/>
              <a:t>Το περίφημο "αρσενικούδι" του Μουσείου Κυκλαδικής Τέχνης είναι μία από τις ελάχιστες ανδρικές μορφές που απεικονίζονται στη χαρακτηριστική όρθια στάση των γυναικείων ειδωλίων του "κανονικού" τύπου. </a:t>
            </a:r>
          </a:p>
          <a:p>
            <a:pPr algn="ctr"/>
            <a:endParaRPr lang="el-GR" sz="1400" i="1" dirty="0"/>
          </a:p>
          <a:p>
            <a:pPr algn="ctr"/>
            <a:r>
              <a:rPr lang="el-GR" sz="1400" i="1" dirty="0" smtClean="0"/>
              <a:t>Επίσης, αποτελεί το μοναδικό παράδειγμα ανδρικής μορφής σε πραγματικά μνημειώδεις διαστάσεις. </a:t>
            </a:r>
          </a:p>
          <a:p>
            <a:pPr algn="ctr"/>
            <a:endParaRPr lang="el-GR" sz="1400" i="1" dirty="0"/>
          </a:p>
          <a:p>
            <a:pPr algn="ctr"/>
            <a:r>
              <a:rPr lang="el-GR" sz="1400" i="1" dirty="0" smtClean="0"/>
              <a:t>Το ύψος του έργου, που λέγεται ότι προέρχεται από την Αμοργό, θα πρέπει να πλησίαζε το ένα μέτρο.</a:t>
            </a:r>
            <a:endParaRPr lang="fr-FR" sz="1400" i="1" dirty="0"/>
          </a:p>
        </p:txBody>
      </p:sp>
    </p:spTree>
    <p:extLst>
      <p:ext uri="{BB962C8B-B14F-4D97-AF65-F5344CB8AC3E}">
        <p14:creationId xmlns:p14="http://schemas.microsoft.com/office/powerpoint/2010/main" xmlns="" val="2298077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49655" y="5189407"/>
            <a:ext cx="3205878" cy="1325563"/>
          </a:xfrm>
        </p:spPr>
        <p:txBody>
          <a:bodyPr>
            <a:normAutofit/>
          </a:bodyPr>
          <a:lstStyle/>
          <a:p>
            <a:pPr algn="ctr"/>
            <a:r>
              <a:rPr lang="el-GR" sz="1400" i="1" dirty="0" smtClean="0">
                <a:latin typeface="+mn-lt"/>
              </a:rPr>
              <a:t>‘’Σύμπλεγμα τριών μορφών’’</a:t>
            </a:r>
            <a:br>
              <a:rPr lang="el-GR" sz="1400" i="1" dirty="0" smtClean="0">
                <a:latin typeface="+mn-lt"/>
              </a:rPr>
            </a:br>
            <a:r>
              <a:rPr lang="el-GR" sz="1400" i="1" dirty="0" smtClean="0">
                <a:latin typeface="+mn-lt"/>
              </a:rPr>
              <a:t>από τη Νάξο</a:t>
            </a:r>
            <a:endParaRPr lang="fr-FR" sz="1400" i="1" dirty="0">
              <a:latin typeface="+mn-lt"/>
            </a:endParaRPr>
          </a:p>
        </p:txBody>
      </p:sp>
      <p:pic>
        <p:nvPicPr>
          <p:cNvPr id="10242" name="Picture 2" descr="https://upload.wikimedia.org/wikipedia/commons/thumb/f/fa/Cycladic_three_figurines_group.jpg/800px-Cycladic_three_figurines_group.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682" r="545"/>
          <a:stretch/>
        </p:blipFill>
        <p:spPr bwMode="auto">
          <a:xfrm>
            <a:off x="-1" y="0"/>
            <a:ext cx="647376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6727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imgur.com/30rtEQ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4954" y="0"/>
            <a:ext cx="9816778"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659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3-eu-west-1.amazonaws.com/cycladic-museum/3SE1Fi147152402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121103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163261" y="75832"/>
            <a:ext cx="2498826" cy="523220"/>
          </a:xfrm>
          <a:prstGeom prst="rect">
            <a:avLst/>
          </a:prstGeom>
        </p:spPr>
        <p:txBody>
          <a:bodyPr wrap="none">
            <a:spAutoFit/>
          </a:bodyPr>
          <a:lstStyle/>
          <a:p>
            <a:pPr algn="ctr"/>
            <a:r>
              <a:rPr lang="el-GR" sz="1400" i="1" dirty="0" smtClean="0"/>
              <a:t>Σύγχρονο λατομείο στη Νάξο.</a:t>
            </a:r>
          </a:p>
          <a:p>
            <a:pPr algn="ctr"/>
            <a:r>
              <a:rPr lang="el-GR" sz="1400" i="1" dirty="0" smtClean="0"/>
              <a:t>Τα ειδώλια ήταν από μάρμαρο. </a:t>
            </a:r>
            <a:endParaRPr lang="fr-FR" sz="1400" i="1" dirty="0"/>
          </a:p>
        </p:txBody>
      </p:sp>
    </p:spTree>
    <p:extLst>
      <p:ext uri="{BB962C8B-B14F-4D97-AF65-F5344CB8AC3E}">
        <p14:creationId xmlns:p14="http://schemas.microsoft.com/office/powerpoint/2010/main" xmlns="" val="248775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eu-west-1.amazonaws.com/cycladic-museum/LOMQkE146781206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121103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2026490" y="3275111"/>
            <a:ext cx="7158050" cy="307777"/>
          </a:xfrm>
          <a:prstGeom prst="rect">
            <a:avLst/>
          </a:prstGeom>
        </p:spPr>
        <p:txBody>
          <a:bodyPr wrap="none">
            <a:spAutoFit/>
          </a:bodyPr>
          <a:lstStyle/>
          <a:p>
            <a:pPr algn="ctr"/>
            <a:r>
              <a:rPr lang="el-GR" sz="1400" i="1" dirty="0" smtClean="0">
                <a:solidFill>
                  <a:schemeClr val="bg1"/>
                </a:solidFill>
              </a:rPr>
              <a:t>Τα εργαλεία για τη δημιουργία των ειδωλίων ήταν από οψιανό, σκληρό, ηφαιστειακό πέτρωμα.</a:t>
            </a:r>
            <a:endParaRPr lang="el-GR" sz="1400" i="1" dirty="0">
              <a:solidFill>
                <a:schemeClr val="bg1"/>
              </a:solidFill>
            </a:endParaRPr>
          </a:p>
        </p:txBody>
      </p:sp>
    </p:spTree>
    <p:extLst>
      <p:ext uri="{BB962C8B-B14F-4D97-AF65-F5344CB8AC3E}">
        <p14:creationId xmlns:p14="http://schemas.microsoft.com/office/powerpoint/2010/main" xmlns="" val="976754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3-eu-west-1.amazonaws.com/cycladic-museum/kx9iwR1592405602.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960" r="2394" b="13530"/>
          <a:stretch/>
        </p:blipFill>
        <p:spPr bwMode="auto">
          <a:xfrm>
            <a:off x="-1" y="0"/>
            <a:ext cx="526545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a:xfrm>
            <a:off x="5358246" y="5280025"/>
            <a:ext cx="2954482" cy="1325563"/>
          </a:xfrm>
        </p:spPr>
        <p:txBody>
          <a:bodyPr>
            <a:normAutofit/>
          </a:bodyPr>
          <a:lstStyle/>
          <a:p>
            <a:pPr algn="ctr"/>
            <a:r>
              <a:rPr lang="el-GR" sz="1400" i="1" dirty="0" smtClean="0">
                <a:latin typeface="+mn-lt"/>
              </a:rPr>
              <a:t>‘’Πήλινο τηγανόσχημο σκεύος’’</a:t>
            </a:r>
            <a:br>
              <a:rPr lang="el-GR" sz="1400" i="1" dirty="0" smtClean="0">
                <a:latin typeface="+mn-lt"/>
              </a:rPr>
            </a:br>
            <a:r>
              <a:rPr lang="el-GR" sz="1400" i="1" dirty="0" smtClean="0">
                <a:latin typeface="+mn-lt"/>
              </a:rPr>
              <a:t>2800 – 2300 π.Χ.</a:t>
            </a:r>
            <a:br>
              <a:rPr lang="el-GR" sz="1400" i="1" dirty="0" smtClean="0">
                <a:latin typeface="+mn-lt"/>
              </a:rPr>
            </a:br>
            <a:r>
              <a:rPr lang="el-GR" sz="1400" i="1" dirty="0" smtClean="0">
                <a:latin typeface="+mn-lt"/>
              </a:rPr>
              <a:t>από τη Σύρο</a:t>
            </a:r>
            <a:endParaRPr lang="fr-FR" sz="1400" i="1" dirty="0">
              <a:latin typeface="+mn-lt"/>
            </a:endParaRPr>
          </a:p>
        </p:txBody>
      </p:sp>
      <p:sp>
        <p:nvSpPr>
          <p:cNvPr id="3" name="Ορθογώνιο 2"/>
          <p:cNvSpPr/>
          <p:nvPr/>
        </p:nvSpPr>
        <p:spPr>
          <a:xfrm>
            <a:off x="5510645" y="383554"/>
            <a:ext cx="6096000" cy="2893100"/>
          </a:xfrm>
          <a:prstGeom prst="rect">
            <a:avLst/>
          </a:prstGeom>
        </p:spPr>
        <p:txBody>
          <a:bodyPr>
            <a:spAutoFit/>
          </a:bodyPr>
          <a:lstStyle/>
          <a:p>
            <a:pPr algn="ctr"/>
            <a:r>
              <a:rPr lang="el-GR" sz="1400" i="1" dirty="0" smtClean="0"/>
              <a:t>Τα τηγανόσχημα σκεύη, που εμφανίζονται στην Πρωτοκυκλαδική Ι, αλλά γνωρίζουν τη μεγαλύτερη διάδοσή τους στην Πρωτοκυκλαδική ΙΙ περίοδο, οφείλουν την ονομασία τους στο χαρακτηριστικό σχήμα και όχι στη χρήση τους η οποία παραμένει αιγιγματική.</a:t>
            </a:r>
          </a:p>
          <a:p>
            <a:pPr algn="ctr"/>
            <a:endParaRPr lang="el-GR" sz="1400" i="1" dirty="0"/>
          </a:p>
          <a:p>
            <a:pPr algn="ctr"/>
            <a:r>
              <a:rPr lang="el-GR" sz="1400" i="1" dirty="0" smtClean="0"/>
              <a:t>Το συγκεκριμένο αγγείο κοσμείται με μεγάλη κεντρική σπείρα που περιβάλλεται από ζώνη έκτυπων τριγώνων και εγχάρακτη διπλή τρέχουσα σπείρα. Αυτού του είδους η διακόσμηση θεωρείται ότι απεικονίζει τον ήλιο και τη θάλασσα. Οι εγχαράξεις έχουν πληρωθεί με λευκή χρωστική ουσία (καολίνη). </a:t>
            </a:r>
          </a:p>
          <a:p>
            <a:pPr algn="ctr"/>
            <a:endParaRPr lang="el-GR" sz="1400" i="1" dirty="0"/>
          </a:p>
          <a:p>
            <a:pPr algn="ctr"/>
            <a:r>
              <a:rPr lang="el-GR" sz="1400" i="1" dirty="0" smtClean="0"/>
              <a:t>Τηγανόσχημα σκεύη βρίσκονται κυρίως σε τάφους, δεν λείπουν όμως και τα παραδείγματα από οικισμούς. Προς το παρόν δεν μπορούμε να προσδιορίσουμε τη χρήση τους και το νόημα των παραστάσεών τους.</a:t>
            </a:r>
            <a:endParaRPr lang="fr-FR" sz="1400" i="1" dirty="0"/>
          </a:p>
        </p:txBody>
      </p:sp>
    </p:spTree>
    <p:extLst>
      <p:ext uri="{BB962C8B-B14F-4D97-AF65-F5344CB8AC3E}">
        <p14:creationId xmlns:p14="http://schemas.microsoft.com/office/powerpoint/2010/main" xmlns="" val="1815691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27407" y="5435889"/>
            <a:ext cx="3314701" cy="1325563"/>
          </a:xfrm>
        </p:spPr>
        <p:txBody>
          <a:bodyPr>
            <a:normAutofit/>
          </a:bodyPr>
          <a:lstStyle/>
          <a:p>
            <a:pPr algn="ctr"/>
            <a:r>
              <a:rPr lang="el-GR" sz="1400" i="1" dirty="0" smtClean="0">
                <a:latin typeface="+mn-lt"/>
              </a:rPr>
              <a:t>‘’Μαρμάρινος Κρατηρίσκος  (καντήλα)’’</a:t>
            </a:r>
            <a:br>
              <a:rPr lang="el-GR" sz="1400" i="1" dirty="0" smtClean="0">
                <a:latin typeface="+mn-lt"/>
              </a:rPr>
            </a:br>
            <a:r>
              <a:rPr lang="el-GR" sz="1400" i="1" dirty="0" smtClean="0">
                <a:latin typeface="+mn-lt"/>
              </a:rPr>
              <a:t>3200 – 2800 π.Χ.</a:t>
            </a:r>
            <a:endParaRPr lang="fr-FR" sz="1400" i="1" dirty="0">
              <a:latin typeface="+mn-lt"/>
            </a:endParaRPr>
          </a:p>
        </p:txBody>
      </p:sp>
      <p:pic>
        <p:nvPicPr>
          <p:cNvPr id="8194" name="Picture 2" descr="https://s3-eu-west-1.amazonaws.com/cycladic-museum/MhOcwB159240561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199" r="1604" b="11865"/>
          <a:stretch/>
        </p:blipFill>
        <p:spPr bwMode="auto">
          <a:xfrm>
            <a:off x="0" y="0"/>
            <a:ext cx="5427407"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s://s3-eu-west-1.amazonaws.com/cycladic-museum/i3PgjH146841029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2951" y="405246"/>
            <a:ext cx="3521463" cy="266176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8605117" y="3167390"/>
            <a:ext cx="1694695" cy="523220"/>
          </a:xfrm>
          <a:prstGeom prst="rect">
            <a:avLst/>
          </a:prstGeom>
        </p:spPr>
        <p:txBody>
          <a:bodyPr wrap="none">
            <a:spAutoFit/>
          </a:bodyPr>
          <a:lstStyle/>
          <a:p>
            <a:pPr algn="ctr"/>
            <a:r>
              <a:rPr lang="el-GR" sz="1400" i="1" dirty="0" smtClean="0"/>
              <a:t>1450 π.Χ. - 1200 π.Χ.</a:t>
            </a:r>
          </a:p>
          <a:p>
            <a:pPr algn="ctr"/>
            <a:r>
              <a:rPr lang="el-GR" sz="1400" i="1" dirty="0"/>
              <a:t>α</a:t>
            </a:r>
            <a:r>
              <a:rPr lang="el-GR" sz="1400" i="1" dirty="0" smtClean="0"/>
              <a:t>πό την Κύπρο</a:t>
            </a:r>
            <a:endParaRPr lang="fr-FR" sz="1400" i="1" dirty="0"/>
          </a:p>
        </p:txBody>
      </p:sp>
    </p:spTree>
    <p:extLst>
      <p:ext uri="{BB962C8B-B14F-4D97-AF65-F5344CB8AC3E}">
        <p14:creationId xmlns:p14="http://schemas.microsoft.com/office/powerpoint/2010/main" xmlns="" val="1580541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s://s3-eu-west-1.amazonaws.com/cycladic-museum/O9zl16146824566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3908751"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4120849" y="5592681"/>
            <a:ext cx="1836208" cy="523220"/>
          </a:xfrm>
          <a:prstGeom prst="rect">
            <a:avLst/>
          </a:prstGeom>
        </p:spPr>
        <p:txBody>
          <a:bodyPr wrap="none">
            <a:spAutoFit/>
          </a:bodyPr>
          <a:lstStyle/>
          <a:p>
            <a:pPr algn="ctr"/>
            <a:r>
              <a:rPr lang="el-GR" sz="1400" i="1" dirty="0" smtClean="0"/>
              <a:t>‘’Βιολόσχημο ειδώλιο’’</a:t>
            </a:r>
          </a:p>
          <a:p>
            <a:pPr algn="ctr"/>
            <a:r>
              <a:rPr lang="el-GR" sz="1400" i="1" dirty="0" smtClean="0"/>
              <a:t>3200 π.Χ. - 2800 π.Χ.</a:t>
            </a:r>
            <a:endParaRPr lang="fr-FR" sz="1400" i="1" dirty="0"/>
          </a:p>
        </p:txBody>
      </p:sp>
      <p:sp>
        <p:nvSpPr>
          <p:cNvPr id="4" name="Ορθογώνιο 3"/>
          <p:cNvSpPr/>
          <p:nvPr/>
        </p:nvSpPr>
        <p:spPr>
          <a:xfrm>
            <a:off x="4544291" y="567311"/>
            <a:ext cx="6096000" cy="1600438"/>
          </a:xfrm>
          <a:prstGeom prst="rect">
            <a:avLst/>
          </a:prstGeom>
        </p:spPr>
        <p:txBody>
          <a:bodyPr>
            <a:spAutoFit/>
          </a:bodyPr>
          <a:lstStyle/>
          <a:p>
            <a:pPr algn="ctr"/>
            <a:r>
              <a:rPr lang="el-GR" sz="1400" i="1" dirty="0" smtClean="0"/>
              <a:t>Τα "βιολόσχημα" ειδώλια, που ονομάστηκαν έτσι επειδή το περίγραμμά τους θυμίζει έντονα το σχήμα του βιολιού, αποτελούν το συνηθέστερο τύπο σχηματικών ειδωλίων της Πρωτοκυκλαδικής Ι περιόδου. Αποτελούν εξέλιξη των βιολοειδών μορφών της Νεότερης Νεολιθικής (5300-3200 π.Χ.) και είναι κατά κανόνα μικρού μεγέθους, πολύ λεπτά, με μακρύ ραβδόσχημο στέλεχος, που αποδίδει το κεφάλι και τον λαιμό, και δύο πλατιές εγκοπές που διαμορφώνουν τη "μέση" του σώματος.</a:t>
            </a:r>
            <a:endParaRPr lang="fr-FR" sz="1400" i="1" dirty="0"/>
          </a:p>
        </p:txBody>
      </p:sp>
    </p:spTree>
    <p:extLst>
      <p:ext uri="{BB962C8B-B14F-4D97-AF65-F5344CB8AC3E}">
        <p14:creationId xmlns:p14="http://schemas.microsoft.com/office/powerpoint/2010/main" xmlns="" val="198152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upload.wikimedia.org/wikipedia/commons/thumb/7/72/Head_figurine_Spedos_Louvre_Ma2709.jpg/800px-Head_figurine_Spedos_Louvre_Ma2709.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313" t="8636" r="10248" b="909"/>
          <a:stretch/>
        </p:blipFill>
        <p:spPr bwMode="auto">
          <a:xfrm>
            <a:off x="0" y="0"/>
            <a:ext cx="3844636" cy="68926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3844636" y="5921771"/>
            <a:ext cx="2001982" cy="738664"/>
          </a:xfrm>
          <a:prstGeom prst="rect">
            <a:avLst/>
          </a:prstGeom>
        </p:spPr>
        <p:txBody>
          <a:bodyPr wrap="square">
            <a:spAutoFit/>
          </a:bodyPr>
          <a:lstStyle/>
          <a:p>
            <a:pPr algn="ctr"/>
            <a:r>
              <a:rPr lang="el-GR" sz="1400" i="1" dirty="0" smtClean="0"/>
              <a:t>‘’Κεφάλι ειδωλίου’’</a:t>
            </a:r>
          </a:p>
          <a:p>
            <a:pPr algn="ctr"/>
            <a:r>
              <a:rPr lang="fr-FR" sz="1400" i="1" dirty="0" smtClean="0"/>
              <a:t>2700–2300</a:t>
            </a:r>
            <a:r>
              <a:rPr lang="el-GR" sz="1400" i="1" dirty="0" smtClean="0"/>
              <a:t> π.Χ. </a:t>
            </a:r>
          </a:p>
          <a:p>
            <a:pPr algn="ctr"/>
            <a:r>
              <a:rPr lang="el-GR" sz="1400" i="1" dirty="0"/>
              <a:t>α</a:t>
            </a:r>
            <a:r>
              <a:rPr lang="el-GR" sz="1400" i="1" dirty="0" smtClean="0"/>
              <a:t>πό την Κέρο</a:t>
            </a:r>
            <a:endParaRPr lang="fr-FR" sz="1400" i="1" dirty="0"/>
          </a:p>
        </p:txBody>
      </p:sp>
    </p:spTree>
    <p:extLst>
      <p:ext uri="{BB962C8B-B14F-4D97-AF65-F5344CB8AC3E}">
        <p14:creationId xmlns:p14="http://schemas.microsoft.com/office/powerpoint/2010/main" xmlns="" val="1185107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3-eu-west-1.amazonaws.com/cycladic-museum/xFWSti15924055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865418" cy="68718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a:xfrm>
            <a:off x="3865418" y="5546291"/>
            <a:ext cx="2455718" cy="1325563"/>
          </a:xfrm>
        </p:spPr>
        <p:txBody>
          <a:bodyPr>
            <a:normAutofit/>
          </a:bodyPr>
          <a:lstStyle/>
          <a:p>
            <a:pPr algn="ctr"/>
            <a:r>
              <a:rPr lang="el-GR" sz="1400" i="1" dirty="0" smtClean="0">
                <a:latin typeface="+mn-lt"/>
              </a:rPr>
              <a:t>‘’Ειδώλιο γυναικείας μορφής’’</a:t>
            </a:r>
            <a:br>
              <a:rPr lang="el-GR" sz="1400" i="1" dirty="0" smtClean="0">
                <a:latin typeface="+mn-lt"/>
              </a:rPr>
            </a:br>
            <a:r>
              <a:rPr lang="el-GR" sz="1400" i="1" dirty="0" smtClean="0">
                <a:latin typeface="+mn-lt"/>
              </a:rPr>
              <a:t>2400 π.Χ.</a:t>
            </a:r>
            <a:endParaRPr lang="fr-FR" sz="1400" i="1" dirty="0">
              <a:latin typeface="+mn-lt"/>
            </a:endParaRPr>
          </a:p>
        </p:txBody>
      </p:sp>
      <p:pic>
        <p:nvPicPr>
          <p:cNvPr id="6148" name="Picture 4" descr="https://s3-eu-west-1.amazonaws.com/cycladic-museum/fIiiiZ159240562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38457" y="1"/>
            <a:ext cx="3853544" cy="68507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5807385" y="127061"/>
            <a:ext cx="2380652" cy="523220"/>
          </a:xfrm>
          <a:prstGeom prst="rect">
            <a:avLst/>
          </a:prstGeom>
        </p:spPr>
        <p:txBody>
          <a:bodyPr wrap="none">
            <a:spAutoFit/>
          </a:bodyPr>
          <a:lstStyle/>
          <a:p>
            <a:pPr algn="ctr"/>
            <a:r>
              <a:rPr lang="el-GR" sz="1400" i="1" dirty="0" smtClean="0"/>
              <a:t>‘’Ειδώλιο γυναικείας μορφής’’</a:t>
            </a:r>
          </a:p>
          <a:p>
            <a:pPr algn="ctr"/>
            <a:r>
              <a:rPr lang="el-GR" sz="1400" i="1" dirty="0" smtClean="0"/>
              <a:t>2500 π.Χ.</a:t>
            </a:r>
            <a:endParaRPr lang="fr-FR" sz="1400" i="1" dirty="0"/>
          </a:p>
        </p:txBody>
      </p:sp>
    </p:spTree>
    <p:extLst>
      <p:ext uri="{BB962C8B-B14F-4D97-AF65-F5344CB8AC3E}">
        <p14:creationId xmlns:p14="http://schemas.microsoft.com/office/powerpoint/2010/main" xmlns="" val="2814405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415</Words>
  <Application>Microsoft Office PowerPoint</Application>
  <PresentationFormat>Προσαρμογή</PresentationFormat>
  <Paragraphs>40</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Office Theme</vt:lpstr>
      <vt:lpstr>Κυκλαδικά ειδώλια και αγγεία</vt:lpstr>
      <vt:lpstr>Διαφάνεια 2</vt:lpstr>
      <vt:lpstr>Διαφάνεια 3</vt:lpstr>
      <vt:lpstr>Διαφάνεια 4</vt:lpstr>
      <vt:lpstr>‘’Πήλινο τηγανόσχημο σκεύος’’ 2800 – 2300 π.Χ. από τη Σύρο</vt:lpstr>
      <vt:lpstr>‘’Μαρμάρινος Κρατηρίσκος  (καντήλα)’’ 3200 – 2800 π.Χ.</vt:lpstr>
      <vt:lpstr>Διαφάνεια 7</vt:lpstr>
      <vt:lpstr>Διαφάνεια 8</vt:lpstr>
      <vt:lpstr>‘’Ειδώλιο γυναικείας μορφής’’ 2400 π.Χ.</vt:lpstr>
      <vt:lpstr>‘’Γυναικείο ειδώλιο’’ από την Αμοργό</vt:lpstr>
      <vt:lpstr>‘’Καθιστή γυναικεία μορφή’’</vt:lpstr>
      <vt:lpstr>‘’Ο Εγείρων Πρόποσιν’’ 2600 π.Χ.</vt:lpstr>
      <vt:lpstr>‘’Ο Αυλητής’’ και  ‘’Ο Αρπιστής’’ ανδρικά ειδώλια 2600 π.Χ. από την Κέρο</vt:lpstr>
      <vt:lpstr>Διαφάνεια 14</vt:lpstr>
      <vt:lpstr>‘’Σύμπλεγμα τριών μορφών’’ από τη Νάξο</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Κυκλαδικά ειδώλια</dc:title>
  <dc:creator>Grigoris</dc:creator>
  <cp:lastModifiedBy>user</cp:lastModifiedBy>
  <cp:revision>10</cp:revision>
  <dcterms:created xsi:type="dcterms:W3CDTF">2020-11-08T10:08:43Z</dcterms:created>
  <dcterms:modified xsi:type="dcterms:W3CDTF">2024-11-20T17:47:02Z</dcterms:modified>
</cp:coreProperties>
</file>