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93" r:id="rId4"/>
    <p:sldId id="286" r:id="rId5"/>
    <p:sldId id="288" r:id="rId6"/>
    <p:sldId id="265" r:id="rId7"/>
    <p:sldId id="266" r:id="rId8"/>
    <p:sldId id="274" r:id="rId9"/>
    <p:sldId id="289" r:id="rId10"/>
    <p:sldId id="285" r:id="rId11"/>
    <p:sldId id="263" r:id="rId12"/>
    <p:sldId id="287" r:id="rId13"/>
    <p:sldId id="262" r:id="rId14"/>
    <p:sldId id="290" r:id="rId15"/>
    <p:sldId id="291" r:id="rId16"/>
    <p:sldId id="292" r:id="rId17"/>
    <p:sldId id="260" r:id="rId18"/>
    <p:sldId id="273" r:id="rId19"/>
    <p:sldId id="271" r:id="rId20"/>
    <p:sldId id="267" r:id="rId21"/>
    <p:sldId id="284" r:id="rId22"/>
    <p:sldId id="283" r:id="rId23"/>
    <p:sldId id="282"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AE3E1A6-AEB1-48B0-A6D3-9A6D4981738D}" type="datetimeFigureOut">
              <a:rPr lang="el-GR" smtClean="0"/>
              <a:pPr/>
              <a:t>5/12/2016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441ABA3-91AE-4986-BC96-F380E123D01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3E1A6-AEB1-48B0-A6D3-9A6D4981738D}" type="datetimeFigureOut">
              <a:rPr lang="el-GR" smtClean="0"/>
              <a:pPr/>
              <a:t>5/12/2016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1ABA3-91AE-4986-BC96-F380E123D010}"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428868"/>
            <a:ext cx="7772400" cy="1470025"/>
          </a:xfrm>
        </p:spPr>
        <p:txBody>
          <a:bodyPr/>
          <a:lstStyle/>
          <a:p>
            <a:r>
              <a:rPr lang="el-GR" i="1" dirty="0" smtClean="0"/>
              <a:t>Μινωική Θρησκεία και Τέχνη</a:t>
            </a:r>
            <a:endParaRPr lang="el-G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Κλείσιμο Παραθύρου"/>
          <p:cNvPicPr>
            <a:picLocks noChangeAspect="1" noChangeArrowheads="1"/>
          </p:cNvPicPr>
          <p:nvPr/>
        </p:nvPicPr>
        <p:blipFill>
          <a:blip r:embed="rId2"/>
          <a:srcRect/>
          <a:stretch>
            <a:fillRect/>
          </a:stretch>
        </p:blipFill>
        <p:spPr bwMode="auto">
          <a:xfrm>
            <a:off x="1071538" y="1357298"/>
            <a:ext cx="2543175" cy="4000501"/>
          </a:xfrm>
          <a:prstGeom prst="rect">
            <a:avLst/>
          </a:prstGeom>
          <a:noFill/>
        </p:spPr>
      </p:pic>
      <p:sp>
        <p:nvSpPr>
          <p:cNvPr id="3" name="2 - Ορθογώνιο"/>
          <p:cNvSpPr/>
          <p:nvPr/>
        </p:nvSpPr>
        <p:spPr>
          <a:xfrm>
            <a:off x="3929058" y="4929198"/>
            <a:ext cx="5643602" cy="923330"/>
          </a:xfrm>
          <a:prstGeom prst="rect">
            <a:avLst/>
          </a:prstGeom>
        </p:spPr>
        <p:txBody>
          <a:bodyPr wrap="square">
            <a:spAutoFit/>
          </a:bodyPr>
          <a:lstStyle/>
          <a:p>
            <a:r>
              <a:rPr lang="el-GR" i="1" dirty="0" smtClean="0"/>
              <a:t>Άποψη λίθινου ρυτού σε σχήμα ταυροκεφαλής</a:t>
            </a:r>
          </a:p>
          <a:p>
            <a:r>
              <a:rPr lang="el-GR" i="1" dirty="0" smtClean="0"/>
              <a:t> </a:t>
            </a:r>
            <a:r>
              <a:rPr lang="el-GR" i="1" dirty="0" smtClean="0"/>
              <a:t>                         1550 </a:t>
            </a:r>
            <a:r>
              <a:rPr lang="el-GR" i="1" dirty="0" smtClean="0"/>
              <a:t>- 1500 </a:t>
            </a:r>
            <a:r>
              <a:rPr lang="el-GR" i="1" dirty="0" err="1" smtClean="0"/>
              <a:t>π.Χ.</a:t>
            </a:r>
            <a:r>
              <a:rPr lang="el-GR" i="1" dirty="0" smtClean="0"/>
              <a:t> </a:t>
            </a:r>
            <a:br>
              <a:rPr lang="el-GR" i="1" dirty="0" smtClean="0"/>
            </a:br>
            <a:r>
              <a:rPr lang="el-GR" i="1" dirty="0" smtClean="0"/>
              <a:t>                                  Κνωσός</a:t>
            </a:r>
            <a:endParaRPr lang="el-GR" i="1" dirty="0"/>
          </a:p>
        </p:txBody>
      </p:sp>
      <p:sp>
        <p:nvSpPr>
          <p:cNvPr id="4" name="3 - Ορθογώνιο"/>
          <p:cNvSpPr/>
          <p:nvPr/>
        </p:nvSpPr>
        <p:spPr>
          <a:xfrm>
            <a:off x="4214810" y="714356"/>
            <a:ext cx="4572000" cy="2862322"/>
          </a:xfrm>
          <a:prstGeom prst="rect">
            <a:avLst/>
          </a:prstGeom>
        </p:spPr>
        <p:txBody>
          <a:bodyPr>
            <a:spAutoFit/>
          </a:bodyPr>
          <a:lstStyle/>
          <a:p>
            <a:r>
              <a:rPr lang="el-GR" dirty="0" smtClean="0"/>
              <a:t>Τα κέρατά του, που δεν βρέθηκαν, πρέπει να ήταν ξύλινα και επιχρυσωμένα, τα μάτια του ήταν ένθετα από ορεία κρύσταλλο με ζωγραφισμένη την ίριδα, τα βλέφαρα από ίασπι και το ρύγχος από μάργαρο.  </a:t>
            </a:r>
          </a:p>
          <a:p>
            <a:endParaRPr lang="el-GR" dirty="0" smtClean="0"/>
          </a:p>
          <a:p>
            <a:r>
              <a:rPr lang="el-GR" dirty="0" smtClean="0"/>
              <a:t>Το αγγείο δεν σώζεται ολόκληρο -αυθεντική είναι μόνο η αριστερή πλευρά του κεφαλιού.</a:t>
            </a:r>
          </a:p>
          <a:p>
            <a:r>
              <a:rPr lang="el-GR" dirty="0" smtClean="0"/>
              <a:t/>
            </a:r>
            <a:br>
              <a:rPr lang="el-GR" dirty="0" smtClean="0"/>
            </a:b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Κλείσιμο Παραθύρου"/>
          <p:cNvPicPr>
            <a:picLocks noChangeAspect="1" noChangeArrowheads="1"/>
          </p:cNvPicPr>
          <p:nvPr/>
        </p:nvPicPr>
        <p:blipFill>
          <a:blip r:embed="rId2"/>
          <a:srcRect/>
          <a:stretch>
            <a:fillRect/>
          </a:stretch>
        </p:blipFill>
        <p:spPr bwMode="auto">
          <a:xfrm>
            <a:off x="1571604" y="642918"/>
            <a:ext cx="6286500" cy="3743325"/>
          </a:xfrm>
          <a:prstGeom prst="rect">
            <a:avLst/>
          </a:prstGeom>
          <a:noFill/>
        </p:spPr>
      </p:pic>
      <p:sp>
        <p:nvSpPr>
          <p:cNvPr id="3" name="2 - Ορθογώνιο"/>
          <p:cNvSpPr/>
          <p:nvPr/>
        </p:nvSpPr>
        <p:spPr>
          <a:xfrm>
            <a:off x="0" y="4786322"/>
            <a:ext cx="9001156" cy="646331"/>
          </a:xfrm>
          <a:prstGeom prst="rect">
            <a:avLst/>
          </a:prstGeom>
        </p:spPr>
        <p:txBody>
          <a:bodyPr wrap="square">
            <a:spAutoFit/>
          </a:bodyPr>
          <a:lstStyle/>
          <a:p>
            <a:r>
              <a:rPr lang="el-GR" i="1" dirty="0" smtClean="0"/>
              <a:t>    Τμήμα </a:t>
            </a:r>
            <a:r>
              <a:rPr lang="el-GR" i="1" dirty="0" smtClean="0"/>
              <a:t>τοιχογραφίας </a:t>
            </a:r>
            <a:r>
              <a:rPr lang="el-GR" i="1" dirty="0"/>
              <a:t>με παράσταση ταυροκαθαψίων</a:t>
            </a:r>
            <a:r>
              <a:rPr lang="el-GR" i="1" dirty="0" smtClean="0"/>
              <a:t>, </a:t>
            </a:r>
            <a:r>
              <a:rPr lang="el-GR" i="1" dirty="0"/>
              <a:t>τμήμα τοιχογραφίας από την </a:t>
            </a:r>
            <a:r>
              <a:rPr lang="el-GR" i="1" dirty="0" smtClean="0"/>
              <a:t>Κνωσό</a:t>
            </a:r>
            <a:r>
              <a:rPr lang="el-GR" i="1" dirty="0"/>
              <a:t> </a:t>
            </a:r>
            <a:br>
              <a:rPr lang="el-GR" i="1" dirty="0"/>
            </a:br>
            <a:r>
              <a:rPr lang="el-GR" i="1" dirty="0" smtClean="0"/>
              <a:t>                                       Ύστερη </a:t>
            </a:r>
            <a:r>
              <a:rPr lang="el-GR" i="1" dirty="0"/>
              <a:t>Εποχή του Χαλκού, λίγο μετά το 1550 </a:t>
            </a:r>
            <a:r>
              <a:rPr lang="el-GR" i="1" dirty="0" err="1"/>
              <a:t>π.Χ.</a:t>
            </a:r>
            <a:endParaRPr lang="el-GR" i="1" dirty="0"/>
          </a:p>
        </p:txBody>
      </p:sp>
      <p:sp>
        <p:nvSpPr>
          <p:cNvPr id="4" name="3 - Ορθογώνιο"/>
          <p:cNvSpPr/>
          <p:nvPr/>
        </p:nvSpPr>
        <p:spPr>
          <a:xfrm>
            <a:off x="0" y="5786454"/>
            <a:ext cx="9144000" cy="923330"/>
          </a:xfrm>
          <a:prstGeom prst="rect">
            <a:avLst/>
          </a:prstGeom>
        </p:spPr>
        <p:txBody>
          <a:bodyPr wrap="square">
            <a:spAutoFit/>
          </a:bodyPr>
          <a:lstStyle/>
          <a:p>
            <a:r>
              <a:rPr lang="el-GR" dirty="0"/>
              <a:t> </a:t>
            </a:r>
            <a:r>
              <a:rPr lang="el-GR" dirty="0" smtClean="0"/>
              <a:t>     Οι </a:t>
            </a:r>
            <a:r>
              <a:rPr lang="el-GR" dirty="0"/>
              <a:t>ανθρώπινες μορφές, δύο γυναίκες και ένας άνδρας, είναι πλούσια στολισμένες με κοσμήματα και ψηλές μπότες, ενώ εντύπωση προκαλεί ότι και οι γυναίκες φορούν το ανδρικό </a:t>
            </a:r>
            <a:r>
              <a:rPr lang="el-GR" dirty="0" smtClean="0"/>
              <a:t>           </a:t>
            </a:r>
          </a:p>
          <a:p>
            <a:r>
              <a:rPr lang="el-GR" dirty="0" smtClean="0"/>
              <a:t> </a:t>
            </a:r>
            <a:r>
              <a:rPr lang="el-GR" dirty="0" smtClean="0"/>
              <a:t>                                                                        </a:t>
            </a:r>
            <a:r>
              <a:rPr lang="el-GR" dirty="0" smtClean="0"/>
              <a:t>περίζωμα</a:t>
            </a:r>
            <a:r>
              <a:rPr lang="el-GR"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Κλείσιμο Παραθύρου"/>
          <p:cNvPicPr>
            <a:picLocks noChangeAspect="1" noChangeArrowheads="1"/>
          </p:cNvPicPr>
          <p:nvPr/>
        </p:nvPicPr>
        <p:blipFill>
          <a:blip r:embed="rId2"/>
          <a:srcRect/>
          <a:stretch>
            <a:fillRect/>
          </a:stretch>
        </p:blipFill>
        <p:spPr bwMode="auto">
          <a:xfrm>
            <a:off x="2071670" y="714356"/>
            <a:ext cx="4981575" cy="4000501"/>
          </a:xfrm>
          <a:prstGeom prst="rect">
            <a:avLst/>
          </a:prstGeom>
          <a:noFill/>
        </p:spPr>
      </p:pic>
      <p:sp>
        <p:nvSpPr>
          <p:cNvPr id="3" name="2 - Ορθογώνιο"/>
          <p:cNvSpPr/>
          <p:nvPr/>
        </p:nvSpPr>
        <p:spPr>
          <a:xfrm>
            <a:off x="3214678" y="5000636"/>
            <a:ext cx="2501069" cy="1200329"/>
          </a:xfrm>
          <a:prstGeom prst="rect">
            <a:avLst/>
          </a:prstGeom>
        </p:spPr>
        <p:txBody>
          <a:bodyPr wrap="none">
            <a:spAutoFit/>
          </a:bodyPr>
          <a:lstStyle/>
          <a:p>
            <a:r>
              <a:rPr lang="el-GR" i="1" dirty="0" smtClean="0"/>
              <a:t>Ειδώλιο ταυροκαθάπτη </a:t>
            </a:r>
          </a:p>
          <a:p>
            <a:r>
              <a:rPr lang="el-GR" i="1" dirty="0" smtClean="0"/>
              <a:t>    περίπου </a:t>
            </a:r>
            <a:r>
              <a:rPr lang="el-GR" i="1" dirty="0" smtClean="0"/>
              <a:t>1550 π.Χ </a:t>
            </a:r>
            <a:br>
              <a:rPr lang="el-GR" i="1" dirty="0" smtClean="0"/>
            </a:br>
            <a:r>
              <a:rPr lang="el-GR" i="1" dirty="0" smtClean="0"/>
              <a:t>              Κνωσός</a:t>
            </a:r>
            <a:endParaRPr lang="el-GR" i="1"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odysseus.culture.gr/0/spacer.gif"/>
          <p:cNvPicPr>
            <a:picLocks noChangeAspect="1" noChangeArrowheads="1"/>
          </p:cNvPicPr>
          <p:nvPr/>
        </p:nvPicPr>
        <p:blipFill>
          <a:blip r:embed="rId2"/>
          <a:srcRect/>
          <a:stretch>
            <a:fillRect/>
          </a:stretch>
        </p:blipFill>
        <p:spPr bwMode="auto">
          <a:xfrm>
            <a:off x="0" y="0"/>
            <a:ext cx="9525" cy="57150"/>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dirty="0" smtClean="0">
                <a:ln>
                  <a:noFill/>
                </a:ln>
                <a:solidFill>
                  <a:srgbClr val="000000"/>
                </a:solidFill>
                <a:effectLst/>
                <a:latin typeface="Verdana" pitchFamily="34" charset="0"/>
                <a:cs typeface="Arial" pitchFamily="34" charset="0"/>
              </a:rPr>
              <a:t>Τοιχογραφία του "Πρίγκηπα με τα κρίνα"</a:t>
            </a:r>
            <a:r>
              <a:rPr kumimoji="0" lang="el-GR" sz="900" b="0" i="0" u="none" strike="noStrike" cap="none" normalizeH="0" baseline="0" dirty="0" smtClean="0">
                <a:ln>
                  <a:noFill/>
                </a:ln>
                <a:solidFill>
                  <a:schemeClr val="tx1"/>
                </a:solidFill>
                <a:effectLst/>
                <a:latin typeface="Arial" pitchFamily="34"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descr="http://odysseus.culture.gr/0/spacer.gif"/>
          <p:cNvPicPr>
            <a:picLocks noChangeAspect="1" noChangeArrowheads="1"/>
          </p:cNvPicPr>
          <p:nvPr/>
        </p:nvPicPr>
        <p:blipFill>
          <a:blip r:embed="rId2"/>
          <a:srcRect/>
          <a:stretch>
            <a:fillRect/>
          </a:stretch>
        </p:blipFill>
        <p:spPr bwMode="auto">
          <a:xfrm>
            <a:off x="0" y="0"/>
            <a:ext cx="9525" cy="57150"/>
          </a:xfrm>
          <a:prstGeom prst="rect">
            <a:avLst/>
          </a:prstGeom>
          <a:noFill/>
        </p:spPr>
      </p:pic>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dirty="0" smtClean="0">
                <a:ln>
                  <a:noFill/>
                </a:ln>
                <a:solidFill>
                  <a:srgbClr val="000000"/>
                </a:solidFill>
                <a:effectLst/>
                <a:latin typeface="Verdana" pitchFamily="34" charset="0"/>
                <a:cs typeface="Arial" pitchFamily="34" charset="0"/>
              </a:rPr>
              <a:t>Τοιχογραφία του "Πρίγκηπα με τα κρίνα"</a:t>
            </a:r>
            <a:r>
              <a:rPr kumimoji="0" lang="el-GR" sz="900" b="0" i="0" u="none" strike="noStrike" cap="none" normalizeH="0" baseline="0" dirty="0" smtClean="0">
                <a:ln>
                  <a:noFill/>
                </a:ln>
                <a:solidFill>
                  <a:schemeClr val="tx1"/>
                </a:solidFill>
                <a:effectLst/>
                <a:latin typeface="Arial" pitchFamily="34"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 Ορθογώνιο"/>
          <p:cNvSpPr/>
          <p:nvPr/>
        </p:nvSpPr>
        <p:spPr>
          <a:xfrm>
            <a:off x="4143372" y="714356"/>
            <a:ext cx="4572000" cy="1200329"/>
          </a:xfrm>
          <a:prstGeom prst="rect">
            <a:avLst/>
          </a:prstGeom>
        </p:spPr>
        <p:txBody>
          <a:bodyPr>
            <a:spAutoFit/>
          </a:bodyPr>
          <a:lstStyle/>
          <a:p>
            <a:r>
              <a:rPr lang="el-GR" dirty="0" smtClean="0"/>
              <a:t>    Ο </a:t>
            </a:r>
            <a:r>
              <a:rPr lang="el-GR" dirty="0" smtClean="0"/>
              <a:t>νέος ονομάσθηκε από τους ερευνητές «πρίγκηπας», γιατί θεωρήθηκε ότι </a:t>
            </a:r>
            <a:r>
              <a:rPr lang="el-GR" dirty="0" smtClean="0"/>
              <a:t>αποδίδει</a:t>
            </a:r>
          </a:p>
          <a:p>
            <a:r>
              <a:rPr lang="el-GR" dirty="0" smtClean="0"/>
              <a:t> </a:t>
            </a:r>
            <a:r>
              <a:rPr lang="el-GR" dirty="0" smtClean="0"/>
              <a:t>το βασιλιά-ιερέα, που ζούσε στο ανάκτορο </a:t>
            </a:r>
            <a:r>
              <a:rPr lang="el-GR" dirty="0" smtClean="0"/>
              <a:t> </a:t>
            </a:r>
          </a:p>
          <a:p>
            <a:r>
              <a:rPr lang="el-GR" dirty="0" smtClean="0"/>
              <a:t> </a:t>
            </a:r>
            <a:r>
              <a:rPr lang="el-GR" dirty="0" smtClean="0"/>
              <a:t>                          </a:t>
            </a:r>
            <a:r>
              <a:rPr lang="el-GR" dirty="0" smtClean="0"/>
              <a:t>της </a:t>
            </a:r>
            <a:r>
              <a:rPr lang="el-GR" dirty="0" smtClean="0"/>
              <a:t>Κνωσού.</a:t>
            </a:r>
            <a:endParaRPr lang="el-GR" dirty="0"/>
          </a:p>
        </p:txBody>
      </p:sp>
      <p:sp>
        <p:nvSpPr>
          <p:cNvPr id="10" name="9 - Ορθογώνιο"/>
          <p:cNvSpPr/>
          <p:nvPr/>
        </p:nvSpPr>
        <p:spPr>
          <a:xfrm>
            <a:off x="4071934" y="4857760"/>
            <a:ext cx="4419928" cy="369332"/>
          </a:xfrm>
          <a:prstGeom prst="rect">
            <a:avLst/>
          </a:prstGeom>
        </p:spPr>
        <p:txBody>
          <a:bodyPr wrap="none">
            <a:spAutoFit/>
          </a:bodyPr>
          <a:lstStyle/>
          <a:p>
            <a:r>
              <a:rPr lang="el-GR" i="1" dirty="0" smtClean="0"/>
              <a:t>Ύστερη Εποχή του Χαλκού, περίπου 1550 π</a:t>
            </a:r>
            <a:r>
              <a:rPr lang="el-GR" dirty="0" smtClean="0"/>
              <a:t>.Χ</a:t>
            </a:r>
            <a:endParaRPr lang="el-GR" dirty="0"/>
          </a:p>
        </p:txBody>
      </p:sp>
      <p:pic>
        <p:nvPicPr>
          <p:cNvPr id="5122" name="Picture 2" descr="Κλείσιμο Παραθύρου"/>
          <p:cNvPicPr>
            <a:picLocks noChangeAspect="1" noChangeArrowheads="1"/>
          </p:cNvPicPr>
          <p:nvPr/>
        </p:nvPicPr>
        <p:blipFill>
          <a:blip r:embed="rId3"/>
          <a:srcRect/>
          <a:stretch>
            <a:fillRect/>
          </a:stretch>
        </p:blipFill>
        <p:spPr bwMode="auto">
          <a:xfrm>
            <a:off x="928662" y="1285860"/>
            <a:ext cx="2466975" cy="40005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Κλείσιμο Παραθύρου"/>
          <p:cNvPicPr>
            <a:picLocks noChangeAspect="1" noChangeArrowheads="1"/>
          </p:cNvPicPr>
          <p:nvPr/>
        </p:nvPicPr>
        <p:blipFill>
          <a:blip r:embed="rId2"/>
          <a:srcRect/>
          <a:stretch>
            <a:fillRect/>
          </a:stretch>
        </p:blipFill>
        <p:spPr bwMode="auto">
          <a:xfrm>
            <a:off x="1142976" y="928670"/>
            <a:ext cx="3505200" cy="4000501"/>
          </a:xfrm>
          <a:prstGeom prst="rect">
            <a:avLst/>
          </a:prstGeom>
          <a:noFill/>
        </p:spPr>
      </p:pic>
      <p:sp>
        <p:nvSpPr>
          <p:cNvPr id="3" name="2 - Ορθογώνιο"/>
          <p:cNvSpPr/>
          <p:nvPr/>
        </p:nvSpPr>
        <p:spPr>
          <a:xfrm>
            <a:off x="4929190" y="1142984"/>
            <a:ext cx="3808030" cy="369332"/>
          </a:xfrm>
          <a:prstGeom prst="rect">
            <a:avLst/>
          </a:prstGeom>
        </p:spPr>
        <p:txBody>
          <a:bodyPr wrap="none">
            <a:spAutoFit/>
          </a:bodyPr>
          <a:lstStyle/>
          <a:p>
            <a:r>
              <a:rPr lang="el-GR" i="1" dirty="0" smtClean="0"/>
              <a:t>Τοιχογραφία του "γαλάζιου πουλιού"</a:t>
            </a:r>
            <a:endParaRPr lang="el-GR" i="1" dirty="0"/>
          </a:p>
        </p:txBody>
      </p:sp>
      <p:sp>
        <p:nvSpPr>
          <p:cNvPr id="4" name="3 - Ορθογώνιο"/>
          <p:cNvSpPr/>
          <p:nvPr/>
        </p:nvSpPr>
        <p:spPr>
          <a:xfrm>
            <a:off x="214282" y="5380672"/>
            <a:ext cx="8929718" cy="923330"/>
          </a:xfrm>
          <a:prstGeom prst="rect">
            <a:avLst/>
          </a:prstGeom>
        </p:spPr>
        <p:txBody>
          <a:bodyPr wrap="square">
            <a:spAutoFit/>
          </a:bodyPr>
          <a:lstStyle/>
          <a:p>
            <a:r>
              <a:rPr lang="el-GR" dirty="0" smtClean="0"/>
              <a:t>    Από </a:t>
            </a:r>
            <a:r>
              <a:rPr lang="el-GR" dirty="0" smtClean="0"/>
              <a:t>τις αρχαιότερες και σημαντικότερες τοιχογραφίες, που βρέθηκαν στη </a:t>
            </a:r>
            <a:r>
              <a:rPr lang="el-GR" dirty="0" smtClean="0"/>
              <a:t>λεγόμενη</a:t>
            </a:r>
          </a:p>
          <a:p>
            <a:r>
              <a:rPr lang="el-GR" dirty="0" smtClean="0"/>
              <a:t>  «</a:t>
            </a:r>
            <a:r>
              <a:rPr lang="el-GR" dirty="0" smtClean="0"/>
              <a:t>Οικία των τοιχογραφιών».  Η σκηνή σφύζει από ζωντάνια, όμως αποπνέει εξαιρετική </a:t>
            </a:r>
            <a:r>
              <a:rPr lang="el-GR" dirty="0" smtClean="0"/>
              <a:t>                      </a:t>
            </a:r>
          </a:p>
          <a:p>
            <a:r>
              <a:rPr lang="el-GR" dirty="0" smtClean="0"/>
              <a:t> </a:t>
            </a:r>
            <a:r>
              <a:rPr lang="el-GR" dirty="0" smtClean="0"/>
              <a:t>                                                                  </a:t>
            </a:r>
            <a:r>
              <a:rPr lang="el-GR" dirty="0" smtClean="0"/>
              <a:t>ηρεμία </a:t>
            </a:r>
            <a:r>
              <a:rPr lang="el-GR" dirty="0" smtClean="0"/>
              <a:t>και αρμονία.</a:t>
            </a:r>
            <a:endParaRPr lang="el-GR" dirty="0"/>
          </a:p>
        </p:txBody>
      </p:sp>
      <p:sp>
        <p:nvSpPr>
          <p:cNvPr id="5" name="4 - Ορθογώνιο"/>
          <p:cNvSpPr/>
          <p:nvPr/>
        </p:nvSpPr>
        <p:spPr>
          <a:xfrm>
            <a:off x="5357818" y="1857364"/>
            <a:ext cx="2696700" cy="923330"/>
          </a:xfrm>
          <a:prstGeom prst="rect">
            <a:avLst/>
          </a:prstGeom>
        </p:spPr>
        <p:txBody>
          <a:bodyPr wrap="none">
            <a:spAutoFit/>
          </a:bodyPr>
          <a:lstStyle/>
          <a:p>
            <a:r>
              <a:rPr lang="el-GR" i="1" dirty="0" smtClean="0"/>
              <a:t>Ύστερη Εποχή του </a:t>
            </a:r>
            <a:r>
              <a:rPr lang="el-GR" i="1" dirty="0" smtClean="0"/>
              <a:t>Χαλκού</a:t>
            </a:r>
            <a:endParaRPr lang="el-GR" i="1" dirty="0" smtClean="0"/>
          </a:p>
          <a:p>
            <a:r>
              <a:rPr lang="el-GR" i="1" dirty="0" smtClean="0"/>
              <a:t> </a:t>
            </a:r>
            <a:r>
              <a:rPr lang="el-GR" i="1" dirty="0" smtClean="0"/>
              <a:t>     περίπου </a:t>
            </a:r>
            <a:r>
              <a:rPr lang="el-GR" i="1" dirty="0" smtClean="0"/>
              <a:t>1500 π. Χ. </a:t>
            </a:r>
          </a:p>
          <a:p>
            <a:r>
              <a:rPr lang="el-GR" i="1" dirty="0" smtClean="0"/>
              <a:t>               Κνωσός</a:t>
            </a:r>
            <a:endParaRPr lang="el-GR"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Κλείσιμο Παραθύρου"/>
          <p:cNvPicPr>
            <a:picLocks noChangeAspect="1" noChangeArrowheads="1"/>
          </p:cNvPicPr>
          <p:nvPr/>
        </p:nvPicPr>
        <p:blipFill>
          <a:blip r:embed="rId2"/>
          <a:srcRect/>
          <a:stretch>
            <a:fillRect/>
          </a:stretch>
        </p:blipFill>
        <p:spPr bwMode="auto">
          <a:xfrm>
            <a:off x="1142976" y="1285860"/>
            <a:ext cx="2990850" cy="4000501"/>
          </a:xfrm>
          <a:prstGeom prst="rect">
            <a:avLst/>
          </a:prstGeom>
          <a:noFill/>
        </p:spPr>
      </p:pic>
      <p:sp>
        <p:nvSpPr>
          <p:cNvPr id="3" name="2 - Ορθογώνιο"/>
          <p:cNvSpPr/>
          <p:nvPr/>
        </p:nvSpPr>
        <p:spPr>
          <a:xfrm>
            <a:off x="4929190" y="5072074"/>
            <a:ext cx="3127716" cy="369332"/>
          </a:xfrm>
          <a:prstGeom prst="rect">
            <a:avLst/>
          </a:prstGeom>
        </p:spPr>
        <p:txBody>
          <a:bodyPr wrap="none">
            <a:spAutoFit/>
          </a:bodyPr>
          <a:lstStyle/>
          <a:p>
            <a:r>
              <a:rPr lang="el-GR" i="1" dirty="0" smtClean="0"/>
              <a:t>Τοιχογραφία της "Παριζιάνας"</a:t>
            </a:r>
            <a:endParaRPr lang="el-GR" i="1" dirty="0"/>
          </a:p>
        </p:txBody>
      </p:sp>
      <p:sp>
        <p:nvSpPr>
          <p:cNvPr id="4" name="3 - Ορθογώνιο"/>
          <p:cNvSpPr/>
          <p:nvPr/>
        </p:nvSpPr>
        <p:spPr>
          <a:xfrm>
            <a:off x="4357686" y="5715016"/>
            <a:ext cx="4501682" cy="646331"/>
          </a:xfrm>
          <a:prstGeom prst="rect">
            <a:avLst/>
          </a:prstGeom>
        </p:spPr>
        <p:txBody>
          <a:bodyPr wrap="none">
            <a:spAutoFit/>
          </a:bodyPr>
          <a:lstStyle/>
          <a:p>
            <a:r>
              <a:rPr lang="el-GR" i="1" dirty="0" smtClean="0"/>
              <a:t>Ύστερη Εποχή του Χαλκού, περίπου 1450 π.Χ </a:t>
            </a:r>
            <a:br>
              <a:rPr lang="el-GR" i="1" dirty="0" smtClean="0"/>
            </a:br>
            <a:r>
              <a:rPr lang="el-GR" i="1" dirty="0" smtClean="0"/>
              <a:t>                                  Κνωσός</a:t>
            </a:r>
            <a:endParaRPr lang="el-GR" i="1" dirty="0"/>
          </a:p>
        </p:txBody>
      </p:sp>
      <p:sp>
        <p:nvSpPr>
          <p:cNvPr id="5" name="4 - Ορθογώνιο"/>
          <p:cNvSpPr/>
          <p:nvPr/>
        </p:nvSpPr>
        <p:spPr>
          <a:xfrm>
            <a:off x="4286248" y="428604"/>
            <a:ext cx="4572000" cy="2585323"/>
          </a:xfrm>
          <a:prstGeom prst="rect">
            <a:avLst/>
          </a:prstGeom>
        </p:spPr>
        <p:txBody>
          <a:bodyPr>
            <a:spAutoFit/>
          </a:bodyPr>
          <a:lstStyle/>
          <a:p>
            <a:r>
              <a:rPr lang="el-GR" dirty="0" smtClean="0"/>
              <a:t>Εκφράζει όλη τη ζωντάνια και φυσιοκρατία της μινωικής τέχνης. Φοράει πλούσιο ιερατικό ένδυμα και φέρει τον ιερό κόμβο στην πλάτη. Η ονομασία «Παριζιάνα», με την οποία έχει γίνει γνωστή, της δόθηκε από τον Άρθουρ Έβανς, επειδή την εποχή που βρέθηκε, το 1903, τα μεγάλα μάτια, τα κατσαρά μαλλιά, τα έντονα κόκκινα χείλη και η ανασηκωμένη μύτη θεωρούνταν ιδεώδη του γυναικείου κάλλους.</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Κλείσιμο Παραθύρου"/>
          <p:cNvPicPr>
            <a:picLocks noChangeAspect="1" noChangeArrowheads="1"/>
          </p:cNvPicPr>
          <p:nvPr/>
        </p:nvPicPr>
        <p:blipFill>
          <a:blip r:embed="rId2"/>
          <a:srcRect/>
          <a:stretch>
            <a:fillRect/>
          </a:stretch>
        </p:blipFill>
        <p:spPr bwMode="auto">
          <a:xfrm>
            <a:off x="1571604" y="1357298"/>
            <a:ext cx="1590675" cy="4000501"/>
          </a:xfrm>
          <a:prstGeom prst="rect">
            <a:avLst/>
          </a:prstGeom>
          <a:noFill/>
        </p:spPr>
      </p:pic>
      <p:pic>
        <p:nvPicPr>
          <p:cNvPr id="2051" name="Picture 3"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Ρυτό θαλάσσιου ρυθμού με παράσταση αστερία</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3" name="Picture 5"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Ρυτό θαλάσσιου ρυθμού με παράσταση αστερία</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 Ορθογώνιο"/>
          <p:cNvSpPr/>
          <p:nvPr/>
        </p:nvSpPr>
        <p:spPr>
          <a:xfrm>
            <a:off x="3428992" y="4929198"/>
            <a:ext cx="4881336" cy="923330"/>
          </a:xfrm>
          <a:prstGeom prst="rect">
            <a:avLst/>
          </a:prstGeom>
        </p:spPr>
        <p:txBody>
          <a:bodyPr wrap="none">
            <a:spAutoFit/>
          </a:bodyPr>
          <a:lstStyle/>
          <a:p>
            <a:r>
              <a:rPr lang="el-GR" i="1" dirty="0" smtClean="0"/>
              <a:t>Ρυτό θαλάσσιου ρυθμού με παράσταση αστερία</a:t>
            </a:r>
          </a:p>
          <a:p>
            <a:r>
              <a:rPr lang="el-GR" i="1" dirty="0" smtClean="0"/>
              <a:t>   Ύστερη </a:t>
            </a:r>
            <a:r>
              <a:rPr lang="el-GR" i="1" dirty="0" smtClean="0"/>
              <a:t>Εποχή του Χαλκού, περίπου 1500 </a:t>
            </a:r>
            <a:r>
              <a:rPr lang="el-GR" i="1" dirty="0" err="1" smtClean="0"/>
              <a:t>π.Χ.</a:t>
            </a:r>
            <a:r>
              <a:rPr lang="el-GR" i="1" dirty="0" smtClean="0"/>
              <a:t> </a:t>
            </a:r>
            <a:br>
              <a:rPr lang="el-GR" i="1" dirty="0" smtClean="0"/>
            </a:br>
            <a:r>
              <a:rPr lang="el-GR" i="1" dirty="0" smtClean="0"/>
              <a:t>                          Ανάκτορο </a:t>
            </a:r>
            <a:r>
              <a:rPr lang="el-GR" i="1" dirty="0" smtClean="0"/>
              <a:t>Ζάκρου</a:t>
            </a:r>
            <a:endParaRPr lang="el-GR" i="1" dirty="0"/>
          </a:p>
        </p:txBody>
      </p:sp>
      <p:sp>
        <p:nvSpPr>
          <p:cNvPr id="10" name="9 - Ορθογώνιο"/>
          <p:cNvSpPr/>
          <p:nvPr/>
        </p:nvSpPr>
        <p:spPr>
          <a:xfrm>
            <a:off x="3571868" y="785794"/>
            <a:ext cx="5572132" cy="369332"/>
          </a:xfrm>
          <a:prstGeom prst="rect">
            <a:avLst/>
          </a:prstGeom>
        </p:spPr>
        <p:txBody>
          <a:bodyPr wrap="square">
            <a:spAutoFit/>
          </a:bodyPr>
          <a:lstStyle/>
          <a:p>
            <a:r>
              <a:rPr lang="el-GR" dirty="0" smtClean="0"/>
              <a:t>Το αγγείο βρέθηκε σε θραύσματα και έχει συγκολληθεί.</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λείσιμο Παραθύρου"/>
          <p:cNvPicPr>
            <a:picLocks noChangeAspect="1" noChangeArrowheads="1"/>
          </p:cNvPicPr>
          <p:nvPr/>
        </p:nvPicPr>
        <p:blipFill>
          <a:blip r:embed="rId2"/>
          <a:srcRect/>
          <a:stretch>
            <a:fillRect/>
          </a:stretch>
        </p:blipFill>
        <p:spPr bwMode="auto">
          <a:xfrm>
            <a:off x="573853" y="1071546"/>
            <a:ext cx="3836197" cy="4500567"/>
          </a:xfrm>
          <a:prstGeom prst="rect">
            <a:avLst/>
          </a:prstGeom>
          <a:noFill/>
        </p:spPr>
      </p:pic>
      <p:sp>
        <p:nvSpPr>
          <p:cNvPr id="3" name="2 - Ορθογώνιο"/>
          <p:cNvSpPr/>
          <p:nvPr/>
        </p:nvSpPr>
        <p:spPr>
          <a:xfrm>
            <a:off x="5000628" y="5072074"/>
            <a:ext cx="4127477" cy="923330"/>
          </a:xfrm>
          <a:prstGeom prst="rect">
            <a:avLst/>
          </a:prstGeom>
        </p:spPr>
        <p:txBody>
          <a:bodyPr wrap="none">
            <a:spAutoFit/>
          </a:bodyPr>
          <a:lstStyle/>
          <a:p>
            <a:r>
              <a:rPr lang="el-GR" i="1" dirty="0" smtClean="0"/>
              <a:t>        Κρατήρας </a:t>
            </a:r>
            <a:r>
              <a:rPr lang="el-GR" i="1" dirty="0" smtClean="0"/>
              <a:t>καμαραϊκού ρυθμού</a:t>
            </a:r>
            <a:br>
              <a:rPr lang="el-GR" i="1" dirty="0" smtClean="0"/>
            </a:br>
            <a:r>
              <a:rPr lang="el-GR" i="1" dirty="0" smtClean="0"/>
              <a:t>Μέση Εποχή του Χαλκού, 1850-1750 </a:t>
            </a:r>
            <a:r>
              <a:rPr lang="el-GR" i="1" dirty="0" err="1" smtClean="0"/>
              <a:t>π.Χ.</a:t>
            </a:r>
            <a:r>
              <a:rPr lang="el-GR" i="1" dirty="0" smtClean="0"/>
              <a:t> </a:t>
            </a:r>
            <a:br>
              <a:rPr lang="el-GR" i="1" dirty="0" smtClean="0"/>
            </a:br>
            <a:r>
              <a:rPr lang="el-GR" i="1" dirty="0" smtClean="0"/>
              <a:t>                  Ανάκτορο </a:t>
            </a:r>
            <a:r>
              <a:rPr lang="el-GR" i="1" dirty="0" smtClean="0"/>
              <a:t>Φαιστού</a:t>
            </a:r>
            <a:endParaRPr lang="el-GR"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Κλείσιμο Παραθύρου"/>
          <p:cNvPicPr>
            <a:picLocks noChangeAspect="1" noChangeArrowheads="1"/>
          </p:cNvPicPr>
          <p:nvPr/>
        </p:nvPicPr>
        <p:blipFill>
          <a:blip r:embed="rId2"/>
          <a:srcRect/>
          <a:stretch>
            <a:fillRect/>
          </a:stretch>
        </p:blipFill>
        <p:spPr bwMode="auto">
          <a:xfrm>
            <a:off x="1071538" y="1214422"/>
            <a:ext cx="2295525" cy="4000501"/>
          </a:xfrm>
          <a:prstGeom prst="rect">
            <a:avLst/>
          </a:prstGeom>
          <a:noFill/>
        </p:spPr>
      </p:pic>
      <p:sp>
        <p:nvSpPr>
          <p:cNvPr id="3" name="2 - Ορθογώνιο"/>
          <p:cNvSpPr/>
          <p:nvPr/>
        </p:nvSpPr>
        <p:spPr>
          <a:xfrm>
            <a:off x="3929058" y="4929198"/>
            <a:ext cx="4214615" cy="923330"/>
          </a:xfrm>
          <a:prstGeom prst="rect">
            <a:avLst/>
          </a:prstGeom>
        </p:spPr>
        <p:txBody>
          <a:bodyPr wrap="none">
            <a:spAutoFit/>
          </a:bodyPr>
          <a:lstStyle/>
          <a:p>
            <a:r>
              <a:rPr lang="el-GR" i="1" dirty="0" smtClean="0"/>
              <a:t>Τελετουργικό αγγείο από ορεία κρύσταλλο</a:t>
            </a:r>
          </a:p>
          <a:p>
            <a:r>
              <a:rPr lang="el-GR" i="1" dirty="0" smtClean="0"/>
              <a:t> </a:t>
            </a:r>
            <a:r>
              <a:rPr lang="el-GR" i="1" dirty="0" smtClean="0"/>
              <a:t> </a:t>
            </a:r>
            <a:r>
              <a:rPr lang="el-GR" i="1" dirty="0" smtClean="0"/>
              <a:t>                       </a:t>
            </a:r>
            <a:r>
              <a:rPr lang="el-GR" i="1" dirty="0" smtClean="0"/>
              <a:t>1500 </a:t>
            </a:r>
            <a:r>
              <a:rPr lang="el-GR" i="1" dirty="0" err="1" smtClean="0"/>
              <a:t>π.Χ.</a:t>
            </a:r>
            <a:r>
              <a:rPr lang="el-GR" i="1" dirty="0" smtClean="0"/>
              <a:t> </a:t>
            </a:r>
            <a:br>
              <a:rPr lang="el-GR" i="1" dirty="0" smtClean="0"/>
            </a:br>
            <a:r>
              <a:rPr lang="el-GR" i="1" dirty="0" smtClean="0"/>
              <a:t>                          Ζάκρος</a:t>
            </a:r>
            <a:endParaRPr lang="el-GR" i="1" dirty="0"/>
          </a:p>
        </p:txBody>
      </p:sp>
      <p:sp>
        <p:nvSpPr>
          <p:cNvPr id="4" name="3 - Ορθογώνιο"/>
          <p:cNvSpPr/>
          <p:nvPr/>
        </p:nvSpPr>
        <p:spPr>
          <a:xfrm>
            <a:off x="3857620" y="571480"/>
            <a:ext cx="4572000" cy="1200329"/>
          </a:xfrm>
          <a:prstGeom prst="rect">
            <a:avLst/>
          </a:prstGeom>
        </p:spPr>
        <p:txBody>
          <a:bodyPr>
            <a:spAutoFit/>
          </a:bodyPr>
          <a:lstStyle/>
          <a:p>
            <a:r>
              <a:rPr lang="el-GR" dirty="0" smtClean="0"/>
              <a:t>Το αγγείο βρέθηκε στο θησαυροφυλάκιο του ανακτόρου της Ζάκρου μαζί με άλλα μοναδικά στο είδος τους τελετουργικά σκεύη της νεοανακτορικής εποχής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Κλείσιμο Παραθύρου"/>
          <p:cNvPicPr>
            <a:picLocks noChangeAspect="1" noChangeArrowheads="1"/>
          </p:cNvPicPr>
          <p:nvPr/>
        </p:nvPicPr>
        <p:blipFill>
          <a:blip r:embed="rId2"/>
          <a:srcRect/>
          <a:stretch>
            <a:fillRect/>
          </a:stretch>
        </p:blipFill>
        <p:spPr bwMode="auto">
          <a:xfrm>
            <a:off x="1428728" y="714356"/>
            <a:ext cx="6286500" cy="3448051"/>
          </a:xfrm>
          <a:prstGeom prst="rect">
            <a:avLst/>
          </a:prstGeom>
          <a:noFill/>
        </p:spPr>
      </p:pic>
      <p:pic>
        <p:nvPicPr>
          <p:cNvPr id="26627" name="Picture 3"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Κεφαλή σκήπτρου με μορφή λεοπάρδαλη</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 Ορθογώνιο"/>
          <p:cNvSpPr/>
          <p:nvPr/>
        </p:nvSpPr>
        <p:spPr>
          <a:xfrm>
            <a:off x="214282" y="4429132"/>
            <a:ext cx="8929718" cy="2215991"/>
          </a:xfrm>
          <a:prstGeom prst="rect">
            <a:avLst/>
          </a:prstGeom>
        </p:spPr>
        <p:txBody>
          <a:bodyPr wrap="square">
            <a:spAutoFit/>
          </a:bodyPr>
          <a:lstStyle/>
          <a:p>
            <a:r>
              <a:rPr lang="el-GR" i="1" dirty="0" smtClean="0"/>
              <a:t>                                      Κεφαλή </a:t>
            </a:r>
            <a:r>
              <a:rPr lang="el-GR" i="1" dirty="0" smtClean="0"/>
              <a:t>σκήπτρου με μορφή λεοπάρδαλης </a:t>
            </a:r>
          </a:p>
          <a:p>
            <a:r>
              <a:rPr lang="el-GR" i="1" dirty="0" smtClean="0"/>
              <a:t>                                      Μέση </a:t>
            </a:r>
            <a:r>
              <a:rPr lang="el-GR" i="1" dirty="0" smtClean="0"/>
              <a:t>Εποχή του Χαλκού, 1650 - 1600 </a:t>
            </a:r>
            <a:r>
              <a:rPr lang="el-GR" i="1" dirty="0" err="1" smtClean="0"/>
              <a:t>π.Χ.</a:t>
            </a:r>
            <a:r>
              <a:rPr lang="el-GR" i="1" dirty="0" smtClean="0"/>
              <a:t> </a:t>
            </a:r>
            <a:endParaRPr lang="el-GR" i="1" dirty="0" smtClean="0"/>
          </a:p>
          <a:p>
            <a:r>
              <a:rPr lang="el-GR" i="1" dirty="0" smtClean="0"/>
              <a:t> </a:t>
            </a:r>
            <a:r>
              <a:rPr lang="el-GR" i="1" dirty="0" smtClean="0"/>
              <a:t>                                                                </a:t>
            </a:r>
            <a:r>
              <a:rPr lang="el-GR" i="1" dirty="0" smtClean="0"/>
              <a:t>Μάλια</a:t>
            </a:r>
            <a:r>
              <a:rPr lang="el-GR" i="1" dirty="0" smtClean="0"/>
              <a:t/>
            </a:r>
            <a:br>
              <a:rPr lang="el-GR" i="1" dirty="0" smtClean="0"/>
            </a:br>
            <a:r>
              <a:rPr lang="el-GR" i="1" dirty="0" smtClean="0"/>
              <a:t>                                                           Σχιστόλιθος</a:t>
            </a:r>
            <a:endParaRPr lang="el-GR" i="1" dirty="0" smtClean="0"/>
          </a:p>
          <a:p>
            <a:endParaRPr lang="el-GR" dirty="0" smtClean="0"/>
          </a:p>
          <a:p>
            <a:r>
              <a:rPr lang="el-GR" sz="1600" dirty="0" smtClean="0"/>
              <a:t>     Το </a:t>
            </a:r>
            <a:r>
              <a:rPr lang="el-GR" sz="1600" dirty="0" smtClean="0"/>
              <a:t>μπροστινό τμήμα του έχει μορφή λεοπάρδαλης, ενώ το πίσω μέρος του καταλήγει σε </a:t>
            </a:r>
            <a:r>
              <a:rPr lang="el-GR" sz="1600" dirty="0" smtClean="0"/>
              <a:t>πέλεκυ.</a:t>
            </a:r>
          </a:p>
          <a:p>
            <a:r>
              <a:rPr lang="el-GR" sz="1600" dirty="0" smtClean="0"/>
              <a:t>  Το </a:t>
            </a:r>
            <a:r>
              <a:rPr lang="el-GR" sz="1600" dirty="0" smtClean="0"/>
              <a:t>σκήπτρο συνδυάζει τα δύο σύμβολα της θρησκευτικής και </a:t>
            </a:r>
            <a:r>
              <a:rPr lang="el-GR" sz="1600" dirty="0" smtClean="0"/>
              <a:t>πολιτικής </a:t>
            </a:r>
            <a:r>
              <a:rPr lang="el-GR" sz="1600" dirty="0" smtClean="0"/>
              <a:t>εξουσίας των βασιλέων της </a:t>
            </a:r>
            <a:r>
              <a:rPr lang="el-GR" sz="1600" dirty="0" smtClean="0"/>
              <a:t>   </a:t>
            </a:r>
          </a:p>
          <a:p>
            <a:r>
              <a:rPr lang="el-GR" sz="1600" dirty="0" smtClean="0"/>
              <a:t> </a:t>
            </a:r>
            <a:r>
              <a:rPr lang="el-GR" sz="1600" dirty="0" smtClean="0"/>
              <a:t>    </a:t>
            </a:r>
            <a:r>
              <a:rPr lang="el-GR" sz="1600" dirty="0" smtClean="0"/>
              <a:t>μινωικής </a:t>
            </a:r>
            <a:r>
              <a:rPr lang="el-GR" sz="1600" dirty="0" smtClean="0"/>
              <a:t>Κρήτης, </a:t>
            </a:r>
            <a:r>
              <a:rPr lang="el-GR" sz="1600" dirty="0" smtClean="0"/>
              <a:t>τον </a:t>
            </a:r>
            <a:r>
              <a:rPr lang="el-GR" sz="1600" dirty="0" smtClean="0"/>
              <a:t>πέλεκυ και τη λεοπάρδαλη, και είναι μέχρι σήμερα μοναδικό στο είδος του.</a:t>
            </a:r>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643174" y="5929330"/>
            <a:ext cx="3776868" cy="646331"/>
          </a:xfrm>
          <a:prstGeom prst="rect">
            <a:avLst/>
          </a:prstGeom>
        </p:spPr>
        <p:txBody>
          <a:bodyPr wrap="none">
            <a:spAutoFit/>
          </a:bodyPr>
          <a:lstStyle/>
          <a:p>
            <a:r>
              <a:rPr lang="en-US" i="1" dirty="0" smtClean="0"/>
              <a:t>               </a:t>
            </a:r>
            <a:r>
              <a:rPr lang="el-GR" i="1" dirty="0" smtClean="0"/>
              <a:t>Ο </a:t>
            </a:r>
            <a:r>
              <a:rPr lang="el-GR" i="1" dirty="0"/>
              <a:t>δίσκος της </a:t>
            </a:r>
            <a:r>
              <a:rPr lang="el-GR" i="1" dirty="0" smtClean="0"/>
              <a:t>Φαιστού</a:t>
            </a:r>
          </a:p>
          <a:p>
            <a:r>
              <a:rPr lang="el-GR" i="1" dirty="0" smtClean="0"/>
              <a:t>2</a:t>
            </a:r>
            <a:r>
              <a:rPr lang="el-GR" i="1" baseline="30000" dirty="0" smtClean="0"/>
              <a:t>η</a:t>
            </a:r>
            <a:r>
              <a:rPr lang="el-GR" i="1" dirty="0" smtClean="0"/>
              <a:t> χιλιετία </a:t>
            </a:r>
            <a:r>
              <a:rPr lang="el-GR" i="1" dirty="0" err="1" smtClean="0"/>
              <a:t>π.Χ</a:t>
            </a:r>
            <a:r>
              <a:rPr lang="el-GR" i="1" dirty="0" err="1" smtClean="0"/>
              <a:t>.</a:t>
            </a:r>
            <a:r>
              <a:rPr lang="el-GR" i="1" dirty="0" smtClean="0"/>
              <a:t> , ίσως γύρω στο 1700</a:t>
            </a:r>
            <a:endParaRPr lang="el-GR" i="1" dirty="0"/>
          </a:p>
        </p:txBody>
      </p:sp>
      <p:pic>
        <p:nvPicPr>
          <p:cNvPr id="7172" name="Picture 4" descr="Δίσκος της Φαιστού πλευρά Α 6380.JPG"/>
          <p:cNvPicPr>
            <a:picLocks noChangeAspect="1" noChangeArrowheads="1"/>
          </p:cNvPicPr>
          <p:nvPr/>
        </p:nvPicPr>
        <p:blipFill>
          <a:blip r:embed="rId2"/>
          <a:srcRect/>
          <a:stretch>
            <a:fillRect/>
          </a:stretch>
        </p:blipFill>
        <p:spPr bwMode="auto">
          <a:xfrm>
            <a:off x="857224" y="106443"/>
            <a:ext cx="7477124" cy="557045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Κλείσιμο Παραθύρου"/>
          <p:cNvPicPr>
            <a:picLocks noChangeAspect="1" noChangeArrowheads="1"/>
          </p:cNvPicPr>
          <p:nvPr/>
        </p:nvPicPr>
        <p:blipFill>
          <a:blip r:embed="rId2"/>
          <a:srcRect/>
          <a:stretch>
            <a:fillRect/>
          </a:stretch>
        </p:blipFill>
        <p:spPr bwMode="auto">
          <a:xfrm>
            <a:off x="642910" y="1357298"/>
            <a:ext cx="4267200" cy="4000501"/>
          </a:xfrm>
          <a:prstGeom prst="rect">
            <a:avLst/>
          </a:prstGeom>
          <a:noFill/>
        </p:spPr>
      </p:pic>
      <p:sp>
        <p:nvSpPr>
          <p:cNvPr id="3" name="2 - Ορθογώνιο"/>
          <p:cNvSpPr/>
          <p:nvPr/>
        </p:nvSpPr>
        <p:spPr>
          <a:xfrm>
            <a:off x="4970935" y="4786322"/>
            <a:ext cx="4168257" cy="1200329"/>
          </a:xfrm>
          <a:prstGeom prst="rect">
            <a:avLst/>
          </a:prstGeom>
        </p:spPr>
        <p:txBody>
          <a:bodyPr wrap="none">
            <a:spAutoFit/>
          </a:bodyPr>
          <a:lstStyle/>
          <a:p>
            <a:r>
              <a:rPr lang="el-GR" i="1" dirty="0" smtClean="0"/>
              <a:t>          Κόσμημα </a:t>
            </a:r>
            <a:r>
              <a:rPr lang="el-GR" i="1" dirty="0" smtClean="0"/>
              <a:t>σε σχήμα πάπιας </a:t>
            </a:r>
            <a:br>
              <a:rPr lang="el-GR" i="1" dirty="0" smtClean="0"/>
            </a:br>
            <a:r>
              <a:rPr lang="el-GR" i="1" dirty="0" smtClean="0"/>
              <a:t>Ύστερη Εποχή του Χαλκού, 1450-1400 π.Χ </a:t>
            </a:r>
            <a:br>
              <a:rPr lang="el-GR" i="1" dirty="0" smtClean="0"/>
            </a:br>
            <a:r>
              <a:rPr lang="el-GR" i="1" dirty="0" smtClean="0"/>
              <a:t>                 Κνωσός</a:t>
            </a:r>
            <a:r>
              <a:rPr lang="el-GR" i="1" dirty="0" smtClean="0"/>
              <a:t>, Ανάκτορο </a:t>
            </a:r>
          </a:p>
          <a:p>
            <a:r>
              <a:rPr lang="el-GR" i="1" dirty="0" smtClean="0"/>
              <a:t>                    μήκος</a:t>
            </a:r>
            <a:r>
              <a:rPr lang="el-GR" i="1" dirty="0" smtClean="0"/>
              <a:t>: 0,026 μ.</a:t>
            </a:r>
            <a:endParaRPr lang="el-GR" i="1" dirty="0"/>
          </a:p>
        </p:txBody>
      </p:sp>
      <p:sp>
        <p:nvSpPr>
          <p:cNvPr id="4" name="3 - Ορθογώνιο"/>
          <p:cNvSpPr/>
          <p:nvPr/>
        </p:nvSpPr>
        <p:spPr>
          <a:xfrm>
            <a:off x="5572132" y="571480"/>
            <a:ext cx="3071802" cy="1477328"/>
          </a:xfrm>
          <a:prstGeom prst="rect">
            <a:avLst/>
          </a:prstGeom>
        </p:spPr>
        <p:txBody>
          <a:bodyPr wrap="square">
            <a:spAutoFit/>
          </a:bodyPr>
          <a:lstStyle/>
          <a:p>
            <a:r>
              <a:rPr lang="el-GR" dirty="0" smtClean="0"/>
              <a:t>Έχει κατασκευασθεί από χρυσό έλασμα σε δύο μέρη, το κεφάλι και το σώμα, που στη συνέχεια κολλήθηκαν μεταξύ τους.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Κλείσιμο Παραθύρου"/>
          <p:cNvPicPr>
            <a:picLocks noChangeAspect="1" noChangeArrowheads="1"/>
          </p:cNvPicPr>
          <p:nvPr/>
        </p:nvPicPr>
        <p:blipFill>
          <a:blip r:embed="rId2"/>
          <a:srcRect/>
          <a:stretch>
            <a:fillRect/>
          </a:stretch>
        </p:blipFill>
        <p:spPr bwMode="auto">
          <a:xfrm>
            <a:off x="2285984" y="714356"/>
            <a:ext cx="4924425" cy="4000501"/>
          </a:xfrm>
          <a:prstGeom prst="rect">
            <a:avLst/>
          </a:prstGeom>
          <a:noFill/>
        </p:spPr>
      </p:pic>
      <p:sp>
        <p:nvSpPr>
          <p:cNvPr id="3" name="2 - Ορθογώνιο"/>
          <p:cNvSpPr/>
          <p:nvPr/>
        </p:nvSpPr>
        <p:spPr>
          <a:xfrm>
            <a:off x="1928794" y="5000636"/>
            <a:ext cx="5656613" cy="1200329"/>
          </a:xfrm>
          <a:prstGeom prst="rect">
            <a:avLst/>
          </a:prstGeom>
        </p:spPr>
        <p:txBody>
          <a:bodyPr wrap="none">
            <a:spAutoFit/>
          </a:bodyPr>
          <a:lstStyle/>
          <a:p>
            <a:r>
              <a:rPr lang="el-GR" i="1" dirty="0" smtClean="0"/>
              <a:t>Πλακίδιο με απεικόνιση </a:t>
            </a:r>
            <a:r>
              <a:rPr lang="el-GR" i="1" dirty="0" smtClean="0"/>
              <a:t>αιγάγρου να θηλάζει το μικρό του</a:t>
            </a:r>
            <a:endParaRPr lang="el-GR" i="1" dirty="0" smtClean="0"/>
          </a:p>
          <a:p>
            <a:r>
              <a:rPr lang="el-GR" i="1" dirty="0" smtClean="0"/>
              <a:t> </a:t>
            </a:r>
            <a:r>
              <a:rPr lang="el-GR" i="1" dirty="0" smtClean="0"/>
              <a:t>          </a:t>
            </a:r>
            <a:r>
              <a:rPr lang="el-GR" i="1" dirty="0" smtClean="0"/>
              <a:t>Ύστερη </a:t>
            </a:r>
            <a:r>
              <a:rPr lang="el-GR" i="1" dirty="0" smtClean="0"/>
              <a:t>Εποχή του Χαλκού, περίπου 1600 </a:t>
            </a:r>
            <a:r>
              <a:rPr lang="el-GR" i="1" dirty="0" err="1" smtClean="0"/>
              <a:t>π.Χ.</a:t>
            </a:r>
            <a:endParaRPr lang="el-GR" i="1" dirty="0" smtClean="0"/>
          </a:p>
          <a:p>
            <a:r>
              <a:rPr lang="el-GR" i="1" dirty="0" smtClean="0"/>
              <a:t> </a:t>
            </a:r>
            <a:r>
              <a:rPr lang="el-GR" i="1" dirty="0" smtClean="0"/>
              <a:t>           Κνωσός</a:t>
            </a:r>
            <a:r>
              <a:rPr lang="el-GR" i="1" dirty="0" smtClean="0"/>
              <a:t>, Ανάκτορο, ιερά θησαυροφυλάκια</a:t>
            </a:r>
            <a:br>
              <a:rPr lang="el-GR" i="1" dirty="0" smtClean="0"/>
            </a:br>
            <a:r>
              <a:rPr lang="el-GR" i="1" dirty="0" smtClean="0"/>
              <a:t>                                       Φαγεντιανή</a:t>
            </a:r>
            <a:endParaRPr lang="el-GR"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Κλείσιμο Παραθύρου"/>
          <p:cNvPicPr>
            <a:picLocks noChangeAspect="1" noChangeArrowheads="1"/>
          </p:cNvPicPr>
          <p:nvPr/>
        </p:nvPicPr>
        <p:blipFill>
          <a:blip r:embed="rId2"/>
          <a:srcRect/>
          <a:stretch>
            <a:fillRect/>
          </a:stretch>
        </p:blipFill>
        <p:spPr bwMode="auto">
          <a:xfrm>
            <a:off x="500034" y="1142984"/>
            <a:ext cx="5057775" cy="4000501"/>
          </a:xfrm>
          <a:prstGeom prst="rect">
            <a:avLst/>
          </a:prstGeom>
          <a:noFill/>
        </p:spPr>
      </p:pic>
      <p:pic>
        <p:nvPicPr>
          <p:cNvPr id="33795" name="Picture 3"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Σφραγιδόλιθος με παράσταση λιονταριού με δαμαστ</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 Ορθογώνιο"/>
          <p:cNvSpPr/>
          <p:nvPr/>
        </p:nvSpPr>
        <p:spPr>
          <a:xfrm>
            <a:off x="5643570" y="2643182"/>
            <a:ext cx="3357586" cy="646331"/>
          </a:xfrm>
          <a:prstGeom prst="rect">
            <a:avLst/>
          </a:prstGeom>
        </p:spPr>
        <p:txBody>
          <a:bodyPr wrap="square">
            <a:spAutoFit/>
          </a:bodyPr>
          <a:lstStyle/>
          <a:p>
            <a:r>
              <a:rPr lang="el-GR" i="1" dirty="0" smtClean="0"/>
              <a:t>Σφραγιδόλιθος με παράσταση λιονταριού με δαμαστές</a:t>
            </a:r>
            <a:endParaRPr lang="el-GR" i="1" dirty="0"/>
          </a:p>
        </p:txBody>
      </p:sp>
      <p:sp>
        <p:nvSpPr>
          <p:cNvPr id="7" name="6 - Ορθογώνιο"/>
          <p:cNvSpPr/>
          <p:nvPr/>
        </p:nvSpPr>
        <p:spPr>
          <a:xfrm>
            <a:off x="5786446" y="3643314"/>
            <a:ext cx="2749599" cy="1200329"/>
          </a:xfrm>
          <a:prstGeom prst="rect">
            <a:avLst/>
          </a:prstGeom>
        </p:spPr>
        <p:txBody>
          <a:bodyPr wrap="none">
            <a:spAutoFit/>
          </a:bodyPr>
          <a:lstStyle/>
          <a:p>
            <a:r>
              <a:rPr lang="el-GR" i="1" dirty="0" smtClean="0"/>
              <a:t>Ύστερη Εποχή του Χαλκού, </a:t>
            </a:r>
          </a:p>
          <a:p>
            <a:r>
              <a:rPr lang="el-GR" i="1" dirty="0" smtClean="0"/>
              <a:t>          1600-1500 </a:t>
            </a:r>
            <a:r>
              <a:rPr lang="el-GR" i="1" dirty="0" err="1" smtClean="0"/>
              <a:t>π.Χ.</a:t>
            </a:r>
            <a:r>
              <a:rPr lang="el-GR" i="1" dirty="0" smtClean="0"/>
              <a:t> </a:t>
            </a:r>
            <a:br>
              <a:rPr lang="el-GR" i="1" dirty="0" smtClean="0"/>
            </a:br>
            <a:r>
              <a:rPr lang="el-GR" i="1" dirty="0" smtClean="0"/>
              <a:t>              Κνωσός</a:t>
            </a:r>
            <a:endParaRPr lang="el-GR" i="1" dirty="0" smtClean="0"/>
          </a:p>
          <a:p>
            <a:r>
              <a:rPr lang="el-GR" i="1" dirty="0" smtClean="0"/>
              <a:t>        μήκος</a:t>
            </a:r>
            <a:r>
              <a:rPr lang="el-GR" i="1" dirty="0" smtClean="0"/>
              <a:t>: 0,02 μ.</a:t>
            </a:r>
            <a:endParaRPr lang="el-GR"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Κλείσιμο Παραθύρου"/>
          <p:cNvPicPr>
            <a:picLocks noChangeAspect="1" noChangeArrowheads="1"/>
          </p:cNvPicPr>
          <p:nvPr/>
        </p:nvPicPr>
        <p:blipFill>
          <a:blip r:embed="rId2"/>
          <a:srcRect/>
          <a:stretch>
            <a:fillRect/>
          </a:stretch>
        </p:blipFill>
        <p:spPr bwMode="auto">
          <a:xfrm>
            <a:off x="714348" y="1214422"/>
            <a:ext cx="4114800" cy="4000501"/>
          </a:xfrm>
          <a:prstGeom prst="rect">
            <a:avLst/>
          </a:prstGeom>
          <a:noFill/>
        </p:spPr>
      </p:pic>
      <p:sp>
        <p:nvSpPr>
          <p:cNvPr id="3" name="2 - Ορθογώνιο"/>
          <p:cNvSpPr/>
          <p:nvPr/>
        </p:nvSpPr>
        <p:spPr>
          <a:xfrm>
            <a:off x="5286380" y="4357694"/>
            <a:ext cx="4572000" cy="1200329"/>
          </a:xfrm>
          <a:prstGeom prst="rect">
            <a:avLst/>
          </a:prstGeom>
        </p:spPr>
        <p:txBody>
          <a:bodyPr>
            <a:spAutoFit/>
          </a:bodyPr>
          <a:lstStyle/>
          <a:p>
            <a:r>
              <a:rPr lang="el-GR" i="1" dirty="0" smtClean="0"/>
              <a:t>Σφραγιστικό δακτυλίδι με παράσταση</a:t>
            </a:r>
          </a:p>
          <a:p>
            <a:r>
              <a:rPr lang="el-GR" i="1" dirty="0" smtClean="0"/>
              <a:t>                </a:t>
            </a:r>
            <a:r>
              <a:rPr lang="el-GR" i="1" dirty="0" smtClean="0"/>
              <a:t>θεάς και γρύπα</a:t>
            </a:r>
          </a:p>
          <a:p>
            <a:r>
              <a:rPr lang="el-GR" i="1" dirty="0" smtClean="0"/>
              <a:t>       Ύστερη </a:t>
            </a:r>
            <a:r>
              <a:rPr lang="el-GR" i="1" dirty="0" smtClean="0"/>
              <a:t>Εποχή του </a:t>
            </a:r>
            <a:r>
              <a:rPr lang="el-GR" i="1" dirty="0" smtClean="0"/>
              <a:t>Χαλκού</a:t>
            </a:r>
            <a:endParaRPr lang="el-GR" i="1" dirty="0" smtClean="0"/>
          </a:p>
          <a:p>
            <a:r>
              <a:rPr lang="el-GR" i="1" dirty="0" smtClean="0"/>
              <a:t> </a:t>
            </a:r>
            <a:r>
              <a:rPr lang="el-GR" i="1" dirty="0" smtClean="0"/>
              <a:t>              1450 </a:t>
            </a:r>
            <a:r>
              <a:rPr lang="el-GR" i="1" dirty="0" smtClean="0"/>
              <a:t>- 1400 </a:t>
            </a:r>
            <a:r>
              <a:rPr lang="el-GR" i="1" dirty="0" err="1" smtClean="0"/>
              <a:t>π.Χ.</a:t>
            </a:r>
            <a:endParaRPr lang="el-GR" i="1" dirty="0"/>
          </a:p>
        </p:txBody>
      </p:sp>
      <p:sp>
        <p:nvSpPr>
          <p:cNvPr id="4" name="3 - Ορθογώνιο"/>
          <p:cNvSpPr/>
          <p:nvPr/>
        </p:nvSpPr>
        <p:spPr>
          <a:xfrm>
            <a:off x="5429256" y="5643578"/>
            <a:ext cx="3088666" cy="369332"/>
          </a:xfrm>
          <a:prstGeom prst="rect">
            <a:avLst/>
          </a:prstGeom>
        </p:spPr>
        <p:txBody>
          <a:bodyPr wrap="none">
            <a:spAutoFit/>
          </a:bodyPr>
          <a:lstStyle/>
          <a:p>
            <a:r>
              <a:rPr lang="el-GR" i="1" dirty="0" smtClean="0"/>
              <a:t>Αρχάνες, Νεκροταφείο Φουρνί</a:t>
            </a:r>
            <a:endParaRPr lang="el-GR" i="1" dirty="0"/>
          </a:p>
        </p:txBody>
      </p:sp>
      <p:sp>
        <p:nvSpPr>
          <p:cNvPr id="5" name="4 - Ορθογώνιο"/>
          <p:cNvSpPr/>
          <p:nvPr/>
        </p:nvSpPr>
        <p:spPr>
          <a:xfrm>
            <a:off x="5072066" y="500042"/>
            <a:ext cx="3857652" cy="1200329"/>
          </a:xfrm>
          <a:prstGeom prst="rect">
            <a:avLst/>
          </a:prstGeom>
        </p:spPr>
        <p:txBody>
          <a:bodyPr wrap="square">
            <a:spAutoFit/>
          </a:bodyPr>
          <a:lstStyle/>
          <a:p>
            <a:r>
              <a:rPr lang="el-GR" dirty="0" smtClean="0"/>
              <a:t>      Το </a:t>
            </a:r>
            <a:r>
              <a:rPr lang="el-GR" dirty="0" smtClean="0"/>
              <a:t>δακτυλίδι ήταν πιθανότατα </a:t>
            </a:r>
            <a:r>
              <a:rPr lang="el-GR" dirty="0" smtClean="0"/>
              <a:t>   </a:t>
            </a:r>
          </a:p>
          <a:p>
            <a:r>
              <a:rPr lang="el-GR" dirty="0" smtClean="0"/>
              <a:t> </a:t>
            </a:r>
            <a:r>
              <a:rPr lang="el-GR" dirty="0" smtClean="0"/>
              <a:t>  </a:t>
            </a:r>
            <a:r>
              <a:rPr lang="el-GR" dirty="0" smtClean="0"/>
              <a:t>κτέρισμα </a:t>
            </a:r>
            <a:r>
              <a:rPr lang="el-GR" dirty="0" smtClean="0"/>
              <a:t>κάποιας ταφής, που είχε τοποθετηθεί στον όροφο του θολωτού </a:t>
            </a:r>
            <a:r>
              <a:rPr lang="el-GR" dirty="0" smtClean="0"/>
              <a:t>          </a:t>
            </a:r>
          </a:p>
          <a:p>
            <a:r>
              <a:rPr lang="el-GR" dirty="0" smtClean="0"/>
              <a:t> </a:t>
            </a:r>
            <a:r>
              <a:rPr lang="el-GR" dirty="0" smtClean="0"/>
              <a:t>          </a:t>
            </a:r>
            <a:r>
              <a:rPr lang="el-GR" dirty="0" smtClean="0"/>
              <a:t>τάφου </a:t>
            </a:r>
            <a:r>
              <a:rPr lang="el-GR" dirty="0" smtClean="0"/>
              <a:t>Β των </a:t>
            </a:r>
            <a:r>
              <a:rPr lang="el-GR" dirty="0" smtClean="0"/>
              <a:t>Αρχανών.</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Εικόνα"/>
          <p:cNvPicPr>
            <a:picLocks noChangeAspect="1" noChangeArrowheads="1"/>
          </p:cNvPicPr>
          <p:nvPr/>
        </p:nvPicPr>
        <p:blipFill>
          <a:blip r:embed="rId2"/>
          <a:srcRect/>
          <a:stretch>
            <a:fillRect/>
          </a:stretch>
        </p:blipFill>
        <p:spPr bwMode="auto">
          <a:xfrm>
            <a:off x="785786" y="642918"/>
            <a:ext cx="3238500" cy="5438776"/>
          </a:xfrm>
          <a:prstGeom prst="rect">
            <a:avLst/>
          </a:prstGeom>
          <a:noFill/>
        </p:spPr>
      </p:pic>
      <p:sp>
        <p:nvSpPr>
          <p:cNvPr id="4" name="3 - Ορθογώνιο"/>
          <p:cNvSpPr/>
          <p:nvPr/>
        </p:nvSpPr>
        <p:spPr>
          <a:xfrm>
            <a:off x="4214810" y="857232"/>
            <a:ext cx="4572000" cy="1200329"/>
          </a:xfrm>
          <a:prstGeom prst="rect">
            <a:avLst/>
          </a:prstGeom>
        </p:spPr>
        <p:txBody>
          <a:bodyPr>
            <a:spAutoFit/>
          </a:bodyPr>
          <a:lstStyle/>
          <a:p>
            <a:r>
              <a:rPr lang="el-GR" i="1" dirty="0" smtClean="0"/>
              <a:t>             "</a:t>
            </a:r>
            <a:r>
              <a:rPr lang="el-GR" i="1" dirty="0" smtClean="0"/>
              <a:t>Η μεγάλη θεά των όφεων" </a:t>
            </a:r>
          </a:p>
          <a:p>
            <a:r>
              <a:rPr lang="en-US" i="1" dirty="0" smtClean="0"/>
              <a:t>       </a:t>
            </a:r>
            <a:r>
              <a:rPr lang="el-GR" i="1" dirty="0" smtClean="0"/>
              <a:t>           </a:t>
            </a:r>
            <a:r>
              <a:rPr lang="en-US" i="1" dirty="0" smtClean="0"/>
              <a:t> </a:t>
            </a:r>
            <a:r>
              <a:rPr lang="el-GR" i="1" dirty="0" smtClean="0"/>
              <a:t>1600 </a:t>
            </a:r>
            <a:r>
              <a:rPr lang="el-GR" i="1" dirty="0" err="1" smtClean="0"/>
              <a:t>π.Χ</a:t>
            </a:r>
            <a:r>
              <a:rPr lang="el-GR" i="1" dirty="0" err="1" smtClean="0"/>
              <a:t>.</a:t>
            </a:r>
            <a:r>
              <a:rPr lang="el-GR" i="1" dirty="0" smtClean="0"/>
              <a:t> </a:t>
            </a:r>
            <a:r>
              <a:rPr lang="el-GR" i="1" dirty="0" smtClean="0"/>
              <a:t>περίπου, </a:t>
            </a:r>
            <a:endParaRPr lang="el-GR" i="1" dirty="0" smtClean="0"/>
          </a:p>
          <a:p>
            <a:r>
              <a:rPr lang="el-GR" i="1" dirty="0" smtClean="0"/>
              <a:t>φαγεντιανή </a:t>
            </a:r>
            <a:r>
              <a:rPr lang="el-GR" i="1" dirty="0" smtClean="0"/>
              <a:t>δηλ. </a:t>
            </a:r>
            <a:r>
              <a:rPr lang="el-GR" dirty="0" smtClean="0"/>
              <a:t>επισμαλτωμένος πηλό</a:t>
            </a:r>
            <a:r>
              <a:rPr lang="el-GR" i="1" dirty="0" smtClean="0"/>
              <a:t>ς </a:t>
            </a:r>
            <a:endParaRPr lang="el-GR" i="1" dirty="0" smtClean="0"/>
          </a:p>
          <a:p>
            <a:r>
              <a:rPr lang="el-GR" i="1" dirty="0" smtClean="0"/>
              <a:t>                           Κνωσός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Κλείσιμο Παραθύρου"/>
          <p:cNvPicPr>
            <a:picLocks noChangeAspect="1" noChangeArrowheads="1"/>
          </p:cNvPicPr>
          <p:nvPr/>
        </p:nvPicPr>
        <p:blipFill>
          <a:blip r:embed="rId2"/>
          <a:srcRect/>
          <a:stretch>
            <a:fillRect/>
          </a:stretch>
        </p:blipFill>
        <p:spPr bwMode="auto">
          <a:xfrm>
            <a:off x="785786" y="1285860"/>
            <a:ext cx="2686050" cy="4000501"/>
          </a:xfrm>
          <a:prstGeom prst="rect">
            <a:avLst/>
          </a:prstGeom>
          <a:noFill/>
        </p:spPr>
      </p:pic>
      <p:sp>
        <p:nvSpPr>
          <p:cNvPr id="3" name="2 - Ορθογώνιο"/>
          <p:cNvSpPr/>
          <p:nvPr/>
        </p:nvSpPr>
        <p:spPr>
          <a:xfrm>
            <a:off x="4143372" y="1357298"/>
            <a:ext cx="4186339" cy="923330"/>
          </a:xfrm>
          <a:prstGeom prst="rect">
            <a:avLst/>
          </a:prstGeom>
        </p:spPr>
        <p:txBody>
          <a:bodyPr wrap="none">
            <a:spAutoFit/>
          </a:bodyPr>
          <a:lstStyle/>
          <a:p>
            <a:r>
              <a:rPr lang="el-GR" i="1" dirty="0" smtClean="0"/>
              <a:t>   Ειδώλιο </a:t>
            </a:r>
            <a:r>
              <a:rPr lang="el-GR" i="1" dirty="0" smtClean="0"/>
              <a:t>της μικρής "θεάς των όφεων" </a:t>
            </a:r>
          </a:p>
          <a:p>
            <a:r>
              <a:rPr lang="el-GR" i="1" dirty="0" smtClean="0"/>
              <a:t>                </a:t>
            </a:r>
            <a:r>
              <a:rPr lang="el-GR" i="1" dirty="0" smtClean="0"/>
              <a:t> περίπου 1600 </a:t>
            </a:r>
            <a:r>
              <a:rPr lang="el-GR" i="1" dirty="0" err="1" smtClean="0"/>
              <a:t>π.Χ</a:t>
            </a:r>
            <a:r>
              <a:rPr lang="el-GR" i="1" dirty="0" err="1" smtClean="0"/>
              <a:t>.</a:t>
            </a:r>
            <a:r>
              <a:rPr lang="el-GR" i="1" dirty="0" smtClean="0"/>
              <a:t> </a:t>
            </a:r>
            <a:br>
              <a:rPr lang="el-GR" i="1" dirty="0" smtClean="0"/>
            </a:br>
            <a:r>
              <a:rPr lang="el-GR" i="1" dirty="0" smtClean="0"/>
              <a:t>Κνωσός, Ανάκτορο, ιερά θησαυροφυλάκια</a:t>
            </a:r>
            <a:endParaRPr lang="el-GR"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Κλείσιμο Παραθύρου"/>
          <p:cNvPicPr>
            <a:picLocks noChangeAspect="1" noChangeArrowheads="1"/>
          </p:cNvPicPr>
          <p:nvPr/>
        </p:nvPicPr>
        <p:blipFill>
          <a:blip r:embed="rId2"/>
          <a:srcRect/>
          <a:stretch>
            <a:fillRect/>
          </a:stretch>
        </p:blipFill>
        <p:spPr bwMode="auto">
          <a:xfrm>
            <a:off x="1214414" y="1285860"/>
            <a:ext cx="2190750" cy="4000501"/>
          </a:xfrm>
          <a:prstGeom prst="rect">
            <a:avLst/>
          </a:prstGeom>
          <a:noFill/>
        </p:spPr>
      </p:pic>
      <p:sp>
        <p:nvSpPr>
          <p:cNvPr id="5" name="4 - Ορθογώνιο"/>
          <p:cNvSpPr/>
          <p:nvPr/>
        </p:nvSpPr>
        <p:spPr>
          <a:xfrm>
            <a:off x="4357686" y="4214818"/>
            <a:ext cx="3401187" cy="369332"/>
          </a:xfrm>
          <a:prstGeom prst="rect">
            <a:avLst/>
          </a:prstGeom>
        </p:spPr>
        <p:txBody>
          <a:bodyPr wrap="none">
            <a:spAutoFit/>
          </a:bodyPr>
          <a:lstStyle/>
          <a:p>
            <a:r>
              <a:rPr lang="el-GR" i="1" dirty="0" smtClean="0"/>
              <a:t>Ειδώλιο της "θεάς των μηκώνων"</a:t>
            </a:r>
            <a:endParaRPr lang="el-GR" i="1" dirty="0"/>
          </a:p>
        </p:txBody>
      </p:sp>
      <p:sp>
        <p:nvSpPr>
          <p:cNvPr id="7" name="6 - Ορθογώνιο"/>
          <p:cNvSpPr/>
          <p:nvPr/>
        </p:nvSpPr>
        <p:spPr>
          <a:xfrm>
            <a:off x="4071934" y="4643446"/>
            <a:ext cx="4115357" cy="646331"/>
          </a:xfrm>
          <a:prstGeom prst="rect">
            <a:avLst/>
          </a:prstGeom>
        </p:spPr>
        <p:txBody>
          <a:bodyPr wrap="none">
            <a:spAutoFit/>
          </a:bodyPr>
          <a:lstStyle/>
          <a:p>
            <a:r>
              <a:rPr lang="el-GR" i="1" dirty="0" smtClean="0"/>
              <a:t>Ύστερη Εποχή του Χαλκού, 1350-1100 π.Χ</a:t>
            </a:r>
            <a:br>
              <a:rPr lang="el-GR" i="1" dirty="0" smtClean="0"/>
            </a:br>
            <a:r>
              <a:rPr lang="el-GR" i="1" dirty="0" smtClean="0"/>
              <a:t>                            Γάζι</a:t>
            </a:r>
            <a:endParaRPr lang="el-GR" i="1" dirty="0"/>
          </a:p>
        </p:txBody>
      </p:sp>
      <p:sp>
        <p:nvSpPr>
          <p:cNvPr id="8" name="7 - Ορθογώνιο"/>
          <p:cNvSpPr/>
          <p:nvPr/>
        </p:nvSpPr>
        <p:spPr>
          <a:xfrm>
            <a:off x="4000496" y="642918"/>
            <a:ext cx="4572000" cy="2031325"/>
          </a:xfrm>
          <a:prstGeom prst="rect">
            <a:avLst/>
          </a:prstGeom>
        </p:spPr>
        <p:txBody>
          <a:bodyPr>
            <a:spAutoFit/>
          </a:bodyPr>
          <a:lstStyle/>
          <a:p>
            <a:r>
              <a:rPr lang="el-GR" dirty="0" smtClean="0"/>
              <a:t>Μεγάλο πήλινο ειδώλιο γυναικείας </a:t>
            </a:r>
            <a:r>
              <a:rPr lang="el-GR" dirty="0" smtClean="0"/>
              <a:t>θεότητας,           </a:t>
            </a:r>
          </a:p>
          <a:p>
            <a:r>
              <a:rPr lang="el-GR" dirty="0" smtClean="0"/>
              <a:t> </a:t>
            </a:r>
            <a:r>
              <a:rPr lang="el-GR" dirty="0" smtClean="0"/>
              <a:t>      </a:t>
            </a:r>
            <a:r>
              <a:rPr lang="el-GR" dirty="0" smtClean="0"/>
              <a:t>που </a:t>
            </a:r>
            <a:r>
              <a:rPr lang="el-GR" dirty="0" smtClean="0"/>
              <a:t>ονομάζεται από τους ερευνητές </a:t>
            </a:r>
            <a:endParaRPr lang="el-GR" dirty="0" smtClean="0"/>
          </a:p>
          <a:p>
            <a:r>
              <a:rPr lang="el-GR" dirty="0" smtClean="0"/>
              <a:t>            «</a:t>
            </a:r>
            <a:r>
              <a:rPr lang="el-GR" dirty="0" smtClean="0"/>
              <a:t>θεά με τα υψωμένα χέρια». </a:t>
            </a:r>
          </a:p>
          <a:p>
            <a:r>
              <a:rPr lang="el-GR" dirty="0" smtClean="0"/>
              <a:t>Στο κεφάλι της φορεί </a:t>
            </a:r>
            <a:r>
              <a:rPr lang="el-GR" dirty="0" smtClean="0"/>
              <a:t>διάδημα, </a:t>
            </a:r>
            <a:r>
              <a:rPr lang="el-GR" dirty="0" smtClean="0"/>
              <a:t>που κοσμείται με τρία άνθη παπαρούνας, σύμβολα υγείας και ευφορίας, στα οποία οφείλεται και η </a:t>
            </a:r>
            <a:r>
              <a:rPr lang="el-GR" dirty="0" smtClean="0"/>
              <a:t>             </a:t>
            </a:r>
          </a:p>
          <a:p>
            <a:r>
              <a:rPr lang="el-GR" dirty="0" smtClean="0"/>
              <a:t> </a:t>
            </a:r>
            <a:r>
              <a:rPr lang="el-GR" dirty="0" smtClean="0"/>
              <a:t>               </a:t>
            </a:r>
            <a:r>
              <a:rPr lang="el-GR" dirty="0" smtClean="0"/>
              <a:t>συμβατική </a:t>
            </a:r>
            <a:r>
              <a:rPr lang="el-GR" dirty="0" smtClean="0"/>
              <a:t>ονομασία της.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Αποτέλεσμα εικόνας για ιερά κορφής"/>
          <p:cNvPicPr>
            <a:picLocks noChangeAspect="1" noChangeArrowheads="1"/>
          </p:cNvPicPr>
          <p:nvPr/>
        </p:nvPicPr>
        <p:blipFill>
          <a:blip r:embed="rId2"/>
          <a:srcRect/>
          <a:stretch>
            <a:fillRect/>
          </a:stretch>
        </p:blipFill>
        <p:spPr bwMode="auto">
          <a:xfrm>
            <a:off x="357158" y="1500174"/>
            <a:ext cx="8429684" cy="3057736"/>
          </a:xfrm>
          <a:prstGeom prst="rect">
            <a:avLst/>
          </a:prstGeom>
          <a:noFill/>
        </p:spPr>
      </p:pic>
      <p:sp>
        <p:nvSpPr>
          <p:cNvPr id="3" name="2 - Ορθογώνιο"/>
          <p:cNvSpPr/>
          <p:nvPr/>
        </p:nvSpPr>
        <p:spPr>
          <a:xfrm>
            <a:off x="3500430" y="5214950"/>
            <a:ext cx="2361800" cy="369332"/>
          </a:xfrm>
          <a:prstGeom prst="rect">
            <a:avLst/>
          </a:prstGeom>
        </p:spPr>
        <p:txBody>
          <a:bodyPr wrap="none">
            <a:spAutoFit/>
          </a:bodyPr>
          <a:lstStyle/>
          <a:p>
            <a:r>
              <a:rPr lang="el-GR" i="1" dirty="0" smtClean="0"/>
              <a:t>Μινωικά Ιερά Κορυφής</a:t>
            </a:r>
            <a:endParaRPr lang="el-G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T8PpBIJrziU/TaPbOZ-WcBI/AAAAAAAALBg/mWeq_bA3os8/s1600/217513_199428070097265_100386356668104_547374_6872181_n.jpg"/>
          <p:cNvPicPr>
            <a:picLocks noChangeAspect="1" noChangeArrowheads="1"/>
          </p:cNvPicPr>
          <p:nvPr/>
        </p:nvPicPr>
        <p:blipFill>
          <a:blip r:embed="rId2"/>
          <a:srcRect/>
          <a:stretch>
            <a:fillRect/>
          </a:stretch>
        </p:blipFill>
        <p:spPr bwMode="auto">
          <a:xfrm>
            <a:off x="928662" y="1071546"/>
            <a:ext cx="2571768" cy="4772610"/>
          </a:xfrm>
          <a:prstGeom prst="rect">
            <a:avLst/>
          </a:prstGeom>
          <a:noFill/>
        </p:spPr>
      </p:pic>
      <p:sp>
        <p:nvSpPr>
          <p:cNvPr id="3" name="2 - Ορθογώνιο"/>
          <p:cNvSpPr/>
          <p:nvPr/>
        </p:nvSpPr>
        <p:spPr>
          <a:xfrm>
            <a:off x="3857620" y="5429264"/>
            <a:ext cx="4619213" cy="369332"/>
          </a:xfrm>
          <a:prstGeom prst="rect">
            <a:avLst/>
          </a:prstGeom>
        </p:spPr>
        <p:txBody>
          <a:bodyPr wrap="none">
            <a:spAutoFit/>
          </a:bodyPr>
          <a:lstStyle/>
          <a:p>
            <a:r>
              <a:rPr lang="el-GR" i="1" dirty="0" smtClean="0"/>
              <a:t>Ειδώλιο από μινωικό ιερό κορφής </a:t>
            </a:r>
            <a:r>
              <a:rPr lang="el-GR" i="1" u="sng" dirty="0" smtClean="0"/>
              <a:t>στα Κύθηρα</a:t>
            </a:r>
            <a:endParaRPr lang="el-GR"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λείσιμο Παραθύρου"/>
          <p:cNvPicPr>
            <a:picLocks noChangeAspect="1" noChangeArrowheads="1"/>
          </p:cNvPicPr>
          <p:nvPr/>
        </p:nvPicPr>
        <p:blipFill>
          <a:blip r:embed="rId2"/>
          <a:srcRect/>
          <a:stretch>
            <a:fillRect/>
          </a:stretch>
        </p:blipFill>
        <p:spPr bwMode="auto">
          <a:xfrm>
            <a:off x="357158" y="785794"/>
            <a:ext cx="5724525" cy="4000501"/>
          </a:xfrm>
          <a:prstGeom prst="rect">
            <a:avLst/>
          </a:prstGeom>
          <a:noFill/>
        </p:spPr>
      </p:pic>
      <p:pic>
        <p:nvPicPr>
          <p:cNvPr id="1027" name="Picture 3"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Ομοίωμα ιερού με λατρευτές</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9" name="Picture 5" descr="http://odysseus.culture.gr/0/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1030" name="Picture 6"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Ομοίωμα ιερού με λατρευτέ</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2" name="Picture 8" descr="http://odysseus.culture.gr/0/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1033" name="Picture 9"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Ομοίωμα ιερού με λατρευτέ</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5" name="Picture 11" descr="http://odysseus.culture.gr/0/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1036" name="Picture 12"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Ομοίωμα ιερού με λατρευτέ</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8" name="Picture 14" descr="http://odysseus.culture.gr/0/spacer.gif"/>
          <p:cNvPicPr>
            <a:picLocks noChangeAspect="1" noChangeArrowheads="1"/>
          </p:cNvPicPr>
          <p:nvPr/>
        </p:nvPicPr>
        <p:blipFill>
          <a:blip r:embed="rId3"/>
          <a:srcRect/>
          <a:stretch>
            <a:fillRect/>
          </a:stretch>
        </p:blipFill>
        <p:spPr bwMode="auto">
          <a:xfrm>
            <a:off x="0" y="0"/>
            <a:ext cx="95250" cy="9525"/>
          </a:xfrm>
          <a:prstGeom prst="rect">
            <a:avLst/>
          </a:prstGeom>
          <a:noFill/>
        </p:spPr>
      </p:pic>
      <p:pic>
        <p:nvPicPr>
          <p:cNvPr id="1039" name="Picture 15" descr="http://odysseus.culture.gr/0/spacer.gif"/>
          <p:cNvPicPr>
            <a:picLocks noChangeAspect="1" noChangeArrowheads="1"/>
          </p:cNvPicPr>
          <p:nvPr/>
        </p:nvPicPr>
        <p:blipFill>
          <a:blip r:embed="rId3"/>
          <a:srcRect/>
          <a:stretch>
            <a:fillRect/>
          </a:stretch>
        </p:blipFill>
        <p:spPr bwMode="auto">
          <a:xfrm>
            <a:off x="0" y="0"/>
            <a:ext cx="9525" cy="57150"/>
          </a:xfrm>
          <a:prstGeom prst="rect">
            <a:avLst/>
          </a:prstGeom>
          <a:noFill/>
        </p:spPr>
      </p:pic>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1" i="0" u="none" strike="noStrike" cap="none" normalizeH="0" baseline="0" smtClean="0">
                <a:ln>
                  <a:noFill/>
                </a:ln>
                <a:solidFill>
                  <a:srgbClr val="000000"/>
                </a:solidFill>
                <a:effectLst/>
                <a:latin typeface="Verdana" pitchFamily="34" charset="0"/>
                <a:cs typeface="Arial" pitchFamily="34" charset="0"/>
              </a:rPr>
              <a:t>Ομοίωμα ιερού με λατρευτέ</a:t>
            </a:r>
            <a:r>
              <a:rPr kumimoji="0" lang="el-GR" sz="9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17 - Ορθογώνιο"/>
          <p:cNvSpPr/>
          <p:nvPr/>
        </p:nvSpPr>
        <p:spPr>
          <a:xfrm>
            <a:off x="500034" y="5000636"/>
            <a:ext cx="4629922" cy="646331"/>
          </a:xfrm>
          <a:prstGeom prst="rect">
            <a:avLst/>
          </a:prstGeom>
        </p:spPr>
        <p:txBody>
          <a:bodyPr wrap="none">
            <a:spAutoFit/>
          </a:bodyPr>
          <a:lstStyle/>
          <a:p>
            <a:r>
              <a:rPr lang="el-GR" i="1" dirty="0" smtClean="0"/>
              <a:t>                   Ομοίωμα </a:t>
            </a:r>
            <a:r>
              <a:rPr lang="el-GR" i="1" dirty="0" smtClean="0"/>
              <a:t>ιερού με λατρευτές</a:t>
            </a:r>
          </a:p>
          <a:p>
            <a:r>
              <a:rPr lang="el-GR" i="1" dirty="0" smtClean="0"/>
              <a:t>           Φαιστός</a:t>
            </a:r>
            <a:r>
              <a:rPr lang="el-GR" i="1" dirty="0" smtClean="0"/>
              <a:t>, Θολωτός τάφος του Καμηλάρη</a:t>
            </a:r>
            <a:endParaRPr lang="el-GR" i="1" dirty="0"/>
          </a:p>
        </p:txBody>
      </p:sp>
      <p:sp>
        <p:nvSpPr>
          <p:cNvPr id="19" name="18 - Ορθογώνιο"/>
          <p:cNvSpPr/>
          <p:nvPr/>
        </p:nvSpPr>
        <p:spPr>
          <a:xfrm>
            <a:off x="285720" y="6143644"/>
            <a:ext cx="8858280" cy="338554"/>
          </a:xfrm>
          <a:prstGeom prst="rect">
            <a:avLst/>
          </a:prstGeom>
        </p:spPr>
        <p:txBody>
          <a:bodyPr wrap="square">
            <a:spAutoFit/>
          </a:bodyPr>
          <a:lstStyle/>
          <a:p>
            <a:r>
              <a:rPr lang="el-GR" sz="1600" dirty="0" smtClean="0"/>
              <a:t>Πρόκειται για τελετουργική σκηνή, στην οποία λατρευτές αναθέτουν προσφορές σε νεκρούς ή θεούς.</a:t>
            </a:r>
            <a:endParaRPr lang="el-GR" sz="1600" dirty="0"/>
          </a:p>
        </p:txBody>
      </p:sp>
      <p:pic>
        <p:nvPicPr>
          <p:cNvPr id="1042" name="Picture 18" descr="Κλείσιμο Παραθύρου"/>
          <p:cNvPicPr>
            <a:picLocks noChangeAspect="1" noChangeArrowheads="1"/>
          </p:cNvPicPr>
          <p:nvPr/>
        </p:nvPicPr>
        <p:blipFill>
          <a:blip r:embed="rId4"/>
          <a:srcRect/>
          <a:stretch>
            <a:fillRect/>
          </a:stretch>
        </p:blipFill>
        <p:spPr bwMode="auto">
          <a:xfrm>
            <a:off x="6786578" y="642918"/>
            <a:ext cx="2140418" cy="3714776"/>
          </a:xfrm>
          <a:prstGeom prst="rect">
            <a:avLst/>
          </a:prstGeom>
          <a:noFill/>
        </p:spPr>
      </p:pic>
      <p:sp>
        <p:nvSpPr>
          <p:cNvPr id="21" name="20 - Ορθογώνιο"/>
          <p:cNvSpPr/>
          <p:nvPr/>
        </p:nvSpPr>
        <p:spPr>
          <a:xfrm>
            <a:off x="6858000" y="4429132"/>
            <a:ext cx="2071718" cy="1477328"/>
          </a:xfrm>
          <a:prstGeom prst="rect">
            <a:avLst/>
          </a:prstGeom>
        </p:spPr>
        <p:txBody>
          <a:bodyPr wrap="square">
            <a:spAutoFit/>
          </a:bodyPr>
          <a:lstStyle/>
          <a:p>
            <a:r>
              <a:rPr lang="el-GR" i="1" dirty="0" smtClean="0"/>
              <a:t>Κύρια όψη λίθινου </a:t>
            </a:r>
            <a:r>
              <a:rPr lang="el-GR" i="1" dirty="0" smtClean="0"/>
              <a:t>     </a:t>
            </a:r>
          </a:p>
          <a:p>
            <a:r>
              <a:rPr lang="el-GR" i="1" dirty="0" smtClean="0"/>
              <a:t>  </a:t>
            </a:r>
            <a:r>
              <a:rPr lang="el-GR" i="1" dirty="0" smtClean="0"/>
              <a:t>      </a:t>
            </a:r>
            <a:r>
              <a:rPr lang="el-GR" i="1" dirty="0" smtClean="0"/>
              <a:t>ρυτού </a:t>
            </a:r>
            <a:r>
              <a:rPr lang="el-GR" i="1" dirty="0" smtClean="0"/>
              <a:t>με παράσταση ιερού </a:t>
            </a:r>
            <a:endParaRPr lang="el-GR" i="1" dirty="0" smtClean="0"/>
          </a:p>
          <a:p>
            <a:r>
              <a:rPr lang="el-GR" i="1" dirty="0" smtClean="0"/>
              <a:t> </a:t>
            </a:r>
            <a:r>
              <a:rPr lang="el-GR" i="1" dirty="0" smtClean="0"/>
              <a:t>       </a:t>
            </a:r>
            <a:r>
              <a:rPr lang="el-GR" i="1" dirty="0" smtClean="0"/>
              <a:t>κορυφής</a:t>
            </a:r>
            <a:endParaRPr lang="el-GR" i="1" dirty="0" smtClean="0"/>
          </a:p>
          <a:p>
            <a:r>
              <a:rPr lang="el-GR" i="1" dirty="0" smtClean="0"/>
              <a:t>    1550-1500 </a:t>
            </a:r>
            <a:r>
              <a:rPr lang="el-GR" i="1" dirty="0" smtClean="0"/>
              <a:t>π.Χ</a:t>
            </a:r>
            <a:endParaRPr lang="el-GR"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Κλείσιμο Παραθύρου"/>
          <p:cNvPicPr>
            <a:picLocks noChangeAspect="1" noChangeArrowheads="1"/>
          </p:cNvPicPr>
          <p:nvPr/>
        </p:nvPicPr>
        <p:blipFill>
          <a:blip r:embed="rId2"/>
          <a:srcRect/>
          <a:stretch>
            <a:fillRect/>
          </a:stretch>
        </p:blipFill>
        <p:spPr bwMode="auto">
          <a:xfrm>
            <a:off x="2214546" y="1142984"/>
            <a:ext cx="2000264" cy="4693358"/>
          </a:xfrm>
          <a:prstGeom prst="rect">
            <a:avLst/>
          </a:prstGeom>
          <a:noFill/>
        </p:spPr>
      </p:pic>
      <p:sp>
        <p:nvSpPr>
          <p:cNvPr id="3" name="2 - Ορθογώνιο"/>
          <p:cNvSpPr/>
          <p:nvPr/>
        </p:nvSpPr>
        <p:spPr>
          <a:xfrm>
            <a:off x="4857752" y="4714884"/>
            <a:ext cx="1890261" cy="923330"/>
          </a:xfrm>
          <a:prstGeom prst="rect">
            <a:avLst/>
          </a:prstGeom>
        </p:spPr>
        <p:txBody>
          <a:bodyPr wrap="none">
            <a:spAutoFit/>
          </a:bodyPr>
          <a:lstStyle/>
          <a:p>
            <a:r>
              <a:rPr lang="el-GR" i="1" dirty="0" smtClean="0"/>
              <a:t>Ειδώλιο λατρευτή</a:t>
            </a:r>
          </a:p>
          <a:p>
            <a:r>
              <a:rPr lang="el-GR" i="1" dirty="0" smtClean="0"/>
              <a:t> </a:t>
            </a:r>
            <a:r>
              <a:rPr lang="el-GR" i="1" dirty="0" smtClean="0"/>
              <a:t>  περ. </a:t>
            </a:r>
            <a:r>
              <a:rPr lang="el-GR" i="1" dirty="0" smtClean="0"/>
              <a:t>1500 </a:t>
            </a:r>
            <a:r>
              <a:rPr lang="el-GR" i="1" dirty="0" err="1" smtClean="0"/>
              <a:t>π.Χ.</a:t>
            </a:r>
            <a:r>
              <a:rPr lang="el-GR" i="1" dirty="0" smtClean="0"/>
              <a:t> </a:t>
            </a:r>
            <a:br>
              <a:rPr lang="el-GR" i="1" dirty="0" smtClean="0"/>
            </a:br>
            <a:r>
              <a:rPr lang="el-GR" i="1" dirty="0" smtClean="0"/>
              <a:t> Τύλισος</a:t>
            </a:r>
            <a:r>
              <a:rPr lang="el-GR" i="1" dirty="0" smtClean="0"/>
              <a:t>, Έπαυλη</a:t>
            </a:r>
            <a:endParaRPr lang="el-GR" i="1"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644</Words>
  <Application>Microsoft Office PowerPoint</Application>
  <PresentationFormat>Προβολή στην οθόνη (4:3)</PresentationFormat>
  <Paragraphs>95</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Μινωική Θρησκεία και Τέχνη</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Μινωική Θρησκεία και Τέχνη</dc:title>
  <dc:creator>User</dc:creator>
  <cp:lastModifiedBy>User</cp:lastModifiedBy>
  <cp:revision>27</cp:revision>
  <dcterms:created xsi:type="dcterms:W3CDTF">2016-12-01T15:29:12Z</dcterms:created>
  <dcterms:modified xsi:type="dcterms:W3CDTF">2016-12-05T15:55:33Z</dcterms:modified>
</cp:coreProperties>
</file>