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58" r:id="rId6"/>
    <p:sldId id="262" r:id="rId7"/>
    <p:sldId id="273" r:id="rId8"/>
    <p:sldId id="264" r:id="rId9"/>
    <p:sldId id="272" r:id="rId10"/>
    <p:sldId id="271" r:id="rId11"/>
    <p:sldId id="270" r:id="rId12"/>
    <p:sldId id="269" r:id="rId13"/>
    <p:sldId id="268" r:id="rId14"/>
    <p:sldId id="267" r:id="rId15"/>
    <p:sldId id="266" r:id="rId16"/>
    <p:sldId id="279" r:id="rId17"/>
    <p:sldId id="278" r:id="rId18"/>
    <p:sldId id="277" r:id="rId19"/>
    <p:sldId id="276" r:id="rId20"/>
    <p:sldId id="284" r:id="rId21"/>
    <p:sldId id="283" r:id="rId22"/>
    <p:sldId id="282" r:id="rId23"/>
    <p:sldId id="281" r:id="rId24"/>
    <p:sldId id="289" r:id="rId25"/>
    <p:sldId id="288"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3F5DD6-A044-4BE8-8796-3169E61F9961}" type="datetimeFigureOut">
              <a:rPr lang="el-GR" smtClean="0"/>
              <a:pPr/>
              <a:t>7/11/2016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5ED69D2-C78B-427F-B58E-3524147E01E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F5DD6-A044-4BE8-8796-3169E61F9961}" type="datetimeFigureOut">
              <a:rPr lang="el-GR" smtClean="0"/>
              <a:pPr/>
              <a:t>7/11/2016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D69D2-C78B-427F-B58E-3524147E01E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95%CE%B8%CE%BD%CE%B9%CE%BA%CF%8C_%CE%91%CF%81%CF%87%CE%B1%CE%B9%CE%BF%CE%BB%CE%BF%CE%B3%CE%B9%CE%BA%CF%8C_%CE%9C%CE%BF%CF%85%CF%83%CE%B5%CE%AF%CE%BF"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solidFill>
                  <a:schemeClr val="accent1">
                    <a:lumMod val="75000"/>
                  </a:schemeClr>
                </a:solidFill>
              </a:rPr>
              <a:t>Μυκηναϊκή Γραφή και Τέχνη</a:t>
            </a:r>
            <a:endParaRPr lang="el-GR" dirty="0">
              <a:solidFill>
                <a:schemeClr val="accent1">
                  <a:lumMod val="75000"/>
                </a:schemeClr>
              </a:solidFill>
            </a:endParaRPr>
          </a:p>
        </p:txBody>
      </p:sp>
      <p:pic>
        <p:nvPicPr>
          <p:cNvPr id="12290" name="Picture 2" descr="Linear B ideograms.png"/>
          <p:cNvPicPr>
            <a:picLocks noChangeAspect="1" noChangeArrowheads="1"/>
          </p:cNvPicPr>
          <p:nvPr/>
        </p:nvPicPr>
        <p:blipFill>
          <a:blip r:embed="rId2"/>
          <a:srcRect/>
          <a:stretch>
            <a:fillRect/>
          </a:stretch>
        </p:blipFill>
        <p:spPr bwMode="auto">
          <a:xfrm>
            <a:off x="3071802" y="3714752"/>
            <a:ext cx="2733675" cy="561975"/>
          </a:xfrm>
          <a:prstGeom prst="rect">
            <a:avLst/>
          </a:prstGeom>
          <a:noFill/>
        </p:spPr>
      </p:pic>
      <p:sp>
        <p:nvSpPr>
          <p:cNvPr id="5" name="4 - Ορθογώνιο"/>
          <p:cNvSpPr/>
          <p:nvPr/>
        </p:nvSpPr>
        <p:spPr>
          <a:xfrm>
            <a:off x="1714480" y="4500570"/>
            <a:ext cx="6357982" cy="1200329"/>
          </a:xfrm>
          <a:prstGeom prst="rect">
            <a:avLst/>
          </a:prstGeom>
        </p:spPr>
        <p:txBody>
          <a:bodyPr wrap="square">
            <a:spAutoFit/>
          </a:bodyPr>
          <a:lstStyle/>
          <a:p>
            <a:r>
              <a:rPr lang="el-GR" dirty="0" smtClean="0">
                <a:solidFill>
                  <a:schemeClr val="accent1">
                    <a:lumMod val="75000"/>
                  </a:schemeClr>
                </a:solidFill>
              </a:rPr>
              <a:t>                            Μερικά ιδεογράμματα.</a:t>
            </a:r>
          </a:p>
          <a:p>
            <a:r>
              <a:rPr lang="el-GR" dirty="0" smtClean="0">
                <a:solidFill>
                  <a:schemeClr val="accent1">
                    <a:lumMod val="75000"/>
                  </a:schemeClr>
                </a:solidFill>
              </a:rPr>
              <a:t>                         Από </a:t>
            </a:r>
            <a:r>
              <a:rPr lang="el-GR" dirty="0">
                <a:solidFill>
                  <a:schemeClr val="accent1">
                    <a:lumMod val="75000"/>
                  </a:schemeClr>
                </a:solidFill>
              </a:rPr>
              <a:t>αριστερά προς δεξιά</a:t>
            </a:r>
            <a:r>
              <a:rPr lang="el-GR" dirty="0" smtClean="0">
                <a:solidFill>
                  <a:schemeClr val="accent1">
                    <a:lumMod val="75000"/>
                  </a:schemeClr>
                </a:solidFill>
              </a:rPr>
              <a:t>:</a:t>
            </a:r>
          </a:p>
          <a:p>
            <a:endParaRPr lang="el-GR" dirty="0" smtClean="0">
              <a:solidFill>
                <a:schemeClr val="accent1">
                  <a:lumMod val="75000"/>
                </a:schemeClr>
              </a:solidFill>
            </a:endParaRPr>
          </a:p>
          <a:p>
            <a:r>
              <a:rPr lang="el-GR" dirty="0" smtClean="0">
                <a:solidFill>
                  <a:schemeClr val="accent1">
                    <a:lumMod val="75000"/>
                  </a:schemeClr>
                </a:solidFill>
              </a:rPr>
              <a:t>     </a:t>
            </a:r>
            <a:r>
              <a:rPr lang="el-GR" dirty="0">
                <a:solidFill>
                  <a:schemeClr val="accent1">
                    <a:lumMod val="75000"/>
                  </a:schemeClr>
                </a:solidFill>
              </a:rPr>
              <a:t>Άνδρας, γυναίκα, τροχός, αμφορέας, κρασί, ελαιόλαδο.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namuseum.gr/collections/prehistorical/mycenian/images/4-m.gif"/>
          <p:cNvPicPr>
            <a:picLocks noChangeAspect="1" noChangeArrowheads="1"/>
          </p:cNvPicPr>
          <p:nvPr/>
        </p:nvPicPr>
        <p:blipFill>
          <a:blip r:embed="rId2"/>
          <a:srcRect/>
          <a:stretch>
            <a:fillRect/>
          </a:stretch>
        </p:blipFill>
        <p:spPr bwMode="auto">
          <a:xfrm>
            <a:off x="428596" y="928670"/>
            <a:ext cx="3911626" cy="4572032"/>
          </a:xfrm>
          <a:prstGeom prst="rect">
            <a:avLst/>
          </a:prstGeom>
          <a:noFill/>
        </p:spPr>
      </p:pic>
      <p:sp>
        <p:nvSpPr>
          <p:cNvPr id="3" name="2 - Ορθογώνιο"/>
          <p:cNvSpPr/>
          <p:nvPr/>
        </p:nvSpPr>
        <p:spPr>
          <a:xfrm>
            <a:off x="4357686" y="214290"/>
            <a:ext cx="4572000" cy="6463308"/>
          </a:xfrm>
          <a:prstGeom prst="rect">
            <a:avLst/>
          </a:prstGeom>
        </p:spPr>
        <p:txBody>
          <a:bodyPr>
            <a:spAutoFit/>
          </a:bodyPr>
          <a:lstStyle/>
          <a:p>
            <a:r>
              <a:rPr lang="el-GR" b="1" i="1" dirty="0" smtClean="0">
                <a:solidFill>
                  <a:schemeClr val="accent1">
                    <a:lumMod val="75000"/>
                  </a:schemeClr>
                </a:solidFill>
              </a:rPr>
              <a:t>Χρυσό σφυρήλατο ρυτό σε σχήμα κεφαλής λιονταριού. Μυκήνες, Ταφικός Κύκλος Α, Τάφος IV, 16ος αι. π. Χ.</a:t>
            </a: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r>
              <a:rPr lang="el-GR" dirty="0" smtClean="0">
                <a:solidFill>
                  <a:schemeClr val="accent1">
                    <a:lumMod val="75000"/>
                  </a:schemeClr>
                </a:solidFill>
              </a:rPr>
              <a:t>Τα ρύγχος φέρει οπή εκροής και υποδηλώνει τη χρήση του ως ρυτού (τελετουργικού αγγείου). Η κατάθεση πολύτιμων τελετουργικών σκευών ως κτερισμάτων, τα οποία πρέπει να χρησιμοποιήθηκαν ως ρυτά στις νεκρικές σπονδές, χαρακτηρίζει τους βασιλικούς τάφους των Μυκηνών. Το λιοντάρι συμβολίζει την ισχύ της άγριας φύσης και την εξουσία</a:t>
            </a:r>
            <a:endParaRPr lang="el-GR" dirty="0">
              <a:solidFill>
                <a:schemeClr val="accent1">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namuseum.gr/collections/prehistorical/mycenian/images/5-m.gif"/>
          <p:cNvPicPr>
            <a:picLocks noChangeAspect="1" noChangeArrowheads="1"/>
          </p:cNvPicPr>
          <p:nvPr/>
        </p:nvPicPr>
        <p:blipFill>
          <a:blip r:embed="rId2"/>
          <a:srcRect/>
          <a:stretch>
            <a:fillRect/>
          </a:stretch>
        </p:blipFill>
        <p:spPr bwMode="auto">
          <a:xfrm>
            <a:off x="642910" y="1071546"/>
            <a:ext cx="3230584" cy="4714908"/>
          </a:xfrm>
          <a:prstGeom prst="rect">
            <a:avLst/>
          </a:prstGeom>
          <a:noFill/>
        </p:spPr>
      </p:pic>
      <p:sp>
        <p:nvSpPr>
          <p:cNvPr id="3" name="2 - Ορθογώνιο"/>
          <p:cNvSpPr/>
          <p:nvPr/>
        </p:nvSpPr>
        <p:spPr>
          <a:xfrm>
            <a:off x="4214810" y="642918"/>
            <a:ext cx="4572000" cy="5632311"/>
          </a:xfrm>
          <a:prstGeom prst="rect">
            <a:avLst/>
          </a:prstGeom>
        </p:spPr>
        <p:txBody>
          <a:bodyPr>
            <a:spAutoFit/>
          </a:bodyPr>
          <a:lstStyle/>
          <a:p>
            <a:r>
              <a:rPr lang="el-GR" b="1" i="1" dirty="0" smtClean="0">
                <a:solidFill>
                  <a:schemeClr val="accent1">
                    <a:lumMod val="75000"/>
                  </a:schemeClr>
                </a:solidFill>
              </a:rPr>
              <a:t>Ρυτό από κέλυφος αυγού στρουθοκαμήλου στο οποίο προσαρμόστηκε αργυρό στόμιο και διακοσμητικές χρυσές και χάλκινες ταινίες. Μιδέα (Αργολίδα), θολωτός τάφος, 15ος-14ος αι. π. Χ.</a:t>
            </a: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r>
              <a:rPr lang="el-GR" dirty="0" smtClean="0">
                <a:solidFill>
                  <a:schemeClr val="accent1">
                    <a:lumMod val="75000"/>
                  </a:schemeClr>
                </a:solidFill>
              </a:rPr>
              <a:t>Το αυγό στρουθοκαμήλου συγκαταλέγεται στα εισηγμένα υλικά, όπως το ήλεκτρο (κεχριμπάρι), ρητίνη από απολιθωμένα πευκοδάση κυρίως της Βαλτικής, οι ημιπολύτιμοι λίθοι (κορναλίνη, αμέθυστος, ορεία κρύσταλλος), το ελεφαντόδοντο και οι τεχνητές ύλες (υαλόμαζα και φαγεντιανή από τη σύνθεση χαλαζία, ασβεστίου και νατρίου) από την Αίγυπτο ή την Συρο-Παλαιστινιακή ακτή.</a:t>
            </a:r>
            <a:endParaRPr lang="el-GR" dirty="0">
              <a:solidFill>
                <a:schemeClr val="accent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namuseum.gr/collections/prehistorical/mycenian/images/6-m.gif"/>
          <p:cNvPicPr>
            <a:picLocks noChangeAspect="1" noChangeArrowheads="1"/>
          </p:cNvPicPr>
          <p:nvPr/>
        </p:nvPicPr>
        <p:blipFill>
          <a:blip r:embed="rId2"/>
          <a:srcRect/>
          <a:stretch>
            <a:fillRect/>
          </a:stretch>
        </p:blipFill>
        <p:spPr bwMode="auto">
          <a:xfrm>
            <a:off x="357158" y="1285860"/>
            <a:ext cx="5101023" cy="2286016"/>
          </a:xfrm>
          <a:prstGeom prst="rect">
            <a:avLst/>
          </a:prstGeom>
          <a:noFill/>
        </p:spPr>
      </p:pic>
      <p:sp>
        <p:nvSpPr>
          <p:cNvPr id="3" name="2 - Ορθογώνιο"/>
          <p:cNvSpPr/>
          <p:nvPr/>
        </p:nvSpPr>
        <p:spPr>
          <a:xfrm>
            <a:off x="4214810" y="500042"/>
            <a:ext cx="4572000" cy="1477328"/>
          </a:xfrm>
          <a:prstGeom prst="rect">
            <a:avLst/>
          </a:prstGeom>
        </p:spPr>
        <p:txBody>
          <a:bodyPr>
            <a:spAutoFit/>
          </a:bodyPr>
          <a:lstStyle/>
          <a:p>
            <a:r>
              <a:rPr lang="el-GR" b="1" i="1" dirty="0" smtClean="0">
                <a:solidFill>
                  <a:schemeClr val="accent1">
                    <a:lumMod val="75000"/>
                  </a:schemeClr>
                </a:solidFill>
              </a:rPr>
              <a:t>Πολυτελές σκεύος (κύμβη) από ενιαίο κομμάτι ορείας κρυστάλλου σε σχήμα πάπιας. Μυκήνες, Ταφικός Κύκλος Β,</a:t>
            </a:r>
          </a:p>
          <a:p>
            <a:r>
              <a:rPr lang="el-GR" b="1" i="1" dirty="0" smtClean="0">
                <a:solidFill>
                  <a:schemeClr val="accent1">
                    <a:lumMod val="75000"/>
                  </a:schemeClr>
                </a:solidFill>
              </a:rPr>
              <a:t>Τάφος O, 16ος αι. π. Χ.</a:t>
            </a:r>
          </a:p>
          <a:p>
            <a:endParaRPr lang="el-GR" dirty="0" smtClean="0"/>
          </a:p>
        </p:txBody>
      </p:sp>
      <p:sp>
        <p:nvSpPr>
          <p:cNvPr id="4" name="3 - Ορθογώνιο"/>
          <p:cNvSpPr/>
          <p:nvPr/>
        </p:nvSpPr>
        <p:spPr>
          <a:xfrm>
            <a:off x="214282" y="3786190"/>
            <a:ext cx="8715436" cy="2831544"/>
          </a:xfrm>
          <a:prstGeom prst="rect">
            <a:avLst/>
          </a:prstGeom>
        </p:spPr>
        <p:txBody>
          <a:bodyPr wrap="square">
            <a:spAutoFit/>
          </a:bodyPr>
          <a:lstStyle/>
          <a:p>
            <a:r>
              <a:rPr lang="el-GR" sz="1600" dirty="0" smtClean="0">
                <a:solidFill>
                  <a:schemeClr val="accent1">
                    <a:lumMod val="75000"/>
                  </a:schemeClr>
                </a:solidFill>
              </a:rPr>
              <a:t>Πρόκειται για ένα από τα πιο εντυπωσιακά ευρήματα του Ταφικού Κύκλου Β των Μυκηνών, εξαίρετο δείγμα της μινωικής τέχνης. Το αγγείο βρέθηκε σε θραύσματα και έχει συγκολληθεί. Είναι κατασκευασμένο από ενιαίο κομμάτι ορείας κρυστάλλου, ενός υλικού που εξορύσσεται ακόμη και σήμερα σε περιοχές της Κρήτης. Το ελλειψοειδές σώμα του καταλήγει σε προχοή στο ένα άκρο, ενώ στο άλλο σε λαβή που έχει μορφή κεφαλής πάπιας, στραμμένης προς τα πίσω. Ο καλλιτέχνης έχει αποδώσει με εκπληκτική ακρίβεια και ζωντάνια όλες τις ανατομικές λεπτομέρειες του πτηνού. Το αγγείο έχει θεωρηθεί καλλωπιστικό σκεύος, άποψη που ενισχύεται και από το γεγονός, ότι ο τάφος όπου βρέθηκε πιθανότατα ανήκει σε γυναικεία ταφή, κρίνοντας από τον πλούτο των κοσμημάτων και την απουσία οπλισμού. Η κατασκευή του αποδίδεται σε έμπειρο Μινωίτη καλλιτέχνη, λόγω της επιμελημένης εργασίας, που συναντάται και σε άλλα σύγχρονα κρητικά έργα φτιαγμένα από το ίδιο υλικό</a:t>
            </a:r>
            <a:r>
              <a:rPr lang="el-GR" dirty="0" smtClean="0">
                <a:solidFill>
                  <a:schemeClr val="accent1">
                    <a:lumMod val="75000"/>
                  </a:schemeClr>
                </a:solidFill>
              </a:rPr>
              <a:t>.</a:t>
            </a:r>
            <a:endParaRPr lang="el-GR" dirty="0">
              <a:solidFill>
                <a:schemeClr val="accent1">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namuseum.gr/collections/prehistorical/mycenian/images/7-m.gif"/>
          <p:cNvPicPr>
            <a:picLocks noChangeAspect="1" noChangeArrowheads="1"/>
          </p:cNvPicPr>
          <p:nvPr/>
        </p:nvPicPr>
        <p:blipFill>
          <a:blip r:embed="rId2"/>
          <a:srcRect/>
          <a:stretch>
            <a:fillRect/>
          </a:stretch>
        </p:blipFill>
        <p:spPr bwMode="auto">
          <a:xfrm>
            <a:off x="928662" y="1500174"/>
            <a:ext cx="3317897" cy="3929090"/>
          </a:xfrm>
          <a:prstGeom prst="rect">
            <a:avLst/>
          </a:prstGeom>
          <a:noFill/>
        </p:spPr>
      </p:pic>
      <p:pic>
        <p:nvPicPr>
          <p:cNvPr id="25603" name="Picture 3" descr="http://www.namuseum.gr/images/blank.gif"/>
          <p:cNvPicPr>
            <a:picLocks noChangeAspect="1" noChangeArrowheads="1"/>
          </p:cNvPicPr>
          <p:nvPr/>
        </p:nvPicPr>
        <p:blipFill>
          <a:blip r:embed="rId3"/>
          <a:srcRect/>
          <a:stretch>
            <a:fillRect/>
          </a:stretch>
        </p:blipFill>
        <p:spPr bwMode="auto">
          <a:xfrm>
            <a:off x="0" y="0"/>
            <a:ext cx="266700" cy="66675"/>
          </a:xfrm>
          <a:prstGeom prst="rect">
            <a:avLst/>
          </a:prstGeom>
          <a:noFill/>
        </p:spPr>
      </p:pic>
      <p:sp>
        <p:nvSpPr>
          <p:cNvPr id="5" name="4 - Ορθογώνιο"/>
          <p:cNvSpPr/>
          <p:nvPr/>
        </p:nvSpPr>
        <p:spPr>
          <a:xfrm>
            <a:off x="4214810" y="1214422"/>
            <a:ext cx="4572000" cy="3970318"/>
          </a:xfrm>
          <a:prstGeom prst="rect">
            <a:avLst/>
          </a:prstGeom>
        </p:spPr>
        <p:txBody>
          <a:bodyPr>
            <a:spAutoFit/>
          </a:bodyPr>
          <a:lstStyle/>
          <a:p>
            <a:r>
              <a:rPr lang="el-GR" b="1" i="1" dirty="0" smtClean="0">
                <a:solidFill>
                  <a:schemeClr val="accent1">
                    <a:lumMod val="75000"/>
                  </a:schemeClr>
                </a:solidFill>
              </a:rPr>
              <a:t>Ελεφάντινο ολόγλυφο σύμπλεγμα, δύο γυμνόστηθων καθιστών γυναικείων θεοτήτων και νεαρού θεού που ακουμπά στα γόνατα τους. Ακρόπολη των Μυκηνών, περιοχή του ανακτόρου. 15ος-14ος αι. π. Χ.</a:t>
            </a:r>
          </a:p>
          <a:p>
            <a:endParaRPr lang="el-GR" i="1" dirty="0" smtClean="0">
              <a:solidFill>
                <a:schemeClr val="accent1">
                  <a:lumMod val="75000"/>
                </a:schemeClr>
              </a:solidFill>
            </a:endParaRPr>
          </a:p>
          <a:p>
            <a:endParaRPr lang="el-GR" dirty="0" smtClean="0"/>
          </a:p>
          <a:p>
            <a:endParaRPr lang="el-GR" dirty="0" smtClean="0"/>
          </a:p>
          <a:p>
            <a:endParaRPr lang="el-GR" dirty="0" smtClean="0"/>
          </a:p>
          <a:p>
            <a:endParaRPr lang="el-GR" dirty="0" smtClean="0"/>
          </a:p>
          <a:p>
            <a:endParaRPr lang="el-GR" dirty="0" smtClean="0"/>
          </a:p>
          <a:p>
            <a:r>
              <a:rPr lang="el-GR" dirty="0" smtClean="0">
                <a:solidFill>
                  <a:schemeClr val="accent1">
                    <a:lumMod val="75000"/>
                  </a:schemeClr>
                </a:solidFill>
              </a:rPr>
              <a:t>Πρόκειται για την αποκαλούμενη «ελεφάντινη τριάδα». Στην πίσω όψη κοινό ιμάτιο περιβάλλει τις δύο γυναίκες.</a:t>
            </a:r>
            <a:endParaRPr lang="el-GR" dirty="0">
              <a:solidFill>
                <a:schemeClr val="accent1">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namuseum.gr/collections/prehistorical/mycenian/images/8-m.gif"/>
          <p:cNvPicPr>
            <a:picLocks noChangeAspect="1" noChangeArrowheads="1"/>
          </p:cNvPicPr>
          <p:nvPr/>
        </p:nvPicPr>
        <p:blipFill>
          <a:blip r:embed="rId2"/>
          <a:srcRect/>
          <a:stretch>
            <a:fillRect/>
          </a:stretch>
        </p:blipFill>
        <p:spPr bwMode="auto">
          <a:xfrm>
            <a:off x="357158" y="1714488"/>
            <a:ext cx="4330015" cy="3143272"/>
          </a:xfrm>
          <a:prstGeom prst="rect">
            <a:avLst/>
          </a:prstGeom>
          <a:noFill/>
        </p:spPr>
      </p:pic>
      <p:sp>
        <p:nvSpPr>
          <p:cNvPr id="3" name="2 - Ορθογώνιο"/>
          <p:cNvSpPr/>
          <p:nvPr/>
        </p:nvSpPr>
        <p:spPr>
          <a:xfrm>
            <a:off x="4357686" y="214290"/>
            <a:ext cx="4572000" cy="6463308"/>
          </a:xfrm>
          <a:prstGeom prst="rect">
            <a:avLst/>
          </a:prstGeom>
        </p:spPr>
        <p:txBody>
          <a:bodyPr>
            <a:spAutoFit/>
          </a:bodyPr>
          <a:lstStyle/>
          <a:p>
            <a:r>
              <a:rPr lang="el-GR" b="1" i="1" dirty="0" smtClean="0">
                <a:solidFill>
                  <a:schemeClr val="accent1">
                    <a:lumMod val="75000"/>
                  </a:schemeClr>
                </a:solidFill>
              </a:rPr>
              <a:t>Μεγάλος κρατήρας με παράσταση οπλισμένων ανδρών. Από την οικία του ''κρατήρα των πολεμιστών'' στην Ακρόπολη των Μυκηνών. 12ος αι. π. Χ</a:t>
            </a:r>
            <a:r>
              <a:rPr lang="el-GR" i="1" dirty="0" smtClean="0">
                <a:solidFill>
                  <a:schemeClr val="accent1">
                    <a:lumMod val="75000"/>
                  </a:schemeClr>
                </a:solidFill>
              </a:rPr>
              <a:t>.</a:t>
            </a:r>
          </a:p>
          <a:p>
            <a:endParaRPr lang="el-GR" i="1" dirty="0" smtClean="0">
              <a:solidFill>
                <a:schemeClr val="accent1">
                  <a:lumMod val="75000"/>
                </a:schemeClr>
              </a:solidFill>
            </a:endParaRPr>
          </a:p>
          <a:p>
            <a:endParaRPr lang="el-GR" i="1" dirty="0" smtClean="0">
              <a:solidFill>
                <a:schemeClr val="accent1">
                  <a:lumMod val="75000"/>
                </a:schemeClr>
              </a:solidFill>
            </a:endParaRPr>
          </a:p>
          <a:p>
            <a:endParaRPr lang="el-GR" i="1" dirty="0" smtClean="0">
              <a:solidFill>
                <a:schemeClr val="accent1">
                  <a:lumMod val="75000"/>
                </a:schemeClr>
              </a:solidFill>
            </a:endParaRPr>
          </a:p>
          <a:p>
            <a:endParaRPr lang="el-GR" i="1" dirty="0" smtClean="0">
              <a:solidFill>
                <a:schemeClr val="accent1">
                  <a:lumMod val="75000"/>
                </a:schemeClr>
              </a:solidFill>
            </a:endParaRPr>
          </a:p>
          <a:p>
            <a:endParaRPr lang="el-GR" i="1" dirty="0" smtClean="0">
              <a:solidFill>
                <a:schemeClr val="accent1">
                  <a:lumMod val="75000"/>
                </a:schemeClr>
              </a:solidFill>
            </a:endParaRPr>
          </a:p>
          <a:p>
            <a:r>
              <a:rPr lang="el-GR" dirty="0" smtClean="0">
                <a:solidFill>
                  <a:schemeClr val="accent1">
                    <a:lumMod val="75000"/>
                  </a:schemeClr>
                </a:solidFill>
              </a:rPr>
              <a:t>Οι άνδρες εικονίζονται σε πλήρη πολεμική εξάρτυση (περικεφαλαία, θώρακα, κνημίδες, ασπίδα, δόρυ). Φαίνεται ότι αναχωρούν για τον πόλεμο με τους σάκους τους δεμένους στην άκρη του δόρατος. Στην άκρη μια γυναίκα υψώνει το χέρι της σε χειρονομία αποχαιρετισμού ή πένθους. Στην πίσω όψη πολεμιστές με ανάλογη εξάρτυση και διαφορετική περικεφαλαία κρατούν τα δόρατα υψωμένα. Στο χώρο των λαβών απεικονίζονται πτηνά και ανάγλυφο βουκράνιο (σχηματική κεφαλή ταύρου). Εξαίρετο δείγμα του μυκηναϊκού εικονιστικού ρυθμού.</a:t>
            </a:r>
            <a:endParaRPr lang="el-GR" dirty="0">
              <a:solidFill>
                <a:schemeClr val="accent1">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amuseum.gr/collections/prehistorical/mycenian/images/9-m.gif"/>
          <p:cNvPicPr>
            <a:picLocks noChangeAspect="1" noChangeArrowheads="1"/>
          </p:cNvPicPr>
          <p:nvPr/>
        </p:nvPicPr>
        <p:blipFill>
          <a:blip r:embed="rId2"/>
          <a:srcRect/>
          <a:stretch>
            <a:fillRect/>
          </a:stretch>
        </p:blipFill>
        <p:spPr bwMode="auto">
          <a:xfrm>
            <a:off x="357158" y="1428736"/>
            <a:ext cx="4118847" cy="2928958"/>
          </a:xfrm>
          <a:prstGeom prst="rect">
            <a:avLst/>
          </a:prstGeom>
          <a:noFill/>
        </p:spPr>
      </p:pic>
      <p:sp>
        <p:nvSpPr>
          <p:cNvPr id="3" name="2 - Ορθογώνιο"/>
          <p:cNvSpPr/>
          <p:nvPr/>
        </p:nvSpPr>
        <p:spPr>
          <a:xfrm>
            <a:off x="4357686" y="428604"/>
            <a:ext cx="4572000" cy="6186309"/>
          </a:xfrm>
          <a:prstGeom prst="rect">
            <a:avLst/>
          </a:prstGeom>
        </p:spPr>
        <p:txBody>
          <a:bodyPr>
            <a:spAutoFit/>
          </a:bodyPr>
          <a:lstStyle/>
          <a:p>
            <a:r>
              <a:rPr lang="el-GR" b="1" i="1" dirty="0" smtClean="0">
                <a:solidFill>
                  <a:schemeClr val="accent1">
                    <a:lumMod val="75000"/>
                  </a:schemeClr>
                </a:solidFill>
              </a:rPr>
              <a:t>Τοιχογραφία της '' Μυκηναίας''. </a:t>
            </a:r>
            <a:br>
              <a:rPr lang="el-GR" b="1" i="1" dirty="0" smtClean="0">
                <a:solidFill>
                  <a:schemeClr val="accent1">
                    <a:lumMod val="75000"/>
                  </a:schemeClr>
                </a:solidFill>
              </a:rPr>
            </a:br>
            <a:r>
              <a:rPr lang="el-GR" b="1" i="1" dirty="0" smtClean="0">
                <a:solidFill>
                  <a:schemeClr val="accent1">
                    <a:lumMod val="75000"/>
                  </a:schemeClr>
                </a:solidFill>
              </a:rPr>
              <a:t>Ακρόπολη Μυκηνών, Θρησκευτικό Κέντρο. 13ος αι. π. Χ.</a:t>
            </a: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r>
              <a:rPr lang="el-GR" dirty="0" smtClean="0">
                <a:solidFill>
                  <a:schemeClr val="accent1">
                    <a:lumMod val="75000"/>
                  </a:schemeClr>
                </a:solidFill>
              </a:rPr>
              <a:t>Σοβαρή και μεγαλοπρεπής έκφραση του προσώπου, φανερώνει την επισημότητα της στιγμής και το κύρος της θεότητας που δέχεται τις προσφορές των πιστών, με ελαφρό μειδίαμα στη θέα του περιδεραίου που κρατά. Το ένδυμα της αποτελείται από δυο μέρη: ένα διάφανο πουκάμισο που αφήνει να διακρίνεται το στήθος και ένα περικόρμιο με κοντά μανίκια. Εντυπωσιάζει η περίτεχνη κόμμωση και ο πλούτος των κοσμημάτων (περιδέραια και βραχιόλια).</a:t>
            </a:r>
            <a:endParaRPr lang="el-GR" dirty="0">
              <a:solidFill>
                <a:schemeClr val="accent1">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namuseum.gr/collections/prehistorical/mycenian/images/10-m.gif"/>
          <p:cNvPicPr>
            <a:picLocks noChangeAspect="1" noChangeArrowheads="1"/>
          </p:cNvPicPr>
          <p:nvPr/>
        </p:nvPicPr>
        <p:blipFill>
          <a:blip r:embed="rId2"/>
          <a:srcRect/>
          <a:stretch>
            <a:fillRect/>
          </a:stretch>
        </p:blipFill>
        <p:spPr bwMode="auto">
          <a:xfrm>
            <a:off x="714347" y="1357298"/>
            <a:ext cx="3412089" cy="3714776"/>
          </a:xfrm>
          <a:prstGeom prst="rect">
            <a:avLst/>
          </a:prstGeom>
          <a:noFill/>
        </p:spPr>
      </p:pic>
      <p:sp>
        <p:nvSpPr>
          <p:cNvPr id="3" name="2 - Ορθογώνιο"/>
          <p:cNvSpPr/>
          <p:nvPr/>
        </p:nvSpPr>
        <p:spPr>
          <a:xfrm>
            <a:off x="4071934" y="2786058"/>
            <a:ext cx="4572000" cy="1200329"/>
          </a:xfrm>
          <a:prstGeom prst="rect">
            <a:avLst/>
          </a:prstGeom>
        </p:spPr>
        <p:txBody>
          <a:bodyPr>
            <a:spAutoFit/>
          </a:bodyPr>
          <a:lstStyle/>
          <a:p>
            <a:r>
              <a:rPr lang="el-GR" b="1" i="1" dirty="0" smtClean="0">
                <a:solidFill>
                  <a:schemeClr val="accent1">
                    <a:lumMod val="75000"/>
                  </a:schemeClr>
                </a:solidFill>
              </a:rPr>
              <a:t>Χρυσό περιδέραιο με χάντρες διαφόρων σχημάτων, πολλές με κοκκίδωση, και περίαπτο σε σχήμα κρίνου. Δενδρά, </a:t>
            </a:r>
          </a:p>
          <a:p>
            <a:r>
              <a:rPr lang="el-GR" b="1" i="1" dirty="0" smtClean="0">
                <a:solidFill>
                  <a:schemeClr val="accent1">
                    <a:lumMod val="75000"/>
                  </a:schemeClr>
                </a:solidFill>
              </a:rPr>
              <a:t>Tάφος 10</a:t>
            </a:r>
            <a:endParaRPr lang="el-GR" b="1" i="1" dirty="0">
              <a:solidFill>
                <a:schemeClr val="accent1">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namuseum.gr/collections/prehistorical/mycenian/images/12-m.gif"/>
          <p:cNvPicPr>
            <a:picLocks noChangeAspect="1" noChangeArrowheads="1"/>
          </p:cNvPicPr>
          <p:nvPr/>
        </p:nvPicPr>
        <p:blipFill>
          <a:blip r:embed="rId2"/>
          <a:srcRect/>
          <a:stretch>
            <a:fillRect/>
          </a:stretch>
        </p:blipFill>
        <p:spPr bwMode="auto">
          <a:xfrm>
            <a:off x="0" y="1785926"/>
            <a:ext cx="4429124" cy="2887133"/>
          </a:xfrm>
          <a:prstGeom prst="rect">
            <a:avLst/>
          </a:prstGeom>
          <a:noFill/>
        </p:spPr>
      </p:pic>
      <p:sp>
        <p:nvSpPr>
          <p:cNvPr id="3" name="2 - Ορθογώνιο"/>
          <p:cNvSpPr/>
          <p:nvPr/>
        </p:nvSpPr>
        <p:spPr>
          <a:xfrm>
            <a:off x="4572000" y="642918"/>
            <a:ext cx="4572000" cy="5909310"/>
          </a:xfrm>
          <a:prstGeom prst="rect">
            <a:avLst/>
          </a:prstGeom>
        </p:spPr>
        <p:txBody>
          <a:bodyPr>
            <a:spAutoFit/>
          </a:bodyPr>
          <a:lstStyle/>
          <a:p>
            <a:r>
              <a:rPr lang="el-GR" b="1" i="1" dirty="0" smtClean="0">
                <a:solidFill>
                  <a:schemeClr val="accent1">
                    <a:lumMod val="75000"/>
                  </a:schemeClr>
                </a:solidFill>
              </a:rPr>
              <a:t>Κύπελλα του Βαφειού. Βαφειό Λακωνίας, </a:t>
            </a:r>
            <a:endParaRPr lang="en-US" b="1" i="1" dirty="0" smtClean="0">
              <a:solidFill>
                <a:schemeClr val="accent1">
                  <a:lumMod val="75000"/>
                </a:schemeClr>
              </a:solidFill>
            </a:endParaRPr>
          </a:p>
          <a:p>
            <a:r>
              <a:rPr lang="el-GR" b="1" i="1" dirty="0" smtClean="0">
                <a:solidFill>
                  <a:schemeClr val="accent1">
                    <a:lumMod val="75000"/>
                  </a:schemeClr>
                </a:solidFill>
              </a:rPr>
              <a:t>α΄</a:t>
            </a:r>
            <a:r>
              <a:rPr lang="en-US" b="1" i="1" dirty="0" smtClean="0">
                <a:solidFill>
                  <a:schemeClr val="accent1">
                    <a:lumMod val="75000"/>
                  </a:schemeClr>
                </a:solidFill>
              </a:rPr>
              <a:t> </a:t>
            </a:r>
            <a:r>
              <a:rPr lang="el-GR" b="1" i="1" dirty="0" smtClean="0">
                <a:solidFill>
                  <a:schemeClr val="accent1">
                    <a:lumMod val="75000"/>
                  </a:schemeClr>
                </a:solidFill>
              </a:rPr>
              <a:t>μισό 15ου αι. π. Χ.</a:t>
            </a:r>
          </a:p>
          <a:p>
            <a:endParaRPr lang="el-GR" dirty="0" smtClean="0"/>
          </a:p>
          <a:p>
            <a:endParaRPr lang="el-GR" dirty="0" smtClean="0"/>
          </a:p>
          <a:p>
            <a:r>
              <a:rPr lang="el-GR" dirty="0" smtClean="0">
                <a:solidFill>
                  <a:schemeClr val="accent1">
                    <a:lumMod val="75000"/>
                  </a:schemeClr>
                </a:solidFill>
              </a:rPr>
              <a:t>Πρόκειται για δύο αριστουργήματα της κρητομυκηναϊκής μεταλλοτεχνίας, που βρέθηκαν μαζί με άλλα πολύτιμα αντικείμενα στο θολωτό τάφο του Βαφειού Λακωνίας και σώζουν δύο από τις ωραιότερες σκηνές σύλληψης ταύρων. Στην παράσταση του ενός κυπέλλου (1758) η σύλληψη του ζώου γίνεται χωρίς τη χρήση βίας: τρεις ταύροι βόσκουν, ενώ ένας άνδρας δένει το πόδι άλλου ταύρου την ώρα που αυτός ερωτοτροπεί με αγελάδα. Στο δεύτερο κύπελλο (1759), ένας από τους ταύρους εικονίζεται παγιδευμένος σε δίχτυ, άλλος επιτίθεται στους δύο κυνηγούς, και ένας τρίτος καταφέρνει να διαφύγει. Τα δύο κύπελλα θεωρούνται έργο του ίδιου τεχνίτη, αν και το πρώτο φαίνεται ότι κατασκευάσθηκε με μεγαλύτερη επιμέλεια.</a:t>
            </a:r>
            <a:endParaRPr lang="el-GR" dirty="0">
              <a:solidFill>
                <a:schemeClr val="accent1">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namuseum.gr/collections/prehistorical/mycenian/images/13-m.gif"/>
          <p:cNvPicPr>
            <a:picLocks noChangeAspect="1" noChangeArrowheads="1"/>
          </p:cNvPicPr>
          <p:nvPr/>
        </p:nvPicPr>
        <p:blipFill>
          <a:blip r:embed="rId2"/>
          <a:srcRect/>
          <a:stretch>
            <a:fillRect/>
          </a:stretch>
        </p:blipFill>
        <p:spPr bwMode="auto">
          <a:xfrm>
            <a:off x="785785" y="1857364"/>
            <a:ext cx="3924937" cy="2500330"/>
          </a:xfrm>
          <a:prstGeom prst="rect">
            <a:avLst/>
          </a:prstGeom>
          <a:noFill/>
        </p:spPr>
      </p:pic>
      <p:sp>
        <p:nvSpPr>
          <p:cNvPr id="3" name="2 - Ορθογώνιο"/>
          <p:cNvSpPr/>
          <p:nvPr/>
        </p:nvSpPr>
        <p:spPr>
          <a:xfrm>
            <a:off x="4572000" y="1071546"/>
            <a:ext cx="4572000" cy="4801314"/>
          </a:xfrm>
          <a:prstGeom prst="rect">
            <a:avLst/>
          </a:prstGeom>
        </p:spPr>
        <p:txBody>
          <a:bodyPr>
            <a:spAutoFit/>
          </a:bodyPr>
          <a:lstStyle/>
          <a:p>
            <a:r>
              <a:rPr lang="el-GR" b="1" i="1" dirty="0" smtClean="0">
                <a:solidFill>
                  <a:schemeClr val="accent1">
                    <a:lumMod val="75000"/>
                  </a:schemeClr>
                </a:solidFill>
              </a:rPr>
              <a:t>Χρυσό σφραγιστικό δακτυλίδι. Τίρυνθα, </a:t>
            </a:r>
          </a:p>
          <a:p>
            <a:r>
              <a:rPr lang="el-GR" b="1" i="1" dirty="0" smtClean="0">
                <a:solidFill>
                  <a:schemeClr val="accent1">
                    <a:lumMod val="75000"/>
                  </a:schemeClr>
                </a:solidFill>
              </a:rPr>
              <a:t>15ος αι. π. Χ.</a:t>
            </a:r>
          </a:p>
          <a:p>
            <a:endParaRPr lang="el-GR" i="1" dirty="0" smtClean="0">
              <a:solidFill>
                <a:schemeClr val="accent1">
                  <a:lumMod val="75000"/>
                </a:schemeClr>
              </a:solidFill>
            </a:endParaRPr>
          </a:p>
          <a:p>
            <a:endParaRPr lang="el-GR" i="1" dirty="0" smtClean="0">
              <a:solidFill>
                <a:schemeClr val="accent1">
                  <a:lumMod val="75000"/>
                </a:schemeClr>
              </a:solidFill>
            </a:endParaRPr>
          </a:p>
          <a:p>
            <a:endParaRPr lang="el-GR" dirty="0" smtClean="0"/>
          </a:p>
          <a:p>
            <a:endParaRPr lang="el-GR" dirty="0" smtClean="0"/>
          </a:p>
          <a:p>
            <a:endParaRPr lang="el-GR" dirty="0" smtClean="0"/>
          </a:p>
          <a:p>
            <a:r>
              <a:rPr lang="el-GR" dirty="0" smtClean="0">
                <a:solidFill>
                  <a:schemeClr val="accent1">
                    <a:lumMod val="75000"/>
                  </a:schemeClr>
                </a:solidFill>
              </a:rPr>
              <a:t>Πρόκειται για το μεγαλύτερο γνωστό σφραγιστικό δακτυλίδι στο μυκηναϊκό κόσμο. Απεικονίζεται πομπή λεοντοκέφαλων δαιμόνων που κρατούν σπονδικές πρόχους και προχωρούν προς καθιστή σε θρόνο γυναικεία θεότητα. Η θεά φορά μακρύ χιτώνα και υψώνει τελετουργικό κύπελλο. Πίσω από τον θρόνο διακρίνεται αετός, σύμβολο εξουσίας, ενώ στον ουρανό εικονίζονται ο «τροχός» του ηλίου και η ημισέληνος</a:t>
            </a:r>
            <a:r>
              <a:rPr lang="el-GR" dirty="0" smtClean="0"/>
              <a:t>.</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namuseum.gr/collections/prehistorical/mycenian/images/14-m.gif"/>
          <p:cNvPicPr>
            <a:picLocks noChangeAspect="1" noChangeArrowheads="1"/>
          </p:cNvPicPr>
          <p:nvPr/>
        </p:nvPicPr>
        <p:blipFill>
          <a:blip r:embed="rId2"/>
          <a:srcRect/>
          <a:stretch>
            <a:fillRect/>
          </a:stretch>
        </p:blipFill>
        <p:spPr bwMode="auto">
          <a:xfrm>
            <a:off x="428596" y="1643050"/>
            <a:ext cx="4117716" cy="2714644"/>
          </a:xfrm>
          <a:prstGeom prst="rect">
            <a:avLst/>
          </a:prstGeom>
          <a:noFill/>
        </p:spPr>
      </p:pic>
      <p:sp>
        <p:nvSpPr>
          <p:cNvPr id="4" name="3 - Ορθογώνιο"/>
          <p:cNvSpPr/>
          <p:nvPr/>
        </p:nvSpPr>
        <p:spPr>
          <a:xfrm>
            <a:off x="4429124" y="500042"/>
            <a:ext cx="4572000" cy="5632311"/>
          </a:xfrm>
          <a:prstGeom prst="rect">
            <a:avLst/>
          </a:prstGeom>
        </p:spPr>
        <p:txBody>
          <a:bodyPr>
            <a:spAutoFit/>
          </a:bodyPr>
          <a:lstStyle/>
          <a:p>
            <a:r>
              <a:rPr lang="el-GR" b="1" i="1" dirty="0" smtClean="0">
                <a:solidFill>
                  <a:schemeClr val="accent1">
                    <a:lumMod val="75000"/>
                  </a:schemeClr>
                </a:solidFill>
              </a:rPr>
              <a:t>Ελεφάντινο χτένι με παράσταση σφιγγών σε δύο ζώνες και ρόδακα στο κέντρο της ράχης. Σπάτα Αττικής, θαλαμωτός τάφος, </a:t>
            </a:r>
          </a:p>
          <a:p>
            <a:r>
              <a:rPr lang="el-GR" b="1" i="1" dirty="0" smtClean="0">
                <a:solidFill>
                  <a:schemeClr val="accent1">
                    <a:lumMod val="75000"/>
                  </a:schemeClr>
                </a:solidFill>
              </a:rPr>
              <a:t>14ος – 13ος αι. π. Χ.</a:t>
            </a:r>
          </a:p>
          <a:p>
            <a:endParaRPr lang="el-GR" i="1" dirty="0" smtClean="0">
              <a:solidFill>
                <a:schemeClr val="accent1">
                  <a:lumMod val="75000"/>
                </a:schemeClr>
              </a:solidFill>
            </a:endParaRPr>
          </a:p>
          <a:p>
            <a:endParaRPr lang="el-GR" i="1" dirty="0" smtClean="0">
              <a:solidFill>
                <a:schemeClr val="accent1">
                  <a:lumMod val="75000"/>
                </a:schemeClr>
              </a:solidFill>
            </a:endParaRPr>
          </a:p>
          <a:p>
            <a:endParaRPr lang="el-GR" i="1" dirty="0" smtClean="0">
              <a:solidFill>
                <a:schemeClr val="accent1">
                  <a:lumMod val="75000"/>
                </a:schemeClr>
              </a:solidFill>
            </a:endParaRPr>
          </a:p>
          <a:p>
            <a:r>
              <a:rPr lang="el-GR" i="1" dirty="0" smtClean="0">
                <a:solidFill>
                  <a:schemeClr val="accent1">
                    <a:lumMod val="75000"/>
                  </a:schemeClr>
                </a:solidFill>
              </a:rPr>
              <a:t> </a:t>
            </a:r>
          </a:p>
          <a:p>
            <a:endParaRPr lang="el-GR" i="1" dirty="0" smtClean="0">
              <a:solidFill>
                <a:schemeClr val="accent1">
                  <a:lumMod val="75000"/>
                </a:schemeClr>
              </a:solidFill>
            </a:endParaRPr>
          </a:p>
          <a:p>
            <a:endParaRPr lang="el-GR" i="1" dirty="0" smtClean="0">
              <a:solidFill>
                <a:schemeClr val="accent1">
                  <a:lumMod val="75000"/>
                </a:schemeClr>
              </a:solidFill>
            </a:endParaRPr>
          </a:p>
          <a:p>
            <a:endParaRPr lang="el-GR" i="1" dirty="0" smtClean="0">
              <a:solidFill>
                <a:schemeClr val="accent1">
                  <a:lumMod val="75000"/>
                </a:schemeClr>
              </a:solidFill>
            </a:endParaRPr>
          </a:p>
          <a:p>
            <a:endParaRPr lang="el-GR" i="1" dirty="0" smtClean="0">
              <a:solidFill>
                <a:schemeClr val="accent1">
                  <a:lumMod val="75000"/>
                </a:schemeClr>
              </a:solidFill>
            </a:endParaRPr>
          </a:p>
          <a:p>
            <a:r>
              <a:rPr lang="el-GR" dirty="0" smtClean="0">
                <a:solidFill>
                  <a:schemeClr val="accent1">
                    <a:lumMod val="75000"/>
                  </a:schemeClr>
                </a:solidFill>
              </a:rPr>
              <a:t>Πρόκειται για ένα από τα καλύτερα σωζόμενα χτένια της Μυκηναϊκής εποχής, με περίτεχνη ανάγλυφη διακόσμηση στη λαβή και μακριά και λεπτά δόντια. Η παράσταση στη ράχη, ίδια και στις δύο όψεις, απεικονίζει σε δύο ζώνες, καθιστές σφίγγες, τα μυθικά τέρατα με το σώμα φτερωτού λιονταριού και κεφάλι γυναίκας</a:t>
            </a:r>
            <a:r>
              <a:rPr lang="el-GR" dirty="0" smtClean="0"/>
              <a:t>.</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8/83/Kuruso.png"/>
          <p:cNvPicPr>
            <a:picLocks noChangeAspect="1" noChangeArrowheads="1"/>
          </p:cNvPicPr>
          <p:nvPr/>
        </p:nvPicPr>
        <p:blipFill>
          <a:blip r:embed="rId2"/>
          <a:srcRect/>
          <a:stretch>
            <a:fillRect/>
          </a:stretch>
        </p:blipFill>
        <p:spPr bwMode="auto">
          <a:xfrm>
            <a:off x="428596" y="428604"/>
            <a:ext cx="1357322" cy="678661"/>
          </a:xfrm>
          <a:prstGeom prst="rect">
            <a:avLst/>
          </a:prstGeom>
          <a:noFill/>
        </p:spPr>
      </p:pic>
      <p:sp>
        <p:nvSpPr>
          <p:cNvPr id="5" name="4 - Ορθογώνιο"/>
          <p:cNvSpPr/>
          <p:nvPr/>
        </p:nvSpPr>
        <p:spPr>
          <a:xfrm>
            <a:off x="2143108" y="500042"/>
            <a:ext cx="6215106" cy="646331"/>
          </a:xfrm>
          <a:prstGeom prst="rect">
            <a:avLst/>
          </a:prstGeom>
        </p:spPr>
        <p:txBody>
          <a:bodyPr wrap="square">
            <a:spAutoFit/>
          </a:bodyPr>
          <a:lstStyle/>
          <a:p>
            <a:r>
              <a:rPr lang="el-GR" dirty="0">
                <a:solidFill>
                  <a:schemeClr val="accent1">
                    <a:lumMod val="75000"/>
                  </a:schemeClr>
                </a:solidFill>
              </a:rPr>
              <a:t>Παράδειγμα γραφής με συλλαβογράμματα. </a:t>
            </a:r>
            <a:endParaRPr lang="el-GR" dirty="0" smtClean="0">
              <a:solidFill>
                <a:schemeClr val="accent1">
                  <a:lumMod val="75000"/>
                </a:schemeClr>
              </a:solidFill>
            </a:endParaRPr>
          </a:p>
          <a:p>
            <a:r>
              <a:rPr lang="el-GR" dirty="0" smtClean="0">
                <a:solidFill>
                  <a:schemeClr val="accent1">
                    <a:lumMod val="75000"/>
                  </a:schemeClr>
                </a:solidFill>
              </a:rPr>
              <a:t>Τα </a:t>
            </a:r>
            <a:r>
              <a:rPr lang="el-GR" dirty="0">
                <a:solidFill>
                  <a:schemeClr val="accent1">
                    <a:lumMod val="75000"/>
                  </a:schemeClr>
                </a:solidFill>
              </a:rPr>
              <a:t>σύμβολα </a:t>
            </a:r>
            <a:r>
              <a:rPr lang="el-GR" b="1" dirty="0">
                <a:solidFill>
                  <a:schemeClr val="accent1">
                    <a:lumMod val="75000"/>
                  </a:schemeClr>
                </a:solidFill>
              </a:rPr>
              <a:t>ku</a:t>
            </a:r>
            <a:r>
              <a:rPr lang="el-GR" dirty="0">
                <a:solidFill>
                  <a:schemeClr val="accent1">
                    <a:lumMod val="75000"/>
                  </a:schemeClr>
                </a:solidFill>
              </a:rPr>
              <a:t> - </a:t>
            </a:r>
            <a:r>
              <a:rPr lang="el-GR" b="1" dirty="0">
                <a:solidFill>
                  <a:schemeClr val="accent1">
                    <a:lumMod val="75000"/>
                  </a:schemeClr>
                </a:solidFill>
              </a:rPr>
              <a:t>ru</a:t>
            </a:r>
            <a:r>
              <a:rPr lang="el-GR" dirty="0">
                <a:solidFill>
                  <a:schemeClr val="accent1">
                    <a:lumMod val="75000"/>
                  </a:schemeClr>
                </a:solidFill>
              </a:rPr>
              <a:t> - </a:t>
            </a:r>
            <a:r>
              <a:rPr lang="el-GR" b="1" dirty="0" smtClean="0">
                <a:solidFill>
                  <a:schemeClr val="accent1">
                    <a:lumMod val="75000"/>
                  </a:schemeClr>
                </a:solidFill>
              </a:rPr>
              <a:t>so </a:t>
            </a:r>
            <a:r>
              <a:rPr lang="el-GR" dirty="0" smtClean="0">
                <a:solidFill>
                  <a:schemeClr val="accent1">
                    <a:lumMod val="75000"/>
                  </a:schemeClr>
                </a:solidFill>
              </a:rPr>
              <a:t>αναπαριστούν </a:t>
            </a:r>
            <a:r>
              <a:rPr lang="el-GR" dirty="0">
                <a:solidFill>
                  <a:schemeClr val="accent1">
                    <a:lumMod val="75000"/>
                  </a:schemeClr>
                </a:solidFill>
              </a:rPr>
              <a:t>την λέξη </a:t>
            </a:r>
            <a:r>
              <a:rPr lang="el-GR" b="1" dirty="0">
                <a:solidFill>
                  <a:schemeClr val="accent1">
                    <a:lumMod val="75000"/>
                  </a:schemeClr>
                </a:solidFill>
              </a:rPr>
              <a:t>χρυσός</a:t>
            </a:r>
            <a:r>
              <a:rPr lang="el-GR" dirty="0">
                <a:solidFill>
                  <a:schemeClr val="accent1">
                    <a:lumMod val="75000"/>
                  </a:schemeClr>
                </a:solidFill>
              </a:rPr>
              <a:t>.</a:t>
            </a:r>
          </a:p>
        </p:txBody>
      </p:sp>
      <p:sp>
        <p:nvSpPr>
          <p:cNvPr id="6" name="5 - Ορθογώνιο"/>
          <p:cNvSpPr/>
          <p:nvPr/>
        </p:nvSpPr>
        <p:spPr>
          <a:xfrm>
            <a:off x="2214546" y="1142984"/>
            <a:ext cx="4572000" cy="1477328"/>
          </a:xfrm>
          <a:prstGeom prst="rect">
            <a:avLst/>
          </a:prstGeom>
        </p:spPr>
        <p:txBody>
          <a:bodyPr>
            <a:spAutoFit/>
          </a:bodyPr>
          <a:lstStyle/>
          <a:p>
            <a:r>
              <a:rPr lang="en-US" dirty="0"/>
              <a:t> </a:t>
            </a:r>
            <a:r>
              <a:rPr lang="en-US" dirty="0" smtClean="0">
                <a:solidFill>
                  <a:schemeClr val="accent1">
                    <a:lumMod val="75000"/>
                  </a:schemeClr>
                </a:solidFill>
              </a:rPr>
              <a:t>qa</a:t>
            </a:r>
            <a:r>
              <a:rPr lang="el-GR" dirty="0" smtClean="0">
                <a:solidFill>
                  <a:schemeClr val="accent1">
                    <a:lumMod val="75000"/>
                  </a:schemeClr>
                </a:solidFill>
              </a:rPr>
              <a:t> </a:t>
            </a:r>
            <a:r>
              <a:rPr lang="en-US" dirty="0" smtClean="0">
                <a:solidFill>
                  <a:schemeClr val="accent1">
                    <a:lumMod val="75000"/>
                  </a:schemeClr>
                </a:solidFill>
              </a:rPr>
              <a:t>–</a:t>
            </a:r>
            <a:r>
              <a:rPr lang="el-GR" dirty="0" smtClean="0">
                <a:solidFill>
                  <a:schemeClr val="accent1">
                    <a:lumMod val="75000"/>
                  </a:schemeClr>
                </a:solidFill>
              </a:rPr>
              <a:t> </a:t>
            </a:r>
            <a:r>
              <a:rPr lang="en-US" dirty="0" smtClean="0">
                <a:solidFill>
                  <a:schemeClr val="accent1">
                    <a:lumMod val="75000"/>
                  </a:schemeClr>
                </a:solidFill>
              </a:rPr>
              <a:t>si</a:t>
            </a:r>
            <a:r>
              <a:rPr lang="el-GR" dirty="0" smtClean="0">
                <a:solidFill>
                  <a:schemeClr val="accent1">
                    <a:lumMod val="75000"/>
                  </a:schemeClr>
                </a:solidFill>
              </a:rPr>
              <a:t> </a:t>
            </a:r>
            <a:r>
              <a:rPr lang="en-US" dirty="0" smtClean="0">
                <a:solidFill>
                  <a:schemeClr val="accent1">
                    <a:lumMod val="75000"/>
                  </a:schemeClr>
                </a:solidFill>
              </a:rPr>
              <a:t>–</a:t>
            </a:r>
            <a:r>
              <a:rPr lang="el-GR" dirty="0" smtClean="0">
                <a:solidFill>
                  <a:schemeClr val="accent1">
                    <a:lumMod val="75000"/>
                  </a:schemeClr>
                </a:solidFill>
              </a:rPr>
              <a:t> </a:t>
            </a:r>
            <a:r>
              <a:rPr lang="en-US" dirty="0" smtClean="0">
                <a:solidFill>
                  <a:schemeClr val="accent1">
                    <a:lumMod val="75000"/>
                  </a:schemeClr>
                </a:solidFill>
              </a:rPr>
              <a:t>re</a:t>
            </a:r>
            <a:r>
              <a:rPr lang="el-GR" dirty="0" smtClean="0">
                <a:solidFill>
                  <a:schemeClr val="accent1">
                    <a:lumMod val="75000"/>
                  </a:schemeClr>
                </a:solidFill>
              </a:rPr>
              <a:t> </a:t>
            </a:r>
            <a:r>
              <a:rPr lang="en-US" dirty="0" smtClean="0">
                <a:solidFill>
                  <a:schemeClr val="accent1">
                    <a:lumMod val="75000"/>
                  </a:schemeClr>
                </a:solidFill>
              </a:rPr>
              <a:t>-</a:t>
            </a:r>
            <a:r>
              <a:rPr lang="el-GR" dirty="0" smtClean="0">
                <a:solidFill>
                  <a:schemeClr val="accent1">
                    <a:lumMod val="75000"/>
                  </a:schemeClr>
                </a:solidFill>
              </a:rPr>
              <a:t> </a:t>
            </a:r>
            <a:r>
              <a:rPr lang="en-US" dirty="0" smtClean="0">
                <a:solidFill>
                  <a:schemeClr val="accent1">
                    <a:lumMod val="75000"/>
                  </a:schemeClr>
                </a:solidFill>
              </a:rPr>
              <a:t>u </a:t>
            </a:r>
            <a:r>
              <a:rPr lang="en-US" dirty="0">
                <a:solidFill>
                  <a:schemeClr val="accent1">
                    <a:lumMod val="75000"/>
                  </a:schemeClr>
                </a:solidFill>
              </a:rPr>
              <a:t>= </a:t>
            </a:r>
            <a:r>
              <a:rPr lang="el-GR" dirty="0" smtClean="0">
                <a:solidFill>
                  <a:schemeClr val="accent1">
                    <a:lumMod val="75000"/>
                  </a:schemeClr>
                </a:solidFill>
              </a:rPr>
              <a:t>βασιλεύς</a:t>
            </a:r>
          </a:p>
          <a:p>
            <a:r>
              <a:rPr lang="el-GR" dirty="0" smtClean="0">
                <a:solidFill>
                  <a:schemeClr val="accent1">
                    <a:lumMod val="75000"/>
                  </a:schemeClr>
                </a:solidFill>
              </a:rPr>
              <a:t> </a:t>
            </a:r>
            <a:r>
              <a:rPr lang="en-US" dirty="0" smtClean="0">
                <a:solidFill>
                  <a:schemeClr val="accent1">
                    <a:lumMod val="75000"/>
                  </a:schemeClr>
                </a:solidFill>
              </a:rPr>
              <a:t>qo</a:t>
            </a:r>
            <a:r>
              <a:rPr lang="el-GR" dirty="0" smtClean="0">
                <a:solidFill>
                  <a:schemeClr val="accent1">
                    <a:lumMod val="75000"/>
                  </a:schemeClr>
                </a:solidFill>
              </a:rPr>
              <a:t> </a:t>
            </a:r>
            <a:r>
              <a:rPr lang="en-US" dirty="0" smtClean="0">
                <a:solidFill>
                  <a:schemeClr val="accent1">
                    <a:lumMod val="75000"/>
                  </a:schemeClr>
                </a:solidFill>
              </a:rPr>
              <a:t>-</a:t>
            </a:r>
            <a:r>
              <a:rPr lang="el-GR" dirty="0" smtClean="0">
                <a:solidFill>
                  <a:schemeClr val="accent1">
                    <a:lumMod val="75000"/>
                  </a:schemeClr>
                </a:solidFill>
              </a:rPr>
              <a:t> </a:t>
            </a:r>
            <a:r>
              <a:rPr lang="en-US" dirty="0" smtClean="0">
                <a:solidFill>
                  <a:schemeClr val="accent1">
                    <a:lumMod val="75000"/>
                  </a:schemeClr>
                </a:solidFill>
              </a:rPr>
              <a:t>u </a:t>
            </a:r>
            <a:r>
              <a:rPr lang="en-US" dirty="0">
                <a:solidFill>
                  <a:schemeClr val="accent1">
                    <a:lumMod val="75000"/>
                  </a:schemeClr>
                </a:solidFill>
              </a:rPr>
              <a:t>= </a:t>
            </a:r>
            <a:r>
              <a:rPr lang="el-GR" dirty="0" smtClean="0">
                <a:solidFill>
                  <a:schemeClr val="accent1">
                    <a:lumMod val="75000"/>
                  </a:schemeClr>
                </a:solidFill>
              </a:rPr>
              <a:t>βους</a:t>
            </a:r>
          </a:p>
          <a:p>
            <a:r>
              <a:rPr lang="el-GR" dirty="0" smtClean="0">
                <a:solidFill>
                  <a:schemeClr val="accent1">
                    <a:lumMod val="75000"/>
                  </a:schemeClr>
                </a:solidFill>
              </a:rPr>
              <a:t> </a:t>
            </a:r>
            <a:r>
              <a:rPr lang="en-US" dirty="0">
                <a:solidFill>
                  <a:schemeClr val="accent1">
                    <a:lumMod val="75000"/>
                  </a:schemeClr>
                </a:solidFill>
              </a:rPr>
              <a:t>qe = </a:t>
            </a:r>
            <a:r>
              <a:rPr lang="el-GR" dirty="0">
                <a:solidFill>
                  <a:schemeClr val="accent1">
                    <a:lumMod val="75000"/>
                  </a:schemeClr>
                </a:solidFill>
              </a:rPr>
              <a:t>τε</a:t>
            </a:r>
          </a:p>
          <a:p>
            <a:r>
              <a:rPr lang="en-US" dirty="0" smtClean="0">
                <a:solidFill>
                  <a:schemeClr val="accent1">
                    <a:lumMod val="75000"/>
                  </a:schemeClr>
                </a:solidFill>
              </a:rPr>
              <a:t> </a:t>
            </a:r>
            <a:r>
              <a:rPr lang="en-US" b="1" dirty="0" smtClean="0">
                <a:solidFill>
                  <a:schemeClr val="accent1">
                    <a:lumMod val="75000"/>
                  </a:schemeClr>
                </a:solidFill>
              </a:rPr>
              <a:t>wa</a:t>
            </a:r>
            <a:r>
              <a:rPr lang="el-GR" b="1" dirty="0" smtClean="0">
                <a:solidFill>
                  <a:schemeClr val="accent1">
                    <a:lumMod val="75000"/>
                  </a:schemeClr>
                </a:solidFill>
              </a:rPr>
              <a:t> </a:t>
            </a:r>
            <a:r>
              <a:rPr lang="en-US" b="1" dirty="0" smtClean="0">
                <a:solidFill>
                  <a:schemeClr val="accent1">
                    <a:lumMod val="75000"/>
                  </a:schemeClr>
                </a:solidFill>
              </a:rPr>
              <a:t>–</a:t>
            </a:r>
            <a:r>
              <a:rPr lang="el-GR" b="1" dirty="0" smtClean="0">
                <a:solidFill>
                  <a:schemeClr val="accent1">
                    <a:lumMod val="75000"/>
                  </a:schemeClr>
                </a:solidFill>
              </a:rPr>
              <a:t> </a:t>
            </a:r>
            <a:r>
              <a:rPr lang="en-US" b="1" dirty="0" smtClean="0">
                <a:solidFill>
                  <a:schemeClr val="accent1">
                    <a:lumMod val="75000"/>
                  </a:schemeClr>
                </a:solidFill>
              </a:rPr>
              <a:t>na</a:t>
            </a:r>
            <a:r>
              <a:rPr lang="el-GR" b="1" dirty="0" smtClean="0">
                <a:solidFill>
                  <a:schemeClr val="accent1">
                    <a:lumMod val="75000"/>
                  </a:schemeClr>
                </a:solidFill>
              </a:rPr>
              <a:t> </a:t>
            </a:r>
            <a:r>
              <a:rPr lang="en-US" b="1" dirty="0" smtClean="0">
                <a:solidFill>
                  <a:schemeClr val="accent1">
                    <a:lumMod val="75000"/>
                  </a:schemeClr>
                </a:solidFill>
              </a:rPr>
              <a:t>-</a:t>
            </a:r>
            <a:r>
              <a:rPr lang="el-GR" b="1" dirty="0" smtClean="0">
                <a:solidFill>
                  <a:schemeClr val="accent1">
                    <a:lumMod val="75000"/>
                  </a:schemeClr>
                </a:solidFill>
              </a:rPr>
              <a:t> </a:t>
            </a:r>
            <a:r>
              <a:rPr lang="en-US" b="1" dirty="0" smtClean="0">
                <a:solidFill>
                  <a:schemeClr val="accent1">
                    <a:lumMod val="75000"/>
                  </a:schemeClr>
                </a:solidFill>
              </a:rPr>
              <a:t>ka </a:t>
            </a:r>
            <a:r>
              <a:rPr lang="en-US" b="1" dirty="0">
                <a:solidFill>
                  <a:schemeClr val="accent1">
                    <a:lumMod val="75000"/>
                  </a:schemeClr>
                </a:solidFill>
              </a:rPr>
              <a:t>= F</a:t>
            </a:r>
            <a:r>
              <a:rPr lang="el-GR" b="1" dirty="0" smtClean="0">
                <a:solidFill>
                  <a:schemeClr val="accent1">
                    <a:lumMod val="75000"/>
                  </a:schemeClr>
                </a:solidFill>
              </a:rPr>
              <a:t>άναξ</a:t>
            </a:r>
          </a:p>
          <a:p>
            <a:endParaRPr lang="el-GR" dirty="0"/>
          </a:p>
        </p:txBody>
      </p:sp>
      <p:sp>
        <p:nvSpPr>
          <p:cNvPr id="7" name="6 - Ορθογώνιο"/>
          <p:cNvSpPr/>
          <p:nvPr/>
        </p:nvSpPr>
        <p:spPr>
          <a:xfrm>
            <a:off x="2285984" y="2285992"/>
            <a:ext cx="4572000" cy="923330"/>
          </a:xfrm>
          <a:prstGeom prst="rect">
            <a:avLst/>
          </a:prstGeom>
        </p:spPr>
        <p:txBody>
          <a:bodyPr>
            <a:spAutoFit/>
          </a:bodyPr>
          <a:lstStyle/>
          <a:p>
            <a:r>
              <a:rPr lang="en-US" b="1" dirty="0" smtClean="0">
                <a:solidFill>
                  <a:schemeClr val="accent1">
                    <a:lumMod val="75000"/>
                  </a:schemeClr>
                </a:solidFill>
              </a:rPr>
              <a:t>Ko</a:t>
            </a:r>
            <a:r>
              <a:rPr lang="el-GR" b="1" dirty="0" smtClean="0">
                <a:solidFill>
                  <a:schemeClr val="accent1">
                    <a:lumMod val="75000"/>
                  </a:schemeClr>
                </a:solidFill>
              </a:rPr>
              <a:t> </a:t>
            </a:r>
            <a:r>
              <a:rPr lang="en-US" b="1" dirty="0" smtClean="0">
                <a:solidFill>
                  <a:schemeClr val="accent1">
                    <a:lumMod val="75000"/>
                  </a:schemeClr>
                </a:solidFill>
              </a:rPr>
              <a:t>–</a:t>
            </a:r>
            <a:r>
              <a:rPr lang="el-GR" b="1" dirty="0" smtClean="0">
                <a:solidFill>
                  <a:schemeClr val="accent1">
                    <a:lumMod val="75000"/>
                  </a:schemeClr>
                </a:solidFill>
              </a:rPr>
              <a:t> </a:t>
            </a:r>
            <a:r>
              <a:rPr lang="en-US" b="1" dirty="0" smtClean="0">
                <a:solidFill>
                  <a:schemeClr val="accent1">
                    <a:lumMod val="75000"/>
                  </a:schemeClr>
                </a:solidFill>
              </a:rPr>
              <a:t>no</a:t>
            </a:r>
            <a:r>
              <a:rPr lang="el-GR" b="1" dirty="0" smtClean="0">
                <a:solidFill>
                  <a:schemeClr val="accent1">
                    <a:lumMod val="75000"/>
                  </a:schemeClr>
                </a:solidFill>
              </a:rPr>
              <a:t> </a:t>
            </a:r>
            <a:r>
              <a:rPr lang="en-US" b="1" dirty="0" smtClean="0">
                <a:solidFill>
                  <a:schemeClr val="accent1">
                    <a:lumMod val="75000"/>
                  </a:schemeClr>
                </a:solidFill>
              </a:rPr>
              <a:t>-</a:t>
            </a:r>
            <a:r>
              <a:rPr lang="el-GR" b="1" dirty="0" smtClean="0">
                <a:solidFill>
                  <a:schemeClr val="accent1">
                    <a:lumMod val="75000"/>
                  </a:schemeClr>
                </a:solidFill>
              </a:rPr>
              <a:t> </a:t>
            </a:r>
            <a:r>
              <a:rPr lang="en-US" b="1" dirty="0" smtClean="0">
                <a:solidFill>
                  <a:schemeClr val="accent1">
                    <a:lumMod val="75000"/>
                  </a:schemeClr>
                </a:solidFill>
              </a:rPr>
              <a:t>so =</a:t>
            </a:r>
            <a:r>
              <a:rPr lang="en-US" b="1" dirty="0">
                <a:solidFill>
                  <a:schemeClr val="accent1">
                    <a:lumMod val="75000"/>
                  </a:schemeClr>
                </a:solidFill>
              </a:rPr>
              <a:t> </a:t>
            </a:r>
            <a:r>
              <a:rPr lang="el-GR" b="1" dirty="0" smtClean="0">
                <a:solidFill>
                  <a:schemeClr val="accent1">
                    <a:lumMod val="75000"/>
                  </a:schemeClr>
                </a:solidFill>
              </a:rPr>
              <a:t>Κνωσός</a:t>
            </a:r>
          </a:p>
          <a:p>
            <a:r>
              <a:rPr lang="en-US" dirty="0" smtClean="0">
                <a:solidFill>
                  <a:schemeClr val="accent1">
                    <a:lumMod val="75000"/>
                  </a:schemeClr>
                </a:solidFill>
              </a:rPr>
              <a:t>E</a:t>
            </a:r>
            <a:r>
              <a:rPr lang="el-GR" dirty="0" smtClean="0">
                <a:solidFill>
                  <a:schemeClr val="accent1">
                    <a:lumMod val="75000"/>
                  </a:schemeClr>
                </a:solidFill>
              </a:rPr>
              <a:t> </a:t>
            </a:r>
            <a:r>
              <a:rPr lang="en-US" dirty="0" smtClean="0">
                <a:solidFill>
                  <a:schemeClr val="accent1">
                    <a:lumMod val="75000"/>
                  </a:schemeClr>
                </a:solidFill>
              </a:rPr>
              <a:t>-</a:t>
            </a:r>
            <a:r>
              <a:rPr lang="el-GR" dirty="0" smtClean="0">
                <a:solidFill>
                  <a:schemeClr val="accent1">
                    <a:lumMod val="75000"/>
                  </a:schemeClr>
                </a:solidFill>
              </a:rPr>
              <a:t> </a:t>
            </a:r>
            <a:r>
              <a:rPr lang="en-US" dirty="0" smtClean="0">
                <a:solidFill>
                  <a:schemeClr val="accent1">
                    <a:lumMod val="75000"/>
                  </a:schemeClr>
                </a:solidFill>
              </a:rPr>
              <a:t>ko</a:t>
            </a:r>
            <a:r>
              <a:rPr lang="el-GR" dirty="0" smtClean="0">
                <a:solidFill>
                  <a:schemeClr val="accent1">
                    <a:lumMod val="75000"/>
                  </a:schemeClr>
                </a:solidFill>
              </a:rPr>
              <a:t> </a:t>
            </a:r>
            <a:r>
              <a:rPr lang="en-US" dirty="0" smtClean="0">
                <a:solidFill>
                  <a:schemeClr val="accent1">
                    <a:lumMod val="75000"/>
                  </a:schemeClr>
                </a:solidFill>
              </a:rPr>
              <a:t>-</a:t>
            </a:r>
            <a:r>
              <a:rPr lang="el-GR" dirty="0" smtClean="0">
                <a:solidFill>
                  <a:schemeClr val="accent1">
                    <a:lumMod val="75000"/>
                  </a:schemeClr>
                </a:solidFill>
              </a:rPr>
              <a:t> </a:t>
            </a:r>
            <a:r>
              <a:rPr lang="en-US" dirty="0" smtClean="0">
                <a:solidFill>
                  <a:schemeClr val="accent1">
                    <a:lumMod val="75000"/>
                  </a:schemeClr>
                </a:solidFill>
              </a:rPr>
              <a:t>si </a:t>
            </a:r>
            <a:r>
              <a:rPr lang="en-US" dirty="0">
                <a:solidFill>
                  <a:schemeClr val="accent1">
                    <a:lumMod val="75000"/>
                  </a:schemeClr>
                </a:solidFill>
              </a:rPr>
              <a:t>= </a:t>
            </a:r>
            <a:r>
              <a:rPr lang="en-US" dirty="0" smtClean="0">
                <a:solidFill>
                  <a:schemeClr val="accent1">
                    <a:lumMod val="75000"/>
                  </a:schemeClr>
                </a:solidFill>
              </a:rPr>
              <a:t>*</a:t>
            </a:r>
            <a:r>
              <a:rPr lang="el-GR" dirty="0" smtClean="0">
                <a:solidFill>
                  <a:schemeClr val="accent1">
                    <a:lumMod val="75000"/>
                  </a:schemeClr>
                </a:solidFill>
              </a:rPr>
              <a:t> έχοντι &gt;* έχονσι &gt; έχουσι</a:t>
            </a:r>
          </a:p>
          <a:p>
            <a:r>
              <a:rPr lang="el-GR" b="1" dirty="0" smtClean="0">
                <a:solidFill>
                  <a:schemeClr val="accent1">
                    <a:lumMod val="75000"/>
                  </a:schemeClr>
                </a:solidFill>
              </a:rPr>
              <a:t>κόρ</a:t>
            </a:r>
            <a:r>
              <a:rPr lang="en-US" b="1" dirty="0" smtClean="0">
                <a:solidFill>
                  <a:schemeClr val="accent1">
                    <a:lumMod val="75000"/>
                  </a:schemeClr>
                </a:solidFill>
              </a:rPr>
              <a:t>F</a:t>
            </a:r>
            <a:r>
              <a:rPr lang="el-GR" b="1" dirty="0" smtClean="0">
                <a:solidFill>
                  <a:schemeClr val="accent1">
                    <a:lumMod val="75000"/>
                  </a:schemeClr>
                </a:solidFill>
              </a:rPr>
              <a:t>α &gt; κόρη/ κούρη</a:t>
            </a:r>
            <a:endParaRPr lang="el-GR" b="1" dirty="0">
              <a:solidFill>
                <a:schemeClr val="accent1">
                  <a:lumMod val="75000"/>
                </a:schemeClr>
              </a:solidFill>
            </a:endParaRPr>
          </a:p>
        </p:txBody>
      </p:sp>
      <p:pic>
        <p:nvPicPr>
          <p:cNvPr id="8" name="Picture 4" descr="http://www.greek-language.gr/greekLang/images/history/thema_15/image010b.jpg"/>
          <p:cNvPicPr>
            <a:picLocks noChangeAspect="1" noChangeArrowheads="1"/>
          </p:cNvPicPr>
          <p:nvPr/>
        </p:nvPicPr>
        <p:blipFill>
          <a:blip r:embed="rId3"/>
          <a:srcRect/>
          <a:stretch>
            <a:fillRect/>
          </a:stretch>
        </p:blipFill>
        <p:spPr bwMode="auto">
          <a:xfrm>
            <a:off x="428596" y="3571876"/>
            <a:ext cx="1428761" cy="571504"/>
          </a:xfrm>
          <a:prstGeom prst="rect">
            <a:avLst/>
          </a:prstGeom>
          <a:noFill/>
        </p:spPr>
      </p:pic>
      <p:sp>
        <p:nvSpPr>
          <p:cNvPr id="9" name="8 - Ορθογώνιο"/>
          <p:cNvSpPr/>
          <p:nvPr/>
        </p:nvSpPr>
        <p:spPr>
          <a:xfrm>
            <a:off x="2143108" y="3357562"/>
            <a:ext cx="6545125" cy="923330"/>
          </a:xfrm>
          <a:prstGeom prst="rect">
            <a:avLst/>
          </a:prstGeom>
        </p:spPr>
        <p:txBody>
          <a:bodyPr wrap="none">
            <a:spAutoFit/>
          </a:bodyPr>
          <a:lstStyle/>
          <a:p>
            <a:r>
              <a:rPr lang="en-US" b="1" dirty="0" smtClean="0">
                <a:solidFill>
                  <a:schemeClr val="accent1">
                    <a:lumMod val="75000"/>
                  </a:schemeClr>
                </a:solidFill>
              </a:rPr>
              <a:t>ti – ri – po - de</a:t>
            </a:r>
            <a:r>
              <a:rPr lang="el-GR" b="1" dirty="0" smtClean="0">
                <a:solidFill>
                  <a:schemeClr val="accent1">
                    <a:lumMod val="75000"/>
                  </a:schemeClr>
                </a:solidFill>
              </a:rPr>
              <a:t>  </a:t>
            </a:r>
            <a:r>
              <a:rPr lang="el-GR" dirty="0" smtClean="0">
                <a:solidFill>
                  <a:schemeClr val="accent1">
                    <a:lumMod val="75000"/>
                  </a:schemeClr>
                </a:solidFill>
              </a:rPr>
              <a:t>:  είναι μια</a:t>
            </a:r>
            <a:r>
              <a:rPr lang="en-US" dirty="0" smtClean="0">
                <a:solidFill>
                  <a:schemeClr val="accent1">
                    <a:lumMod val="75000"/>
                  </a:schemeClr>
                </a:solidFill>
              </a:rPr>
              <a:t> </a:t>
            </a:r>
            <a:r>
              <a:rPr lang="el-GR" dirty="0" smtClean="0">
                <a:solidFill>
                  <a:schemeClr val="accent1">
                    <a:lumMod val="75000"/>
                  </a:schemeClr>
                </a:solidFill>
              </a:rPr>
              <a:t>από τις πρώτες λέξεις που διαβάστηκαν</a:t>
            </a:r>
          </a:p>
          <a:p>
            <a:r>
              <a:rPr lang="el-GR" dirty="0" smtClean="0">
                <a:solidFill>
                  <a:schemeClr val="accent1">
                    <a:lumMod val="75000"/>
                  </a:schemeClr>
                </a:solidFill>
              </a:rPr>
              <a:t>Το εικονόγραμμα ενός τρίποδα που τη συνόδευε έπεισε, πέρα από </a:t>
            </a:r>
          </a:p>
          <a:p>
            <a:r>
              <a:rPr lang="el-GR" dirty="0" smtClean="0">
                <a:solidFill>
                  <a:schemeClr val="accent1">
                    <a:lumMod val="75000"/>
                  </a:schemeClr>
                </a:solidFill>
              </a:rPr>
              <a:t>κάθε αμφιβολία, ότι η ανάγνωση ήταν ορθή.</a:t>
            </a:r>
            <a:endParaRPr lang="el-GR" dirty="0">
              <a:solidFill>
                <a:schemeClr val="accent1">
                  <a:lumMod val="75000"/>
                </a:schemeClr>
              </a:solidFill>
            </a:endParaRPr>
          </a:p>
        </p:txBody>
      </p:sp>
      <p:pic>
        <p:nvPicPr>
          <p:cNvPr id="10" name="Picture 2" descr="http://1.bp.blogspot.com/-YoM_7cOrczU/VCMDlOXdMeI/AAAAAAAABSE/7kOa9w6vDA8/s1600/316867205.jpg"/>
          <p:cNvPicPr>
            <a:picLocks noChangeAspect="1" noChangeArrowheads="1"/>
          </p:cNvPicPr>
          <p:nvPr/>
        </p:nvPicPr>
        <p:blipFill>
          <a:blip r:embed="rId4" cstate="print"/>
          <a:srcRect/>
          <a:stretch>
            <a:fillRect/>
          </a:stretch>
        </p:blipFill>
        <p:spPr bwMode="auto">
          <a:xfrm>
            <a:off x="2857488" y="4572008"/>
            <a:ext cx="3000396" cy="180023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namuseum.gr/collections/prehistorical/mycenian/images/4575m.PNG"/>
          <p:cNvPicPr>
            <a:picLocks noChangeAspect="1" noChangeArrowheads="1"/>
          </p:cNvPicPr>
          <p:nvPr/>
        </p:nvPicPr>
        <p:blipFill>
          <a:blip r:embed="rId2"/>
          <a:srcRect/>
          <a:stretch>
            <a:fillRect/>
          </a:stretch>
        </p:blipFill>
        <p:spPr bwMode="auto">
          <a:xfrm>
            <a:off x="498976" y="1214422"/>
            <a:ext cx="3168935" cy="4214842"/>
          </a:xfrm>
          <a:prstGeom prst="rect">
            <a:avLst/>
          </a:prstGeom>
          <a:noFill/>
        </p:spPr>
      </p:pic>
      <p:sp>
        <p:nvSpPr>
          <p:cNvPr id="3" name="2 - Ορθογώνιο"/>
          <p:cNvSpPr/>
          <p:nvPr/>
        </p:nvSpPr>
        <p:spPr>
          <a:xfrm>
            <a:off x="4214810" y="357166"/>
            <a:ext cx="4572000" cy="5909310"/>
          </a:xfrm>
          <a:prstGeom prst="rect">
            <a:avLst/>
          </a:prstGeom>
        </p:spPr>
        <p:txBody>
          <a:bodyPr>
            <a:spAutoFit/>
          </a:bodyPr>
          <a:lstStyle/>
          <a:p>
            <a:r>
              <a:rPr lang="el-GR" b="1" i="1" dirty="0" smtClean="0">
                <a:solidFill>
                  <a:schemeClr val="accent1">
                    <a:lumMod val="75000"/>
                  </a:schemeClr>
                </a:solidFill>
              </a:rPr>
              <a:t>Μοναδική πλαστική γυναικεία κεφαλή από ασβεστοκονίαμα, μορφή θεάς ή σφίγγας, από τα ελάχιστα δείγματα της μυκηναϊκής μεγάλης πλαστικής. Από την περιοχή του Θρησκευτικού Κέντρου της ακρόπολης των Μυκηνών. 13ος αι. </a:t>
            </a:r>
            <a:r>
              <a:rPr lang="el-GR" b="1" i="1" dirty="0" err="1" smtClean="0">
                <a:solidFill>
                  <a:schemeClr val="accent1">
                    <a:lumMod val="75000"/>
                  </a:schemeClr>
                </a:solidFill>
              </a:rPr>
              <a:t>π.Χ.</a:t>
            </a:r>
            <a:endParaRPr lang="el-GR" b="1" i="1" dirty="0" smtClean="0">
              <a:solidFill>
                <a:schemeClr val="accent1">
                  <a:lumMod val="75000"/>
                </a:schemeClr>
              </a:solidFill>
            </a:endParaRPr>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l-GR" dirty="0" smtClean="0">
                <a:solidFill>
                  <a:schemeClr val="accent1">
                    <a:lumMod val="75000"/>
                  </a:schemeClr>
                </a:solidFill>
              </a:rPr>
              <a:t>Τα χαρακτηριστικά του επιβλητικού προσώπου, με την έντονη έκφραση, τονίζονται με ζωηρό κόκκινο ή μαύρο χρώμα και διακρίνονται στιγμορόδακες στα μάγουλα και το πηγούνι. Η μορφή φέρει πώλο (κάλυμμα κεφαλής) και στο μέτωπο διακρίνονται οι βόστρυχοι της κόμμωσης. Από την περιοχή του Θρησκευτικού Κέντρου της ακρόπολης των Μυκηνών. 13ος αι. π. Χ. </a:t>
            </a:r>
            <a:endParaRPr lang="el-GR" dirty="0">
              <a:solidFill>
                <a:schemeClr val="accent1">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namuseum.gr/collections/prehistorical/mycenian/images/5606m.png"/>
          <p:cNvPicPr>
            <a:picLocks noChangeAspect="1" noChangeArrowheads="1"/>
          </p:cNvPicPr>
          <p:nvPr/>
        </p:nvPicPr>
        <p:blipFill>
          <a:blip r:embed="rId2"/>
          <a:srcRect/>
          <a:stretch>
            <a:fillRect/>
          </a:stretch>
        </p:blipFill>
        <p:spPr bwMode="auto">
          <a:xfrm>
            <a:off x="857224" y="2285992"/>
            <a:ext cx="3560972" cy="2714644"/>
          </a:xfrm>
          <a:prstGeom prst="rect">
            <a:avLst/>
          </a:prstGeom>
          <a:noFill/>
        </p:spPr>
      </p:pic>
      <p:sp>
        <p:nvSpPr>
          <p:cNvPr id="3" name="2 - Ορθογώνιο"/>
          <p:cNvSpPr/>
          <p:nvPr/>
        </p:nvSpPr>
        <p:spPr>
          <a:xfrm>
            <a:off x="4214810" y="785794"/>
            <a:ext cx="4572000" cy="1754326"/>
          </a:xfrm>
          <a:prstGeom prst="rect">
            <a:avLst/>
          </a:prstGeom>
        </p:spPr>
        <p:txBody>
          <a:bodyPr>
            <a:spAutoFit/>
          </a:bodyPr>
          <a:lstStyle/>
          <a:p>
            <a:r>
              <a:rPr lang="el-GR" b="1" i="1" dirty="0" smtClean="0">
                <a:solidFill>
                  <a:schemeClr val="accent1">
                    <a:lumMod val="75000"/>
                  </a:schemeClr>
                </a:solidFill>
              </a:rPr>
              <a:t>Χρυσός δακτύλιος με σφενδόνη διακοσμημένη κατά την περίκλειστη τεχνική, όπου τα μεταλλικά διάχωρα γεμίζονται με γυαλί. Απεικονίζεται γρύπας με ανοιχτά φτερά. Θολωτός τάφος Καπακλή Βόλου, </a:t>
            </a:r>
          </a:p>
          <a:p>
            <a:r>
              <a:rPr lang="el-GR" b="1" i="1" dirty="0" smtClean="0">
                <a:solidFill>
                  <a:schemeClr val="accent1">
                    <a:lumMod val="75000"/>
                  </a:schemeClr>
                </a:solidFill>
              </a:rPr>
              <a:t>15ος αι. π. Χ.</a:t>
            </a:r>
            <a:endParaRPr lang="el-GR" b="1" i="1" dirty="0">
              <a:solidFill>
                <a:schemeClr val="accent1">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namuseum.gr/collections/prehistorical/mycenian/images/765m.png"/>
          <p:cNvPicPr>
            <a:picLocks noChangeAspect="1" noChangeArrowheads="1"/>
          </p:cNvPicPr>
          <p:nvPr/>
        </p:nvPicPr>
        <p:blipFill>
          <a:blip r:embed="rId2"/>
          <a:srcRect/>
          <a:stretch>
            <a:fillRect/>
          </a:stretch>
        </p:blipFill>
        <p:spPr bwMode="auto">
          <a:xfrm>
            <a:off x="500033" y="2500306"/>
            <a:ext cx="4643471" cy="1285884"/>
          </a:xfrm>
          <a:prstGeom prst="rect">
            <a:avLst/>
          </a:prstGeom>
          <a:noFill/>
        </p:spPr>
      </p:pic>
      <p:sp>
        <p:nvSpPr>
          <p:cNvPr id="3" name="2 - Ορθογώνιο"/>
          <p:cNvSpPr/>
          <p:nvPr/>
        </p:nvSpPr>
        <p:spPr>
          <a:xfrm>
            <a:off x="4286248" y="285728"/>
            <a:ext cx="4572000" cy="5632311"/>
          </a:xfrm>
          <a:prstGeom prst="rect">
            <a:avLst/>
          </a:prstGeom>
        </p:spPr>
        <p:txBody>
          <a:bodyPr>
            <a:spAutoFit/>
          </a:bodyPr>
          <a:lstStyle/>
          <a:p>
            <a:r>
              <a:rPr lang="el-GR" b="1" i="1" dirty="0" smtClean="0">
                <a:solidFill>
                  <a:schemeClr val="accent1">
                    <a:lumMod val="75000"/>
                  </a:schemeClr>
                </a:solidFill>
              </a:rPr>
              <a:t>Χάλκινo εγχειρίδιo διακοσμημένo κατά την εμπίεστη τεχνική με παραστάσεις Νειλωτικού τοπίου (αιλουροειδή κυνηγούν υδρόβια πτηνά ανάμεσα σε άνθη παπύρου).</a:t>
            </a:r>
            <a:br>
              <a:rPr lang="el-GR" b="1" i="1" dirty="0" smtClean="0">
                <a:solidFill>
                  <a:schemeClr val="accent1">
                    <a:lumMod val="75000"/>
                  </a:schemeClr>
                </a:solidFill>
              </a:rPr>
            </a:br>
            <a:r>
              <a:rPr lang="el-GR" b="1" i="1" dirty="0" smtClean="0">
                <a:solidFill>
                  <a:schemeClr val="accent1">
                    <a:lumMod val="75000"/>
                  </a:schemeClr>
                </a:solidFill>
              </a:rPr>
              <a:t>Μυκήνες, Ταφικός Κύκλος Α, Τάφος V, </a:t>
            </a:r>
          </a:p>
          <a:p>
            <a:r>
              <a:rPr lang="el-GR" b="1" i="1" dirty="0" smtClean="0">
                <a:solidFill>
                  <a:schemeClr val="accent1">
                    <a:lumMod val="75000"/>
                  </a:schemeClr>
                </a:solidFill>
              </a:rPr>
              <a:t>16ος αι. π. Χ.</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l-GR" dirty="0" smtClean="0">
                <a:solidFill>
                  <a:schemeClr val="accent1">
                    <a:lumMod val="75000"/>
                  </a:schemeClr>
                </a:solidFill>
              </a:rPr>
              <a:t>Η τεχνική αυτή συνίσταται στην τοποθέτηση περίτμητων ελασμάτων από χρυσό και άργυρο στη χάλκινη λεπίδα με τη συνδετική χρήση κράματος χρυσού, αργύρου, χαλκού.</a:t>
            </a:r>
            <a:endParaRPr lang="el-GR" dirty="0">
              <a:solidFill>
                <a:schemeClr val="accent1">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amuseum.gr/collections/prehistorical/mycenian/images/8339m.png"/>
          <p:cNvPicPr>
            <a:picLocks noChangeAspect="1" noChangeArrowheads="1"/>
          </p:cNvPicPr>
          <p:nvPr/>
        </p:nvPicPr>
        <p:blipFill>
          <a:blip r:embed="rId2"/>
          <a:srcRect/>
          <a:stretch>
            <a:fillRect/>
          </a:stretch>
        </p:blipFill>
        <p:spPr bwMode="auto">
          <a:xfrm>
            <a:off x="571472" y="2714620"/>
            <a:ext cx="5143537" cy="1219209"/>
          </a:xfrm>
          <a:prstGeom prst="rect">
            <a:avLst/>
          </a:prstGeom>
          <a:noFill/>
        </p:spPr>
      </p:pic>
      <p:sp>
        <p:nvSpPr>
          <p:cNvPr id="3" name="2 - Ορθογώνιο"/>
          <p:cNvSpPr/>
          <p:nvPr/>
        </p:nvSpPr>
        <p:spPr>
          <a:xfrm>
            <a:off x="4000496" y="714356"/>
            <a:ext cx="4572000" cy="1477328"/>
          </a:xfrm>
          <a:prstGeom prst="rect">
            <a:avLst/>
          </a:prstGeom>
        </p:spPr>
        <p:txBody>
          <a:bodyPr>
            <a:spAutoFit/>
          </a:bodyPr>
          <a:lstStyle/>
          <a:p>
            <a:r>
              <a:rPr lang="el-GR" b="1" i="1" dirty="0" smtClean="0">
                <a:solidFill>
                  <a:schemeClr val="accent1">
                    <a:lumMod val="75000"/>
                  </a:schemeClr>
                </a:solidFill>
              </a:rPr>
              <a:t>Xάλκινο εγχειρίδιο με εμπίεστη διακόσμηση από χρυσό και άργυρο. Διακοσμείται με ναυτίλους σε θαλάσσιο τοπίο.</a:t>
            </a:r>
            <a:br>
              <a:rPr lang="el-GR" b="1" i="1" dirty="0" smtClean="0">
                <a:solidFill>
                  <a:schemeClr val="accent1">
                    <a:lumMod val="75000"/>
                  </a:schemeClr>
                </a:solidFill>
              </a:rPr>
            </a:br>
            <a:r>
              <a:rPr lang="el-GR" b="1" i="1" dirty="0" smtClean="0">
                <a:solidFill>
                  <a:schemeClr val="accent1">
                    <a:lumMod val="75000"/>
                  </a:schemeClr>
                </a:solidFill>
              </a:rPr>
              <a:t>Θολωτός τάφος Μυρσινοχωρίου Πύλου,</a:t>
            </a:r>
          </a:p>
          <a:p>
            <a:r>
              <a:rPr lang="el-GR" b="1" i="1" dirty="0" smtClean="0">
                <a:solidFill>
                  <a:schemeClr val="accent1">
                    <a:lumMod val="75000"/>
                  </a:schemeClr>
                </a:solidFill>
              </a:rPr>
              <a:t>15ος αι. π. Χ.</a:t>
            </a:r>
            <a:endParaRPr lang="el-GR" b="1" i="1"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namuseum.gr/collections/prehistorical/mycenian/images/8557m.png"/>
          <p:cNvPicPr>
            <a:picLocks noChangeAspect="1" noChangeArrowheads="1"/>
          </p:cNvPicPr>
          <p:nvPr/>
        </p:nvPicPr>
        <p:blipFill>
          <a:blip r:embed="rId2"/>
          <a:srcRect/>
          <a:stretch>
            <a:fillRect/>
          </a:stretch>
        </p:blipFill>
        <p:spPr bwMode="auto">
          <a:xfrm>
            <a:off x="928662" y="2214554"/>
            <a:ext cx="3286148" cy="2571768"/>
          </a:xfrm>
          <a:prstGeom prst="rect">
            <a:avLst/>
          </a:prstGeom>
          <a:noFill/>
        </p:spPr>
      </p:pic>
      <p:sp>
        <p:nvSpPr>
          <p:cNvPr id="3" name="2 - Ορθογώνιο"/>
          <p:cNvSpPr/>
          <p:nvPr/>
        </p:nvSpPr>
        <p:spPr>
          <a:xfrm>
            <a:off x="3929058" y="714356"/>
            <a:ext cx="4572000" cy="1200329"/>
          </a:xfrm>
          <a:prstGeom prst="rect">
            <a:avLst/>
          </a:prstGeom>
        </p:spPr>
        <p:txBody>
          <a:bodyPr>
            <a:spAutoFit/>
          </a:bodyPr>
          <a:lstStyle/>
          <a:p>
            <a:r>
              <a:rPr lang="el-GR" b="1" i="1" dirty="0" smtClean="0">
                <a:solidFill>
                  <a:schemeClr val="accent1">
                    <a:lumMod val="75000"/>
                  </a:schemeClr>
                </a:solidFill>
              </a:rPr>
              <a:t>Ρυτό (τελετουργικό σκεύος) σε σχήμα υποδήματος.</a:t>
            </a:r>
            <a:br>
              <a:rPr lang="el-GR" b="1" i="1" dirty="0" smtClean="0">
                <a:solidFill>
                  <a:schemeClr val="accent1">
                    <a:lumMod val="75000"/>
                  </a:schemeClr>
                </a:solidFill>
              </a:rPr>
            </a:br>
            <a:r>
              <a:rPr lang="el-GR" b="1" i="1" dirty="0" smtClean="0">
                <a:solidFill>
                  <a:schemeClr val="accent1">
                    <a:lumMod val="75000"/>
                  </a:schemeClr>
                </a:solidFill>
              </a:rPr>
              <a:t>Θαλαμωτός τάφος, Βούλα Αττικής, </a:t>
            </a:r>
          </a:p>
          <a:p>
            <a:r>
              <a:rPr lang="el-GR" b="1" i="1" dirty="0" smtClean="0">
                <a:solidFill>
                  <a:schemeClr val="accent1">
                    <a:lumMod val="75000"/>
                  </a:schemeClr>
                </a:solidFill>
              </a:rPr>
              <a:t>14ος αι. π. Χ</a:t>
            </a:r>
            <a:r>
              <a:rPr lang="el-GR" b="1" dirty="0" smtClean="0"/>
              <a:t>.</a:t>
            </a:r>
            <a:endParaRPr lang="el-G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namuseum.gr/collections/prehistorical/mycenian/images/6568m.png"/>
          <p:cNvPicPr>
            <a:picLocks noChangeAspect="1" noChangeArrowheads="1"/>
          </p:cNvPicPr>
          <p:nvPr/>
        </p:nvPicPr>
        <p:blipFill>
          <a:blip r:embed="rId2"/>
          <a:srcRect/>
          <a:stretch>
            <a:fillRect/>
          </a:stretch>
        </p:blipFill>
        <p:spPr bwMode="auto">
          <a:xfrm>
            <a:off x="785786" y="1571612"/>
            <a:ext cx="2531550" cy="3714776"/>
          </a:xfrm>
          <a:prstGeom prst="rect">
            <a:avLst/>
          </a:prstGeom>
          <a:noFill/>
        </p:spPr>
      </p:pic>
      <p:sp>
        <p:nvSpPr>
          <p:cNvPr id="3" name="2 - Ορθογώνιο"/>
          <p:cNvSpPr/>
          <p:nvPr/>
        </p:nvSpPr>
        <p:spPr>
          <a:xfrm>
            <a:off x="3929058" y="785794"/>
            <a:ext cx="4572000" cy="1477328"/>
          </a:xfrm>
          <a:prstGeom prst="rect">
            <a:avLst/>
          </a:prstGeom>
        </p:spPr>
        <p:txBody>
          <a:bodyPr>
            <a:spAutoFit/>
          </a:bodyPr>
          <a:lstStyle/>
          <a:p>
            <a:r>
              <a:rPr lang="el-GR" b="1" i="1" dirty="0" smtClean="0">
                <a:solidFill>
                  <a:schemeClr val="accent1">
                    <a:lumMod val="75000"/>
                  </a:schemeClr>
                </a:solidFill>
              </a:rPr>
              <a:t>Οδοντόφρακτο κράνος με παραγναθίδες, αποτελούμενο από δόντια κάπρου και οστέινο διπλό άγκιστρο στην κορυφή.</a:t>
            </a:r>
            <a:br>
              <a:rPr lang="el-GR" b="1" i="1" dirty="0" smtClean="0">
                <a:solidFill>
                  <a:schemeClr val="accent1">
                    <a:lumMod val="75000"/>
                  </a:schemeClr>
                </a:solidFill>
              </a:rPr>
            </a:br>
            <a:r>
              <a:rPr lang="el-GR" b="1" i="1" dirty="0" smtClean="0">
                <a:solidFill>
                  <a:schemeClr val="accent1">
                    <a:lumMod val="75000"/>
                  </a:schemeClr>
                </a:solidFill>
              </a:rPr>
              <a:t>Μυκήνες, θαλαμωτός τάφος 515, </a:t>
            </a:r>
          </a:p>
          <a:p>
            <a:r>
              <a:rPr lang="el-GR" b="1" i="1" dirty="0" smtClean="0">
                <a:solidFill>
                  <a:schemeClr val="accent1">
                    <a:lumMod val="75000"/>
                  </a:schemeClr>
                </a:solidFill>
              </a:rPr>
              <a:t>14ος – 13ος αι. π. Χ. </a:t>
            </a:r>
            <a:endParaRPr lang="el-GR" b="1" i="1"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214290"/>
            <a:ext cx="8501122" cy="7017306"/>
          </a:xfrm>
          <a:prstGeom prst="rect">
            <a:avLst/>
          </a:prstGeom>
        </p:spPr>
        <p:txBody>
          <a:bodyPr wrap="square">
            <a:spAutoFit/>
          </a:bodyPr>
          <a:lstStyle/>
          <a:p>
            <a:r>
              <a:rPr lang="el-GR" dirty="0" smtClean="0">
                <a:solidFill>
                  <a:schemeClr val="accent1">
                    <a:lumMod val="75000"/>
                  </a:schemeClr>
                </a:solidFill>
              </a:rPr>
              <a:t>Η </a:t>
            </a:r>
            <a:r>
              <a:rPr lang="el-GR" b="1" dirty="0" smtClean="0">
                <a:solidFill>
                  <a:schemeClr val="accent1">
                    <a:lumMod val="75000"/>
                  </a:schemeClr>
                </a:solidFill>
              </a:rPr>
              <a:t>Γραμμική Β</a:t>
            </a:r>
            <a:r>
              <a:rPr lang="el-GR" dirty="0" smtClean="0">
                <a:solidFill>
                  <a:schemeClr val="accent1">
                    <a:lumMod val="75000"/>
                  </a:schemeClr>
                </a:solidFill>
              </a:rPr>
              <a:t> είναι η πρώτη γραφή της ελληνικής γλώσσας, μεταγενέστερη μορφή της Γραμμικής Α, και χρησιμοποιήθηκε στη Μυκηναϊκή Περίοδο, από τον 17</a:t>
            </a:r>
            <a:r>
              <a:rPr lang="el-GR" baseline="30000" dirty="0" smtClean="0">
                <a:solidFill>
                  <a:schemeClr val="accent1">
                    <a:lumMod val="75000"/>
                  </a:schemeClr>
                </a:solidFill>
              </a:rPr>
              <a:t>ο</a:t>
            </a:r>
            <a:r>
              <a:rPr lang="el-GR" dirty="0" smtClean="0">
                <a:solidFill>
                  <a:schemeClr val="accent1">
                    <a:lumMod val="75000"/>
                  </a:schemeClr>
                </a:solidFill>
              </a:rPr>
              <a:t> έως τον 13</a:t>
            </a:r>
            <a:r>
              <a:rPr lang="el-GR" baseline="30000" dirty="0" smtClean="0">
                <a:solidFill>
                  <a:schemeClr val="accent1">
                    <a:lumMod val="75000"/>
                  </a:schemeClr>
                </a:solidFill>
              </a:rPr>
              <a:t>ο</a:t>
            </a:r>
            <a:r>
              <a:rPr lang="el-GR" dirty="0" smtClean="0">
                <a:solidFill>
                  <a:schemeClr val="accent1">
                    <a:lumMod val="75000"/>
                  </a:schemeClr>
                </a:solidFill>
              </a:rPr>
              <a:t> αι. π. Χ., κυρίως για την τήρηση λογιστικών αρχείων στα ανάκτορα.</a:t>
            </a:r>
          </a:p>
          <a:p>
            <a:endParaRPr lang="el-GR" dirty="0" smtClean="0">
              <a:solidFill>
                <a:schemeClr val="accent1">
                  <a:lumMod val="75000"/>
                </a:schemeClr>
              </a:solidFill>
            </a:endParaRPr>
          </a:p>
          <a:p>
            <a:r>
              <a:rPr lang="el-GR" b="1" dirty="0" smtClean="0">
                <a:solidFill>
                  <a:schemeClr val="accent1">
                    <a:lumMod val="75000"/>
                  </a:schemeClr>
                </a:solidFill>
              </a:rPr>
              <a:t>Ανακαλύφθηκε</a:t>
            </a:r>
            <a:r>
              <a:rPr lang="el-GR" dirty="0" smtClean="0">
                <a:solidFill>
                  <a:schemeClr val="accent1">
                    <a:lumMod val="75000"/>
                  </a:schemeClr>
                </a:solidFill>
              </a:rPr>
              <a:t> στις αρχές του 20ου αιώνα στην Κνωσό από τον Άρθουρ Έβανς, που την ονόμασε έτσι επειδή χρησιμοποιούσε γραμμικούς χαρακτήρες.</a:t>
            </a:r>
            <a:r>
              <a:rPr lang="el-GR" dirty="0" smtClean="0"/>
              <a:t> </a:t>
            </a:r>
          </a:p>
          <a:p>
            <a:endParaRPr lang="el-GR" dirty="0" smtClean="0"/>
          </a:p>
          <a:p>
            <a:r>
              <a:rPr lang="el-GR" dirty="0" smtClean="0">
                <a:solidFill>
                  <a:schemeClr val="accent1">
                    <a:lumMod val="75000"/>
                  </a:schemeClr>
                </a:solidFill>
              </a:rPr>
              <a:t>Πήλινες πινακίδες με Γραμμική Β γραφή βρέθηκαν αργότερα στο μυκηναϊκό ανάκτορο της Πύλου στη Μεσσηνία και σε άλλες θέσεις της ηπειρωτικής Ελλάδας.</a:t>
            </a:r>
          </a:p>
          <a:p>
            <a:endParaRPr lang="el-GR" dirty="0" smtClean="0">
              <a:solidFill>
                <a:schemeClr val="accent1">
                  <a:lumMod val="75000"/>
                </a:schemeClr>
              </a:solidFill>
            </a:endParaRPr>
          </a:p>
          <a:p>
            <a:r>
              <a:rPr lang="el-GR" b="1" dirty="0" smtClean="0">
                <a:solidFill>
                  <a:schemeClr val="accent1">
                    <a:lumMod val="75000"/>
                  </a:schemeClr>
                </a:solidFill>
              </a:rPr>
              <a:t>Συνολικά έχουν βρεθεί περί τα 5.000 κείμενα σε Γραμμική Β, κυρίως πινακίδες και δευτερευόντως αγγεία.</a:t>
            </a:r>
          </a:p>
          <a:p>
            <a:r>
              <a:rPr lang="el-GR" b="1" dirty="0" smtClean="0">
                <a:solidFill>
                  <a:schemeClr val="accent1">
                    <a:lumMod val="75000"/>
                  </a:schemeClr>
                </a:solidFill>
              </a:rPr>
              <a:t> </a:t>
            </a:r>
            <a:r>
              <a:rPr lang="el-GR" dirty="0" smtClean="0">
                <a:solidFill>
                  <a:schemeClr val="accent1">
                    <a:lumMod val="75000"/>
                  </a:schemeClr>
                </a:solidFill>
              </a:rPr>
              <a:t>Από αυτά γύρω στα : 3.000 προέρχονται από την Κνωσό,</a:t>
            </a:r>
          </a:p>
          <a:p>
            <a:r>
              <a:rPr lang="el-GR" dirty="0" smtClean="0">
                <a:solidFill>
                  <a:schemeClr val="accent1">
                    <a:lumMod val="75000"/>
                  </a:schemeClr>
                </a:solidFill>
              </a:rPr>
              <a:t>                                       1.400 από την Πύλο</a:t>
            </a:r>
          </a:p>
          <a:p>
            <a:r>
              <a:rPr lang="el-GR" dirty="0" smtClean="0">
                <a:solidFill>
                  <a:schemeClr val="accent1">
                    <a:lumMod val="75000"/>
                  </a:schemeClr>
                </a:solidFill>
              </a:rPr>
              <a:t>                                          300 από τη Θήβα</a:t>
            </a:r>
          </a:p>
          <a:p>
            <a:r>
              <a:rPr lang="el-GR" dirty="0" smtClean="0">
                <a:solidFill>
                  <a:schemeClr val="accent1">
                    <a:lumMod val="75000"/>
                  </a:schemeClr>
                </a:solidFill>
              </a:rPr>
              <a:t>                                            90 από τις Μυκήνες </a:t>
            </a:r>
          </a:p>
          <a:p>
            <a:r>
              <a:rPr lang="el-GR" dirty="0" smtClean="0">
                <a:solidFill>
                  <a:schemeClr val="accent1">
                    <a:lumMod val="75000"/>
                  </a:schemeClr>
                </a:solidFill>
              </a:rPr>
              <a:t>ενώ μικρότερος αριθμός προέρχεται από τα Χανιά, τα Μάλια, την Τίρυνθα, την Ελευσίνα, τον Ορχομενό και αλλού.</a:t>
            </a: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a:solidFill>
                <a:schemeClr val="accent1">
                  <a:lumMod val="75000"/>
                </a:schemeClr>
              </a:solidFill>
            </a:endParaRPr>
          </a:p>
        </p:txBody>
      </p:sp>
      <p:sp>
        <p:nvSpPr>
          <p:cNvPr id="5" name="4 - Ορθογώνιο"/>
          <p:cNvSpPr/>
          <p:nvPr/>
        </p:nvSpPr>
        <p:spPr>
          <a:xfrm>
            <a:off x="285720" y="5286388"/>
            <a:ext cx="8358246" cy="923330"/>
          </a:xfrm>
          <a:prstGeom prst="rect">
            <a:avLst/>
          </a:prstGeom>
        </p:spPr>
        <p:txBody>
          <a:bodyPr wrap="square">
            <a:spAutoFit/>
          </a:bodyPr>
          <a:lstStyle/>
          <a:p>
            <a:r>
              <a:rPr lang="el-GR" dirty="0" smtClean="0">
                <a:solidFill>
                  <a:schemeClr val="accent1">
                    <a:lumMod val="75000"/>
                  </a:schemeClr>
                </a:solidFill>
              </a:rPr>
              <a:t>Με βάση τον </a:t>
            </a:r>
            <a:r>
              <a:rPr lang="el-GR" u="sng" dirty="0" smtClean="0">
                <a:solidFill>
                  <a:schemeClr val="accent1">
                    <a:lumMod val="75000"/>
                  </a:schemeClr>
                </a:solidFill>
              </a:rPr>
              <a:t>γραφικό χαρακτήρα </a:t>
            </a:r>
            <a:r>
              <a:rPr lang="el-GR" dirty="0" smtClean="0">
                <a:solidFill>
                  <a:schemeClr val="accent1">
                    <a:lumMod val="75000"/>
                  </a:schemeClr>
                </a:solidFill>
              </a:rPr>
              <a:t>των γραφέων οι αρχαιολόγοι υποθέτουν ότι τις πινακίδες της Κνωσού τις έγραψαν τουλάχιστον 60 διαφορετικοί </a:t>
            </a:r>
            <a:r>
              <a:rPr lang="el-GR" b="1" dirty="0" smtClean="0">
                <a:solidFill>
                  <a:schemeClr val="accent1">
                    <a:lumMod val="75000"/>
                  </a:schemeClr>
                </a:solidFill>
              </a:rPr>
              <a:t>γραφείς</a:t>
            </a:r>
            <a:r>
              <a:rPr lang="el-GR" dirty="0" smtClean="0">
                <a:solidFill>
                  <a:schemeClr val="accent1">
                    <a:lumMod val="75000"/>
                  </a:schemeClr>
                </a:solidFill>
              </a:rPr>
              <a:t>, ενώ αυτές της Πύλου τουλάχιστον 30.</a:t>
            </a:r>
            <a:endParaRPr lang="el-GR" dirty="0">
              <a:solidFill>
                <a:schemeClr val="accent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214290"/>
            <a:ext cx="8715436" cy="2031325"/>
          </a:xfrm>
          <a:prstGeom prst="rect">
            <a:avLst/>
          </a:prstGeom>
        </p:spPr>
        <p:txBody>
          <a:bodyPr wrap="square">
            <a:spAutoFit/>
          </a:bodyPr>
          <a:lstStyle/>
          <a:p>
            <a:r>
              <a:rPr lang="el-GR" dirty="0" smtClean="0">
                <a:solidFill>
                  <a:schemeClr val="accent1">
                    <a:lumMod val="75000"/>
                  </a:schemeClr>
                </a:solidFill>
              </a:rPr>
              <a:t>Η δομή αυτού του γραφικού συστήματος αποτελείται από </a:t>
            </a:r>
            <a:r>
              <a:rPr lang="el-GR" b="1" dirty="0" smtClean="0">
                <a:solidFill>
                  <a:schemeClr val="accent1">
                    <a:lumMod val="75000"/>
                  </a:schemeClr>
                </a:solidFill>
              </a:rPr>
              <a:t>87 στοιχεία </a:t>
            </a:r>
            <a:r>
              <a:rPr lang="el-GR" dirty="0" smtClean="0">
                <a:solidFill>
                  <a:schemeClr val="accent1">
                    <a:lumMod val="75000"/>
                  </a:schemeClr>
                </a:solidFill>
              </a:rPr>
              <a:t>που χωρίζονται σε τρεις διαφορετικές κατηγορίες: τα </a:t>
            </a:r>
            <a:r>
              <a:rPr lang="el-GR" b="1" dirty="0" smtClean="0">
                <a:solidFill>
                  <a:schemeClr val="accent1">
                    <a:lumMod val="75000"/>
                  </a:schemeClr>
                </a:solidFill>
              </a:rPr>
              <a:t>συλλαβογράμματα</a:t>
            </a:r>
            <a:r>
              <a:rPr lang="el-GR" dirty="0" smtClean="0">
                <a:solidFill>
                  <a:schemeClr val="accent1">
                    <a:lumMod val="75000"/>
                  </a:schemeClr>
                </a:solidFill>
              </a:rPr>
              <a:t>, τα </a:t>
            </a:r>
            <a:r>
              <a:rPr lang="el-GR" b="1" dirty="0" smtClean="0">
                <a:solidFill>
                  <a:schemeClr val="accent1">
                    <a:lumMod val="75000"/>
                  </a:schemeClr>
                </a:solidFill>
              </a:rPr>
              <a:t>ιδεογράμματα</a:t>
            </a:r>
            <a:r>
              <a:rPr lang="el-GR" dirty="0" smtClean="0">
                <a:solidFill>
                  <a:schemeClr val="accent1">
                    <a:lumMod val="75000"/>
                  </a:schemeClr>
                </a:solidFill>
              </a:rPr>
              <a:t> και τους </a:t>
            </a:r>
            <a:r>
              <a:rPr lang="el-GR" b="1" dirty="0" smtClean="0">
                <a:solidFill>
                  <a:schemeClr val="accent1">
                    <a:lumMod val="75000"/>
                  </a:schemeClr>
                </a:solidFill>
              </a:rPr>
              <a:t>αριθμούς</a:t>
            </a:r>
            <a:r>
              <a:rPr lang="el-GR" dirty="0" smtClean="0">
                <a:solidFill>
                  <a:schemeClr val="accent1">
                    <a:lumMod val="75000"/>
                  </a:schemeClr>
                </a:solidFill>
              </a:rPr>
              <a:t>. </a:t>
            </a:r>
          </a:p>
          <a:p>
            <a:r>
              <a:rPr lang="el-GR" dirty="0" smtClean="0">
                <a:solidFill>
                  <a:schemeClr val="accent1">
                    <a:lumMod val="75000"/>
                  </a:schemeClr>
                </a:solidFill>
              </a:rPr>
              <a:t>Τα συλλαβογράμματα χρησίμευαν ως φωνητικά σύμβολα, ενώ τα ιδεογράμματα συμβόλιζαν σχηματικά τις έννοιες. Οι αριθμοί και τα σύμβολα μέτρησης αποτελούσαν ξεχωριστά στοιχεία που συνόδευαν συνήθως τα ιδεογράμματα, υποδεικνύοντας τις ποσότητες των αγαθών.</a:t>
            </a:r>
            <a:endParaRPr lang="el-GR" dirty="0">
              <a:solidFill>
                <a:schemeClr val="accent1">
                  <a:lumMod val="75000"/>
                </a:schemeClr>
              </a:solidFill>
            </a:endParaRPr>
          </a:p>
        </p:txBody>
      </p:sp>
      <p:pic>
        <p:nvPicPr>
          <p:cNvPr id="5" name="Picture 2" descr="http://www.fhw.gr/chronos/02/mainland/gr/mg/images/figures/ideogr.gif"/>
          <p:cNvPicPr>
            <a:picLocks noChangeAspect="1" noChangeArrowheads="1"/>
          </p:cNvPicPr>
          <p:nvPr/>
        </p:nvPicPr>
        <p:blipFill>
          <a:blip r:embed="rId2"/>
          <a:srcRect/>
          <a:stretch>
            <a:fillRect/>
          </a:stretch>
        </p:blipFill>
        <p:spPr bwMode="auto">
          <a:xfrm>
            <a:off x="500034" y="2214554"/>
            <a:ext cx="3954709" cy="2928958"/>
          </a:xfrm>
          <a:prstGeom prst="rect">
            <a:avLst/>
          </a:prstGeom>
          <a:noFill/>
        </p:spPr>
      </p:pic>
      <p:pic>
        <p:nvPicPr>
          <p:cNvPr id="6" name="Picture 2" descr="ideogra.gif"/>
          <p:cNvPicPr>
            <a:picLocks noChangeAspect="1" noChangeArrowheads="1"/>
          </p:cNvPicPr>
          <p:nvPr/>
        </p:nvPicPr>
        <p:blipFill>
          <a:blip r:embed="rId3"/>
          <a:srcRect/>
          <a:stretch>
            <a:fillRect/>
          </a:stretch>
        </p:blipFill>
        <p:spPr bwMode="auto">
          <a:xfrm>
            <a:off x="4572000" y="2214554"/>
            <a:ext cx="4000528" cy="2937889"/>
          </a:xfrm>
          <a:prstGeom prst="rect">
            <a:avLst/>
          </a:prstGeom>
          <a:noFill/>
        </p:spPr>
      </p:pic>
      <p:sp>
        <p:nvSpPr>
          <p:cNvPr id="7" name="6 - Ορθογώνιο"/>
          <p:cNvSpPr/>
          <p:nvPr/>
        </p:nvSpPr>
        <p:spPr>
          <a:xfrm>
            <a:off x="285720" y="5214950"/>
            <a:ext cx="8501122" cy="1477328"/>
          </a:xfrm>
          <a:prstGeom prst="rect">
            <a:avLst/>
          </a:prstGeom>
        </p:spPr>
        <p:txBody>
          <a:bodyPr wrap="square">
            <a:spAutoFit/>
          </a:bodyPr>
          <a:lstStyle/>
          <a:p>
            <a:r>
              <a:rPr lang="el-GR" dirty="0" smtClean="0">
                <a:solidFill>
                  <a:schemeClr val="accent1">
                    <a:lumMod val="75000"/>
                  </a:schemeClr>
                </a:solidFill>
              </a:rPr>
              <a:t>Στα δείγματα της Γραμμικής Β προστίθενται και </a:t>
            </a:r>
            <a:r>
              <a:rPr lang="el-GR" b="1" dirty="0" smtClean="0">
                <a:solidFill>
                  <a:schemeClr val="accent1">
                    <a:lumMod val="75000"/>
                  </a:schemeClr>
                </a:solidFill>
              </a:rPr>
              <a:t>ενεπίγραφοι αμφορείς</a:t>
            </a:r>
            <a:r>
              <a:rPr lang="el-GR" dirty="0" smtClean="0">
                <a:solidFill>
                  <a:schemeClr val="accent1">
                    <a:lumMod val="75000"/>
                  </a:schemeClr>
                </a:solidFill>
              </a:rPr>
              <a:t> που συνήθως αναφέρονται στο περιεχόμενο ή στην προέλευση των μεταφερομένων αγαθών. Τέτοια σκεύη κρητικής προέλευσης βρέθηκαν και σε περιοχές μακριά από την Κρήτη, όπως στο ανάκτορο της θηβαϊκής Καδμείας, και είναι δείγματα των στενών εμπορικών σχέσεων ανάμεσα στα σημαντικά κέντρα του μυκηναϊκού κόσμου.</a:t>
            </a:r>
            <a:endParaRPr lang="el-GR" dirty="0">
              <a:solidFill>
                <a:schemeClr val="accent1">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9/94/NAMA_Tablette_7671.jpg/800px-NAMA_Tablette_7671.jpg"/>
          <p:cNvPicPr>
            <a:picLocks noChangeAspect="1" noChangeArrowheads="1"/>
          </p:cNvPicPr>
          <p:nvPr/>
        </p:nvPicPr>
        <p:blipFill>
          <a:blip r:embed="rId2"/>
          <a:srcRect/>
          <a:stretch>
            <a:fillRect/>
          </a:stretch>
        </p:blipFill>
        <p:spPr bwMode="auto">
          <a:xfrm>
            <a:off x="785786" y="285728"/>
            <a:ext cx="7620000" cy="5972176"/>
          </a:xfrm>
          <a:prstGeom prst="rect">
            <a:avLst/>
          </a:prstGeom>
          <a:noFill/>
        </p:spPr>
      </p:pic>
      <p:sp>
        <p:nvSpPr>
          <p:cNvPr id="3" name="2 - Ορθογώνιο"/>
          <p:cNvSpPr/>
          <p:nvPr/>
        </p:nvSpPr>
        <p:spPr>
          <a:xfrm>
            <a:off x="714348" y="6211669"/>
            <a:ext cx="8143932" cy="369332"/>
          </a:xfrm>
          <a:prstGeom prst="rect">
            <a:avLst/>
          </a:prstGeom>
        </p:spPr>
        <p:txBody>
          <a:bodyPr wrap="square">
            <a:spAutoFit/>
          </a:bodyPr>
          <a:lstStyle/>
          <a:p>
            <a:r>
              <a:rPr lang="el-GR" dirty="0" smtClean="0">
                <a:solidFill>
                  <a:schemeClr val="accent1">
                    <a:lumMod val="75000"/>
                  </a:schemeClr>
                </a:solidFill>
              </a:rPr>
              <a:t>               Μυκηναϊκή επιγραφή</a:t>
            </a:r>
            <a:r>
              <a:rPr lang="en-US" dirty="0" smtClean="0">
                <a:solidFill>
                  <a:schemeClr val="accent1">
                    <a:lumMod val="75000"/>
                  </a:schemeClr>
                </a:solidFill>
              </a:rPr>
              <a:t> </a:t>
            </a:r>
            <a:r>
              <a:rPr lang="el-GR" dirty="0" smtClean="0">
                <a:solidFill>
                  <a:schemeClr val="accent1">
                    <a:lumMod val="75000"/>
                  </a:schemeClr>
                </a:solidFill>
              </a:rPr>
              <a:t>από το Αρχαιολογικό Μουσείο της Αθήνας</a:t>
            </a:r>
            <a:r>
              <a:rPr lang="el-GR" dirty="0" smtClean="0">
                <a:hlinkClick r:id="rId3" tooltip="Εθνικό Αρχαιολογικό Μουσείο"/>
              </a:rPr>
              <a:t>.</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285728"/>
            <a:ext cx="8358246" cy="923330"/>
          </a:xfrm>
          <a:prstGeom prst="rect">
            <a:avLst/>
          </a:prstGeom>
        </p:spPr>
        <p:txBody>
          <a:bodyPr wrap="square">
            <a:spAutoFit/>
          </a:bodyPr>
          <a:lstStyle/>
          <a:p>
            <a:r>
              <a:rPr lang="el-GR" dirty="0" smtClean="0">
                <a:solidFill>
                  <a:schemeClr val="accent1">
                    <a:lumMod val="75000"/>
                  </a:schemeClr>
                </a:solidFill>
              </a:rPr>
              <a:t>Από τα αρχαιολογικά δεδομένα γνωρίζουμε ότι το τελευταίο διάστημα χρήσης της Γραμμικής Β είναι το τέλος του 13ου αιώνα π. Χ., δηλαδή η τελική φάση πριν από την καταστροφή των μυκηναϊκών ανακτόρων</a:t>
            </a:r>
            <a:r>
              <a:rPr lang="el-GR" dirty="0" smtClean="0"/>
              <a:t>. </a:t>
            </a:r>
            <a:endParaRPr lang="el-GR" dirty="0"/>
          </a:p>
        </p:txBody>
      </p:sp>
      <p:pic>
        <p:nvPicPr>
          <p:cNvPr id="19460" name="Picture 4" descr="http://users.sch.gr/ipap/Ellinikos%20Politismos/Yliko/istoria/im-ist/pinakida-tripodon.gif"/>
          <p:cNvPicPr>
            <a:picLocks noChangeAspect="1" noChangeArrowheads="1"/>
          </p:cNvPicPr>
          <p:nvPr/>
        </p:nvPicPr>
        <p:blipFill>
          <a:blip r:embed="rId2"/>
          <a:srcRect/>
          <a:stretch>
            <a:fillRect/>
          </a:stretch>
        </p:blipFill>
        <p:spPr bwMode="auto">
          <a:xfrm>
            <a:off x="571472" y="214290"/>
            <a:ext cx="8072494" cy="4484719"/>
          </a:xfrm>
          <a:prstGeom prst="rect">
            <a:avLst/>
          </a:prstGeom>
          <a:noFill/>
        </p:spPr>
      </p:pic>
      <p:sp>
        <p:nvSpPr>
          <p:cNvPr id="9" name="8 - Ορθογώνιο"/>
          <p:cNvSpPr/>
          <p:nvPr/>
        </p:nvSpPr>
        <p:spPr>
          <a:xfrm>
            <a:off x="214282" y="3357562"/>
            <a:ext cx="8715436" cy="2862322"/>
          </a:xfrm>
          <a:prstGeom prst="rect">
            <a:avLst/>
          </a:prstGeom>
        </p:spPr>
        <p:txBody>
          <a:bodyPr wrap="square">
            <a:spAutoFit/>
          </a:bodyPr>
          <a:lstStyle/>
          <a:p>
            <a:r>
              <a:rPr lang="el-GR" dirty="0" smtClean="0"/>
              <a:t>             ‘’Η πινακίδα των τριπόδων από το ανάκτορο του Άνω Εγκλιανού στην Πύλο’’</a:t>
            </a:r>
          </a:p>
          <a:p>
            <a:endParaRPr lang="el-GR" dirty="0" smtClean="0"/>
          </a:p>
          <a:p>
            <a:r>
              <a:rPr lang="el-GR" dirty="0" smtClean="0">
                <a:solidFill>
                  <a:schemeClr val="accent1">
                    <a:lumMod val="75000"/>
                  </a:schemeClr>
                </a:solidFill>
              </a:rPr>
              <a:t>Ονομάστηκε έτσι από το ιδεόγραμμα του τρίποδα που επαναλαμβάνεται πολλές φορές στο κείμενο.</a:t>
            </a:r>
          </a:p>
          <a:p>
            <a:r>
              <a:rPr lang="el-GR" dirty="0" smtClean="0">
                <a:solidFill>
                  <a:schemeClr val="accent1">
                    <a:lumMod val="75000"/>
                  </a:schemeClr>
                </a:solidFill>
              </a:rPr>
              <a:t>Οι πινακίδες φυλάσσονταν στο αρχείο, αφού ταξινομούνταν κατά θέματα μέσα σε καλάθια, τα οποία έφεραν πήλινες ετικέτες με συνοπτικές πληροφορίες. Οι γραφείς χάραζαν το κείμενο στην πινακίδα με μια αιχμηρή ή μεταλλική γραφίδα, όταν ο πηλός ήταν πολύ νωπός. Μετά το γράψιμο οι πινακίδες απλώς αφήνονταν στον ήλιο να στεγνώσουν. Οι πυρκαγιές που κατέστρεψαν τα μυκηναϊκά ανάκτορα περί το 1200 π. Χ. , έψησαν τις πινακίδες που διατηρήθηκαν μέχρι σήμερα. </a:t>
            </a:r>
            <a:endParaRPr lang="el-GR" dirty="0">
              <a:solidFill>
                <a:schemeClr val="accent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1">
                    <a:lumMod val="75000"/>
                  </a:schemeClr>
                </a:solidFill>
              </a:rPr>
              <a:t>Μυκηναϊκή Τέχνη</a:t>
            </a:r>
            <a:endParaRPr lang="el-GR" dirty="0">
              <a:solidFill>
                <a:schemeClr val="accent1">
                  <a:lumMod val="75000"/>
                </a:schemeClr>
              </a:solidFill>
            </a:endParaRPr>
          </a:p>
        </p:txBody>
      </p:sp>
      <p:pic>
        <p:nvPicPr>
          <p:cNvPr id="20482" name="Picture 2" descr="http://www.namuseum.gr/collections/prehistorical/mycenian/images/1-m.gif"/>
          <p:cNvPicPr>
            <a:picLocks noChangeAspect="1" noChangeArrowheads="1"/>
          </p:cNvPicPr>
          <p:nvPr/>
        </p:nvPicPr>
        <p:blipFill>
          <a:blip r:embed="rId2"/>
          <a:srcRect/>
          <a:stretch>
            <a:fillRect/>
          </a:stretch>
        </p:blipFill>
        <p:spPr bwMode="auto">
          <a:xfrm>
            <a:off x="571472" y="1357298"/>
            <a:ext cx="2571768" cy="3753393"/>
          </a:xfrm>
          <a:prstGeom prst="rect">
            <a:avLst/>
          </a:prstGeom>
          <a:noFill/>
        </p:spPr>
      </p:pic>
      <p:sp>
        <p:nvSpPr>
          <p:cNvPr id="5" name="4 - Ορθογώνιο"/>
          <p:cNvSpPr/>
          <p:nvPr/>
        </p:nvSpPr>
        <p:spPr>
          <a:xfrm>
            <a:off x="4000496" y="1785926"/>
            <a:ext cx="4572000" cy="3139321"/>
          </a:xfrm>
          <a:prstGeom prst="rect">
            <a:avLst/>
          </a:prstGeom>
        </p:spPr>
        <p:txBody>
          <a:bodyPr>
            <a:spAutoFit/>
          </a:bodyPr>
          <a:lstStyle/>
          <a:p>
            <a:r>
              <a:rPr lang="el-GR" b="1" i="1" dirty="0" smtClean="0">
                <a:solidFill>
                  <a:schemeClr val="accent1">
                    <a:lumMod val="75000"/>
                  </a:schemeClr>
                </a:solidFill>
              </a:rPr>
              <a:t>Επιτύμβια στήλη από εύθριπτο πωρόλιθο με ανάγλυφη παράσταση άρματος. Μυκήνες, Ταφικός Κύκλος Α, Τάφος V, 16ος αι. π. Χ.</a:t>
            </a:r>
          </a:p>
          <a:p>
            <a:endParaRPr lang="el-GR" dirty="0" smtClean="0">
              <a:solidFill>
                <a:schemeClr val="accent1">
                  <a:lumMod val="75000"/>
                </a:schemeClr>
              </a:solidFill>
            </a:endParaRPr>
          </a:p>
          <a:p>
            <a:endParaRPr lang="el-GR" dirty="0" smtClean="0">
              <a:solidFill>
                <a:schemeClr val="accent1">
                  <a:lumMod val="75000"/>
                </a:schemeClr>
              </a:solidFill>
            </a:endParaRPr>
          </a:p>
          <a:p>
            <a:r>
              <a:rPr lang="el-GR" dirty="0" smtClean="0">
                <a:solidFill>
                  <a:schemeClr val="accent1">
                    <a:lumMod val="75000"/>
                  </a:schemeClr>
                </a:solidFill>
              </a:rPr>
              <a:t>Οι σπείρες στο άνω τμήμα έχει υποστηριχθεί ότι δηλώνουν κύματα, δηλωτικά του χώρου. Ο αρματηλάτης, όρθιος στο άρμα τεντώνει τα χαλινάρια ενώ μια δεύτερη μορφή που κρατάει όπλο (ξίφος;) στο αριστερό χέρι στέκεται μπροστά στο άρμα.</a:t>
            </a:r>
            <a:endParaRPr lang="el-GR"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ww.namuseum.gr/collections/prehistorical/mycenian/images/2-m.gif"/>
          <p:cNvPicPr>
            <a:picLocks noChangeAspect="1" noChangeArrowheads="1"/>
          </p:cNvPicPr>
          <p:nvPr/>
        </p:nvPicPr>
        <p:blipFill>
          <a:blip r:embed="rId2"/>
          <a:srcRect/>
          <a:stretch>
            <a:fillRect/>
          </a:stretch>
        </p:blipFill>
        <p:spPr bwMode="auto">
          <a:xfrm>
            <a:off x="202623" y="697130"/>
            <a:ext cx="4512253" cy="4446382"/>
          </a:xfrm>
          <a:prstGeom prst="rect">
            <a:avLst/>
          </a:prstGeom>
          <a:noFill/>
        </p:spPr>
      </p:pic>
      <p:sp>
        <p:nvSpPr>
          <p:cNvPr id="6" name="5 - Ορθογώνιο"/>
          <p:cNvSpPr/>
          <p:nvPr/>
        </p:nvSpPr>
        <p:spPr>
          <a:xfrm>
            <a:off x="4214810" y="142852"/>
            <a:ext cx="4572000" cy="1200329"/>
          </a:xfrm>
          <a:prstGeom prst="rect">
            <a:avLst/>
          </a:prstGeom>
        </p:spPr>
        <p:txBody>
          <a:bodyPr>
            <a:spAutoFit/>
          </a:bodyPr>
          <a:lstStyle/>
          <a:p>
            <a:r>
              <a:rPr lang="el-GR" b="1" i="1" dirty="0" smtClean="0">
                <a:solidFill>
                  <a:schemeClr val="accent1">
                    <a:lumMod val="75000"/>
                  </a:schemeClr>
                </a:solidFill>
              </a:rPr>
              <a:t>Χρυσή νεκρική προσωπίδα, γνωστή με τη συμβατική ονομασία ''προσωπίδα του Αγαμέμνονα''. Μυκήνες, Ταφικός Κύκλος Α, Τάφος V, 16ος αι. π. Χ.</a:t>
            </a:r>
            <a:endParaRPr lang="el-GR" b="1" i="1" dirty="0">
              <a:solidFill>
                <a:schemeClr val="accent1">
                  <a:lumMod val="75000"/>
                </a:schemeClr>
              </a:solidFill>
            </a:endParaRPr>
          </a:p>
        </p:txBody>
      </p:sp>
      <p:sp>
        <p:nvSpPr>
          <p:cNvPr id="7" name="6 - Ορθογώνιο"/>
          <p:cNvSpPr/>
          <p:nvPr/>
        </p:nvSpPr>
        <p:spPr>
          <a:xfrm>
            <a:off x="4143372" y="4357694"/>
            <a:ext cx="4572000" cy="2031325"/>
          </a:xfrm>
          <a:prstGeom prst="rect">
            <a:avLst/>
          </a:prstGeom>
        </p:spPr>
        <p:txBody>
          <a:bodyPr>
            <a:spAutoFit/>
          </a:bodyPr>
          <a:lstStyle/>
          <a:p>
            <a:r>
              <a:rPr lang="el-GR" dirty="0" smtClean="0">
                <a:solidFill>
                  <a:schemeClr val="accent1">
                    <a:lumMod val="75000"/>
                  </a:schemeClr>
                </a:solidFill>
              </a:rPr>
              <a:t>Αποδίδεται η επιβλητική μορφή γενειοφόρου ανδρός. Η προσωπίδα είναι κατασκευασμένη από έλασμα, με τα χαρακτηριστικά του προσώπου έκτυπα. Οι οπές στην περιοχή των αυτιών υποδεικνύουν ότι η προσωπίδα στερεωνόταν στο πρόσωπο με τη βοήθεια νήματος</a:t>
            </a:r>
            <a:r>
              <a:rPr lang="el-GR" dirty="0" smtClean="0"/>
              <a:t>.</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namuseum.gr/collections/prehistorical/mycenian/images/3-m.gif"/>
          <p:cNvPicPr>
            <a:picLocks noChangeAspect="1" noChangeArrowheads="1"/>
          </p:cNvPicPr>
          <p:nvPr/>
        </p:nvPicPr>
        <p:blipFill>
          <a:blip r:embed="rId2"/>
          <a:srcRect/>
          <a:stretch>
            <a:fillRect/>
          </a:stretch>
        </p:blipFill>
        <p:spPr bwMode="auto">
          <a:xfrm>
            <a:off x="714348" y="1214422"/>
            <a:ext cx="3649130" cy="2000264"/>
          </a:xfrm>
          <a:prstGeom prst="rect">
            <a:avLst/>
          </a:prstGeom>
          <a:noFill/>
        </p:spPr>
      </p:pic>
      <p:sp>
        <p:nvSpPr>
          <p:cNvPr id="3" name="2 - Ορθογώνιο"/>
          <p:cNvSpPr/>
          <p:nvPr/>
        </p:nvSpPr>
        <p:spPr>
          <a:xfrm>
            <a:off x="3643306" y="285728"/>
            <a:ext cx="5214942" cy="5909310"/>
          </a:xfrm>
          <a:prstGeom prst="rect">
            <a:avLst/>
          </a:prstGeom>
        </p:spPr>
        <p:txBody>
          <a:bodyPr wrap="square">
            <a:spAutoFit/>
          </a:bodyPr>
          <a:lstStyle/>
          <a:p>
            <a:r>
              <a:rPr lang="el-GR" b="1" i="1" dirty="0" smtClean="0">
                <a:solidFill>
                  <a:schemeClr val="accent1">
                    <a:lumMod val="75000"/>
                  </a:schemeClr>
                </a:solidFill>
              </a:rPr>
              <a:t>Ξύλινη εξαγωνική πυξίδα με χρυσά ελάσματα. Μυκήνες, Ταφικός Κύκλος Α, Τάφος V, 16ος αι. π. Χ.</a:t>
            </a:r>
          </a:p>
          <a:p>
            <a:endParaRPr lang="el-GR" i="1"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endParaRPr lang="el-GR" dirty="0" smtClean="0">
              <a:solidFill>
                <a:schemeClr val="accent1">
                  <a:lumMod val="75000"/>
                </a:schemeClr>
              </a:solidFill>
            </a:endParaRPr>
          </a:p>
          <a:p>
            <a:r>
              <a:rPr lang="el-GR" dirty="0" smtClean="0">
                <a:solidFill>
                  <a:schemeClr val="accent1">
                    <a:lumMod val="75000"/>
                  </a:schemeClr>
                </a:solidFill>
              </a:rPr>
              <a:t>Τα τοιχώματα της πυξίδας διακοσμούνται με επαναλαμβανόμενα θέματα: κυνήγι ελαφιού ή ζαρκαδιού από λιοντάρι μέσα σε τοπίο με φοινικόδεντρα, και σπείρες. Η μορφή του βουκρανίου (κεφαλής ταύρου) με τα μεγάλα μάτια κυριαρχεί στην παράσταση. Η πυξίδα είναι μοναδικό εύρημα, τόσο για τη φύση του υλικού (ξύλου), το οποίο σπανίως σώζεται από τη μυκηναϊκή εποχή, όσο και για τον εμβληματικό χαρακτήρα της παράστασης.</a:t>
            </a:r>
            <a:endParaRPr lang="el-GR" dirty="0">
              <a:solidFill>
                <a:schemeClr val="accent1">
                  <a:lumMod val="75000"/>
                </a:schemeClr>
              </a:solidFill>
            </a:endParaRPr>
          </a:p>
        </p:txBody>
      </p:sp>
    </p:spTree>
  </p:cSld>
  <p:clrMapOvr>
    <a:masterClrMapping/>
  </p:clrMapOvr>
</p:sld>
</file>

<file path=ppt/theme/theme1.xml><?xml version="1.0" encoding="utf-8"?>
<a:theme xmlns:a="http://schemas.openxmlformats.org/drawingml/2006/main" name="Θέμα του Office">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1558</Words>
  <Application>Microsoft Office PowerPoint</Application>
  <PresentationFormat>Προβολή στην οθόνη (4:3)</PresentationFormat>
  <Paragraphs>165</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Μυκηναϊκή Γραφή και Τέχνη</vt:lpstr>
      <vt:lpstr>Διαφάνεια 2</vt:lpstr>
      <vt:lpstr>Διαφάνεια 3</vt:lpstr>
      <vt:lpstr>Διαφάνεια 4</vt:lpstr>
      <vt:lpstr>Διαφάνεια 5</vt:lpstr>
      <vt:lpstr>Διαφάνεια 6</vt:lpstr>
      <vt:lpstr>Μυκηναϊκή Τέχνη</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Μυκηναϊκή Γραφή και Τέχνη</dc:title>
  <dc:creator>User</dc:creator>
  <cp:lastModifiedBy>User</cp:lastModifiedBy>
  <cp:revision>24</cp:revision>
  <dcterms:created xsi:type="dcterms:W3CDTF">2016-11-02T17:23:00Z</dcterms:created>
  <dcterms:modified xsi:type="dcterms:W3CDTF">2016-11-07T16:31:44Z</dcterms:modified>
</cp:coreProperties>
</file>