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EC00-4F9C-47BB-AB50-D3738FFD28DB}" type="datetimeFigureOut">
              <a:rPr lang="el-GR" smtClean="0"/>
              <a:pPr/>
              <a:t>29/1/2025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A2B7-BDA7-47AB-8739-8347D0FCE2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EC00-4F9C-47BB-AB50-D3738FFD28DB}" type="datetimeFigureOut">
              <a:rPr lang="el-GR" smtClean="0"/>
              <a:pPr/>
              <a:t>29/1/2025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A2B7-BDA7-47AB-8739-8347D0FCE2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EC00-4F9C-47BB-AB50-D3738FFD28DB}" type="datetimeFigureOut">
              <a:rPr lang="el-GR" smtClean="0"/>
              <a:pPr/>
              <a:t>29/1/2025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A2B7-BDA7-47AB-8739-8347D0FCE2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EC00-4F9C-47BB-AB50-D3738FFD28DB}" type="datetimeFigureOut">
              <a:rPr lang="el-GR" smtClean="0"/>
              <a:pPr/>
              <a:t>29/1/2025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A2B7-BDA7-47AB-8739-8347D0FCE2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EC00-4F9C-47BB-AB50-D3738FFD28DB}" type="datetimeFigureOut">
              <a:rPr lang="el-GR" smtClean="0"/>
              <a:pPr/>
              <a:t>29/1/2025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A2B7-BDA7-47AB-8739-8347D0FCE2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EC00-4F9C-47BB-AB50-D3738FFD28DB}" type="datetimeFigureOut">
              <a:rPr lang="el-GR" smtClean="0"/>
              <a:pPr/>
              <a:t>29/1/2025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A2B7-BDA7-47AB-8739-8347D0FCE2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EC00-4F9C-47BB-AB50-D3738FFD28DB}" type="datetimeFigureOut">
              <a:rPr lang="el-GR" smtClean="0"/>
              <a:pPr/>
              <a:t>29/1/2025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A2B7-BDA7-47AB-8739-8347D0FCE2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EC00-4F9C-47BB-AB50-D3738FFD28DB}" type="datetimeFigureOut">
              <a:rPr lang="el-GR" smtClean="0"/>
              <a:pPr/>
              <a:t>29/1/2025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A2B7-BDA7-47AB-8739-8347D0FCE2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EC00-4F9C-47BB-AB50-D3738FFD28DB}" type="datetimeFigureOut">
              <a:rPr lang="el-GR" smtClean="0"/>
              <a:pPr/>
              <a:t>29/1/2025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A2B7-BDA7-47AB-8739-8347D0FCE2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EC00-4F9C-47BB-AB50-D3738FFD28DB}" type="datetimeFigureOut">
              <a:rPr lang="el-GR" smtClean="0"/>
              <a:pPr/>
              <a:t>29/1/2025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A2B7-BDA7-47AB-8739-8347D0FCE2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5EC00-4F9C-47BB-AB50-D3738FFD28DB}" type="datetimeFigureOut">
              <a:rPr lang="el-GR" smtClean="0"/>
              <a:pPr/>
              <a:t>29/1/2025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A2B7-BDA7-47AB-8739-8347D0FCE2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5EC00-4F9C-47BB-AB50-D3738FFD28DB}" type="datetimeFigureOut">
              <a:rPr lang="el-GR" smtClean="0"/>
              <a:pPr/>
              <a:t>29/1/2025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EA2B7-BDA7-47AB-8739-8347D0FCE2B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2800" i="1" dirty="0" smtClean="0">
                <a:latin typeface="+mn-lt"/>
              </a:rPr>
              <a:t>Έλλη Αλεξίου</a:t>
            </a:r>
            <a:br>
              <a:rPr lang="el-GR" sz="2800" i="1" dirty="0" smtClean="0">
                <a:latin typeface="+mn-lt"/>
              </a:rPr>
            </a:br>
            <a:r>
              <a:rPr lang="el-GR" sz="2800" i="1" dirty="0">
                <a:latin typeface="+mn-lt"/>
              </a:rPr>
              <a:t/>
            </a:r>
            <a:br>
              <a:rPr lang="el-GR" sz="2800" i="1" dirty="0">
                <a:latin typeface="+mn-lt"/>
              </a:rPr>
            </a:br>
            <a:r>
              <a:rPr lang="el-GR" sz="2800" i="1" dirty="0" smtClean="0">
                <a:latin typeface="+mn-lt"/>
              </a:rPr>
              <a:t>Βιογραφία - Εργογραφία</a:t>
            </a:r>
            <a:endParaRPr lang="el-GR" sz="2800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Έλλη Αλεξίου - Κατερειπωμένα αρχοντικά - Κατιούσ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289227" cy="4572032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1214414" y="5072074"/>
            <a:ext cx="67866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i="1" dirty="0"/>
              <a:t>Έλλη Αλεξίου </a:t>
            </a:r>
            <a:endParaRPr lang="el-GR" i="1" dirty="0" smtClean="0"/>
          </a:p>
          <a:p>
            <a:pPr algn="ctr"/>
            <a:endParaRPr lang="el-GR" i="1" dirty="0" smtClean="0">
              <a:solidFill>
                <a:srgbClr val="FFC000"/>
              </a:solidFill>
            </a:endParaRPr>
          </a:p>
          <a:p>
            <a:pPr algn="ctr"/>
            <a:r>
              <a:rPr lang="el-GR" i="1" dirty="0" smtClean="0">
                <a:solidFill>
                  <a:srgbClr val="FFC000"/>
                </a:solidFill>
              </a:rPr>
              <a:t>Ηράκλειο</a:t>
            </a:r>
            <a:r>
              <a:rPr lang="el-GR" i="1" dirty="0">
                <a:solidFill>
                  <a:srgbClr val="FFC000"/>
                </a:solidFill>
              </a:rPr>
              <a:t> Κρήτης, </a:t>
            </a:r>
            <a:r>
              <a:rPr lang="el-GR" i="1" dirty="0" smtClean="0">
                <a:solidFill>
                  <a:srgbClr val="FFC000"/>
                </a:solidFill>
              </a:rPr>
              <a:t>1894</a:t>
            </a:r>
            <a:r>
              <a:rPr lang="el-GR" i="1" dirty="0">
                <a:solidFill>
                  <a:srgbClr val="FFC000"/>
                </a:solidFill>
              </a:rPr>
              <a:t> - </a:t>
            </a:r>
            <a:r>
              <a:rPr lang="el-GR" i="1" dirty="0" smtClean="0">
                <a:solidFill>
                  <a:srgbClr val="FFC000"/>
                </a:solidFill>
              </a:rPr>
              <a:t>Αθήνα 1988 </a:t>
            </a:r>
          </a:p>
          <a:p>
            <a:pPr algn="ctr"/>
            <a:r>
              <a:rPr lang="el-GR" i="1" dirty="0"/>
              <a:t> </a:t>
            </a:r>
            <a:endParaRPr lang="el-GR" i="1" dirty="0" smtClean="0"/>
          </a:p>
          <a:p>
            <a:pPr algn="ctr"/>
            <a:r>
              <a:rPr lang="el-GR" i="1" dirty="0" smtClean="0"/>
              <a:t>Συγγραφέας</a:t>
            </a:r>
            <a:r>
              <a:rPr lang="el-GR" i="1" dirty="0"/>
              <a:t>, </a:t>
            </a:r>
            <a:r>
              <a:rPr lang="el-GR" i="1" dirty="0" smtClean="0"/>
              <a:t>δημοσιογράφος, παιδαγωγός</a:t>
            </a:r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42844" y="214290"/>
            <a:ext cx="864399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l-GR" i="1" dirty="0" smtClean="0">
                <a:solidFill>
                  <a:srgbClr val="FFC000"/>
                </a:solidFill>
              </a:rPr>
              <a:t>Βιογραφία</a:t>
            </a:r>
          </a:p>
          <a:p>
            <a:pPr marL="342900" indent="-342900"/>
            <a:endParaRPr lang="el-GR" i="1" dirty="0"/>
          </a:p>
          <a:p>
            <a:pPr marL="342900" indent="-342900">
              <a:buFont typeface="Wingdings" pitchFamily="2" charset="2"/>
              <a:buChar char="q"/>
            </a:pPr>
            <a:r>
              <a:rPr lang="el-GR" i="1" dirty="0" smtClean="0"/>
              <a:t>η οικογένειά της ήταν </a:t>
            </a:r>
            <a:r>
              <a:rPr lang="el-GR" i="1" u="sng" dirty="0" smtClean="0"/>
              <a:t>λόγια</a:t>
            </a:r>
            <a:r>
              <a:rPr lang="el-GR" i="1" dirty="0" smtClean="0"/>
              <a:t>. Πατέρας της ήταν ο Στυλιανός Αλεξίου</a:t>
            </a:r>
            <a:r>
              <a:rPr lang="el-GR" dirty="0"/>
              <a:t> </a:t>
            </a:r>
            <a:r>
              <a:rPr lang="el-GR" i="1" dirty="0"/>
              <a:t>εκδότης και </a:t>
            </a:r>
            <a:r>
              <a:rPr lang="el-GR" i="1" dirty="0" smtClean="0"/>
              <a:t>διανοούμενος, ο αδελφός </a:t>
            </a:r>
            <a:r>
              <a:rPr lang="el-GR" i="1" dirty="0" smtClean="0"/>
              <a:t>της, Λευτέρης, </a:t>
            </a:r>
            <a:r>
              <a:rPr lang="el-GR" i="1" dirty="0" smtClean="0"/>
              <a:t>ποιητής  και η αδελφή </a:t>
            </a:r>
            <a:r>
              <a:rPr lang="el-GR" i="1" dirty="0" smtClean="0"/>
              <a:t>της, </a:t>
            </a:r>
            <a:r>
              <a:rPr lang="el-GR" i="1" dirty="0" smtClean="0"/>
              <a:t>Γαλάτεια (μετέπειτα </a:t>
            </a:r>
            <a:r>
              <a:rPr lang="el-GR" i="1" dirty="0" smtClean="0"/>
              <a:t> 1</a:t>
            </a:r>
            <a:r>
              <a:rPr lang="el-GR" i="1" baseline="30000" dirty="0" smtClean="0"/>
              <a:t>η</a:t>
            </a:r>
            <a:r>
              <a:rPr lang="el-GR" i="1" dirty="0" smtClean="0"/>
              <a:t> σύζυγος </a:t>
            </a:r>
            <a:r>
              <a:rPr lang="el-GR" i="1" dirty="0" smtClean="0"/>
              <a:t>του Καζαντζάκη) συγγραφέας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l-GR" i="1" dirty="0"/>
              <a:t>σ</a:t>
            </a:r>
            <a:r>
              <a:rPr lang="el-GR" i="1" dirty="0" smtClean="0"/>
              <a:t>πούδασε </a:t>
            </a:r>
            <a:r>
              <a:rPr lang="el-GR" i="1" dirty="0"/>
              <a:t>στο Ανώτερο Παρθεναγωγείο </a:t>
            </a:r>
            <a:r>
              <a:rPr lang="el-GR" i="1" dirty="0" smtClean="0"/>
              <a:t>Ηρακλείου – αποφοίτησε το 1910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l-GR" i="1" dirty="0"/>
              <a:t>γ</a:t>
            </a:r>
            <a:r>
              <a:rPr lang="el-GR" i="1" dirty="0" smtClean="0"/>
              <a:t>ια </a:t>
            </a:r>
            <a:r>
              <a:rPr lang="el-GR" i="1" dirty="0"/>
              <a:t>έξι χρόνια υπηρέτησε </a:t>
            </a:r>
            <a:r>
              <a:rPr lang="el-GR" i="1" dirty="0" smtClean="0"/>
              <a:t>από </a:t>
            </a:r>
            <a:r>
              <a:rPr lang="el-GR" i="1" dirty="0" smtClean="0"/>
              <a:t>το </a:t>
            </a:r>
            <a:r>
              <a:rPr lang="el-GR" i="1" dirty="0" smtClean="0"/>
              <a:t>ως </a:t>
            </a:r>
            <a:r>
              <a:rPr lang="el-GR" i="1" dirty="0"/>
              <a:t>δασκάλα στο Γ' Χριστιανικό Παρθεναγωγείο και στη "Στέγη Μικρών Αδελφών</a:t>
            </a:r>
            <a:r>
              <a:rPr lang="el-GR" i="1" dirty="0" smtClean="0"/>
              <a:t>"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l-GR" i="1" dirty="0" smtClean="0"/>
              <a:t>1920  : εγκαταστάθηκε </a:t>
            </a:r>
            <a:r>
              <a:rPr lang="el-GR" i="1" dirty="0"/>
              <a:t>στην Αθήνα μετά το </a:t>
            </a:r>
            <a:r>
              <a:rPr lang="el-GR" i="1" dirty="0" smtClean="0"/>
              <a:t>γάμο</a:t>
            </a:r>
            <a:r>
              <a:rPr lang="el-GR" i="1" dirty="0" smtClean="0">
                <a:solidFill>
                  <a:srgbClr val="FFC000"/>
                </a:solidFill>
              </a:rPr>
              <a:t>*</a:t>
            </a:r>
            <a:r>
              <a:rPr lang="el-GR" i="1" dirty="0" smtClean="0"/>
              <a:t> </a:t>
            </a:r>
            <a:r>
              <a:rPr lang="el-GR" i="1" dirty="0"/>
              <a:t>της με το Βασίλη </a:t>
            </a:r>
            <a:r>
              <a:rPr lang="el-GR" i="1" dirty="0" smtClean="0"/>
              <a:t>Δασκαλάκη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l-GR" i="1" dirty="0"/>
              <a:t>σ</a:t>
            </a:r>
            <a:r>
              <a:rPr lang="el-GR" i="1" dirty="0" smtClean="0"/>
              <a:t>πούδασε Παιδαγωγικά και </a:t>
            </a:r>
            <a:r>
              <a:rPr lang="el-GR" i="1" dirty="0" smtClean="0"/>
              <a:t>Φιλολογία στην Αθήνα </a:t>
            </a:r>
            <a:endParaRPr lang="el-GR" i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l-GR" i="1" dirty="0"/>
              <a:t>δ</a:t>
            </a:r>
            <a:r>
              <a:rPr lang="el-GR" i="1" dirty="0" smtClean="0"/>
              <a:t>ίδαξε στη Μέση Εκπαίδευση για 19 χρόνια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l-GR" i="1" dirty="0"/>
              <a:t>κ</a:t>
            </a:r>
            <a:r>
              <a:rPr lang="el-GR" i="1" dirty="0" smtClean="0"/>
              <a:t>ατά τον Β’ Π.Π. συμμετείχε στην Εθνική </a:t>
            </a:r>
            <a:r>
              <a:rPr lang="el-GR" i="1" dirty="0" smtClean="0"/>
              <a:t>Αντίσταση, </a:t>
            </a:r>
            <a:r>
              <a:rPr lang="el-GR" i="1" dirty="0" smtClean="0"/>
              <a:t>μέσα </a:t>
            </a:r>
            <a:r>
              <a:rPr lang="el-GR" i="1" dirty="0" smtClean="0"/>
              <a:t>από </a:t>
            </a:r>
            <a:r>
              <a:rPr lang="el-GR" i="1" dirty="0" smtClean="0"/>
              <a:t>το Ε.Α.Μ. λογοτεχνών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l-GR" i="1" dirty="0" smtClean="0"/>
              <a:t>1945 : σπουδάζει με </a:t>
            </a:r>
            <a:r>
              <a:rPr lang="el-GR" i="1" dirty="0" smtClean="0"/>
              <a:t>υποτροφία, </a:t>
            </a:r>
            <a:r>
              <a:rPr lang="el-GR" i="1" dirty="0" smtClean="0"/>
              <a:t>της γαλλικής </a:t>
            </a:r>
            <a:r>
              <a:rPr lang="el-GR" i="1" dirty="0" smtClean="0"/>
              <a:t>κυβέρνησης, </a:t>
            </a:r>
            <a:r>
              <a:rPr lang="el-GR" i="1" dirty="0" smtClean="0"/>
              <a:t>στη Σορβόννη και διδάσκει σε ελληνικά σχολεία στο Παρίσι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l-GR" i="1" dirty="0"/>
              <a:t>λ</a:t>
            </a:r>
            <a:r>
              <a:rPr lang="el-GR" i="1" dirty="0" smtClean="0"/>
              <a:t>όγω των σοσιαλιστικών της ιδεών </a:t>
            </a:r>
            <a:r>
              <a:rPr lang="el-GR" i="1" dirty="0"/>
              <a:t>(έγινε μέλος του Κ.Κ.Ε. το 1928</a:t>
            </a:r>
            <a:r>
              <a:rPr lang="el-GR" i="1" dirty="0" smtClean="0"/>
              <a:t>) υπέστη διώξεις , όπως στέρηση </a:t>
            </a:r>
            <a:r>
              <a:rPr lang="el-GR" i="1" dirty="0"/>
              <a:t>της ελληνικής </a:t>
            </a:r>
            <a:r>
              <a:rPr lang="el-GR" i="1" dirty="0" smtClean="0"/>
              <a:t>ιθαγένειας (μετά το 1945), </a:t>
            </a:r>
            <a:r>
              <a:rPr lang="el-GR" i="1" dirty="0" smtClean="0"/>
              <a:t>αυτοεξορία (1949), </a:t>
            </a:r>
            <a:r>
              <a:rPr lang="el-GR" i="1" dirty="0"/>
              <a:t>ακόμα και κράτησή της στις φυλακές </a:t>
            </a:r>
            <a:r>
              <a:rPr lang="el-GR" i="1" dirty="0" smtClean="0"/>
              <a:t>Αβέρωφ (1965).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l-GR" i="1" dirty="0"/>
              <a:t>μέχρι το 1962 εργαζόταν ως εκπαιδευτικός σύμβουλος των ελληνικών σχολείων των σοσιαλιστικών </a:t>
            </a:r>
            <a:r>
              <a:rPr lang="el-GR" i="1" dirty="0" smtClean="0"/>
              <a:t>χωρών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l-GR" i="1" dirty="0" smtClean="0"/>
              <a:t>το </a:t>
            </a:r>
            <a:r>
              <a:rPr lang="el-GR" i="1" dirty="0"/>
              <a:t>1962 της επετράπη να επιστρέψει στην Ελλάδα για να μπορέσει να παρευρεθεί στην κηδεία της αδελφής της, Γαλάτειας </a:t>
            </a:r>
            <a:r>
              <a:rPr lang="el-GR" i="1" dirty="0" smtClean="0"/>
              <a:t>Καζαντζάκη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ndefi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00042"/>
            <a:ext cx="9165887" cy="4000528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1285852" y="4786322"/>
            <a:ext cx="71940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i="1" dirty="0" smtClean="0"/>
              <a:t>Οι Φυλακές Αβέρωφ επί της Λεωφόρου Αλεξάνδρας περίπου το</a:t>
            </a:r>
            <a:r>
              <a:rPr lang="el-GR" i="1" dirty="0"/>
              <a:t> </a:t>
            </a:r>
            <a:r>
              <a:rPr lang="el-GR" i="1" dirty="0" smtClean="0"/>
              <a:t>1895.</a:t>
            </a:r>
          </a:p>
          <a:p>
            <a:pPr algn="ctr"/>
            <a:endParaRPr lang="el-GR" i="1" dirty="0"/>
          </a:p>
          <a:p>
            <a:pPr algn="ctr"/>
            <a:r>
              <a:rPr lang="el-GR" i="1" dirty="0" smtClean="0"/>
              <a:t>Το κτήριο κατεδαφίστηκε το 1971.</a:t>
            </a:r>
          </a:p>
          <a:p>
            <a:pPr algn="ctr"/>
            <a:r>
              <a:rPr lang="el-GR" i="1" dirty="0" smtClean="0"/>
              <a:t>Στο σημείο αυτό κτίστηκαν νέα κτήρια, μεταξύ των οποίων ο Άρειος Πάγος.</a:t>
            </a:r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4282" y="357166"/>
            <a:ext cx="87154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l-GR" i="1" dirty="0" smtClean="0"/>
              <a:t> Μετά την απελευθέρωσή της από τις Φυλακές Αβέρωφ έζησε έναν χρόνο στη Ρουμανία και το 1966 επέστρεψε οριστικά στην Ελλάδα (είχε </a:t>
            </a:r>
            <a:r>
              <a:rPr lang="el-GR" i="1" dirty="0" smtClean="0"/>
              <a:t>επανακτήσει την </a:t>
            </a:r>
            <a:r>
              <a:rPr lang="el-GR" i="1" dirty="0" smtClean="0"/>
              <a:t>ελληνική ιθαγένεια το 1965)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l-GR" i="1" dirty="0" smtClean="0"/>
              <a:t>Όταν επέστρεψε συνελήφθη βάση βουλεύματος που είχε εκδοθεί εναντίον της το 1952, δικάστηκε και </a:t>
            </a:r>
            <a:r>
              <a:rPr lang="el-GR" i="1" dirty="0" smtClean="0"/>
              <a:t>απαλλάχθηκε</a:t>
            </a:r>
            <a:endParaRPr lang="el-GR" i="1" dirty="0" smtClean="0"/>
          </a:p>
          <a:p>
            <a:pPr>
              <a:buFont typeface="Wingdings" pitchFamily="2" charset="2"/>
              <a:buChar char="q"/>
            </a:pPr>
            <a:r>
              <a:rPr lang="el-GR" i="1" dirty="0" smtClean="0"/>
              <a:t>   ήταν παντρεμένη</a:t>
            </a:r>
            <a:r>
              <a:rPr lang="el-GR" i="1" dirty="0" smtClean="0">
                <a:solidFill>
                  <a:srgbClr val="FFC000"/>
                </a:solidFill>
              </a:rPr>
              <a:t>*</a:t>
            </a:r>
            <a:r>
              <a:rPr lang="el-GR" i="1" dirty="0" smtClean="0"/>
              <a:t> </a:t>
            </a:r>
            <a:r>
              <a:rPr lang="el-GR" i="1" dirty="0"/>
              <a:t>με τον Βασίλη Δασκαλάκη με τον οποίο και </a:t>
            </a:r>
            <a:r>
              <a:rPr lang="el-GR" i="1" dirty="0" smtClean="0"/>
              <a:t>χώρισε</a:t>
            </a:r>
            <a:endParaRPr lang="el-GR" i="1" dirty="0" smtClean="0"/>
          </a:p>
          <a:p>
            <a:pPr>
              <a:buFont typeface="Wingdings" pitchFamily="2" charset="2"/>
              <a:buChar char="q"/>
            </a:pPr>
            <a:r>
              <a:rPr lang="el-GR" i="1" dirty="0" smtClean="0"/>
              <a:t>   </a:t>
            </a:r>
            <a:r>
              <a:rPr lang="el-GR" i="1" dirty="0"/>
              <a:t>μ</a:t>
            </a:r>
            <a:r>
              <a:rPr lang="el-GR" i="1" dirty="0" smtClean="0"/>
              <a:t>ετά </a:t>
            </a:r>
            <a:r>
              <a:rPr lang="el-GR" i="1" dirty="0"/>
              <a:t>τον επαναπατρισμό της το 1962, έμεινε μονίμως στην Αθήνα με τον </a:t>
            </a:r>
            <a:r>
              <a:rPr lang="el-GR" i="1" dirty="0" smtClean="0"/>
              <a:t> </a:t>
            </a:r>
          </a:p>
          <a:p>
            <a:r>
              <a:rPr lang="el-GR" i="1" dirty="0" smtClean="0"/>
              <a:t>       ποιητή</a:t>
            </a:r>
            <a:r>
              <a:rPr lang="el-GR" i="1" dirty="0"/>
              <a:t> Μάρκο </a:t>
            </a:r>
            <a:r>
              <a:rPr lang="el-GR" i="1" dirty="0" smtClean="0"/>
              <a:t>Αυγέρη </a:t>
            </a:r>
            <a:endParaRPr lang="el-GR" i="1" dirty="0" smtClean="0"/>
          </a:p>
          <a:p>
            <a:pPr>
              <a:buFont typeface="Wingdings" pitchFamily="2" charset="2"/>
              <a:buChar char="q"/>
            </a:pPr>
            <a:r>
              <a:rPr lang="el-GR" i="1" dirty="0"/>
              <a:t> </a:t>
            </a:r>
            <a:r>
              <a:rPr lang="el-GR" i="1" dirty="0" smtClean="0"/>
              <a:t>  ο </a:t>
            </a:r>
            <a:r>
              <a:rPr lang="el-GR" i="1" dirty="0"/>
              <a:t>Μάρκος Αυγέρης ήταν ο δεύτερος σύζυγος της αδελφής της Γαλάτειας, μετά το </a:t>
            </a:r>
            <a:endParaRPr lang="el-GR" i="1" dirty="0" smtClean="0"/>
          </a:p>
          <a:p>
            <a:r>
              <a:rPr lang="el-GR" i="1" dirty="0"/>
              <a:t> </a:t>
            </a:r>
            <a:r>
              <a:rPr lang="el-GR" i="1" dirty="0" smtClean="0"/>
              <a:t>      θάνατο </a:t>
            </a:r>
            <a:r>
              <a:rPr lang="el-GR" i="1" dirty="0"/>
              <a:t>της οποίας έμεινε κι αυτός έρημος στον κόσμο χωρίς ούτε έναν συγγενή </a:t>
            </a:r>
            <a:endParaRPr lang="el-GR" i="1" dirty="0" smtClean="0"/>
          </a:p>
          <a:p>
            <a:pPr>
              <a:buFont typeface="Wingdings" pitchFamily="2" charset="2"/>
              <a:buChar char="q"/>
            </a:pPr>
            <a:r>
              <a:rPr lang="el-GR" i="1" dirty="0"/>
              <a:t> </a:t>
            </a:r>
            <a:r>
              <a:rPr lang="el-GR" i="1" dirty="0" smtClean="0"/>
              <a:t>  ανιψιός </a:t>
            </a:r>
            <a:r>
              <a:rPr lang="el-GR" i="1" dirty="0"/>
              <a:t>της, εγγονός του </a:t>
            </a:r>
            <a:r>
              <a:rPr lang="el-GR" i="1" dirty="0" smtClean="0"/>
              <a:t>άλλου αδελφού της , Ραδάμανθυ </a:t>
            </a:r>
            <a:r>
              <a:rPr lang="el-GR" i="1" dirty="0"/>
              <a:t>Αλεξίου, ήταν ο μουσικός </a:t>
            </a:r>
            <a:endParaRPr lang="el-GR" i="1" dirty="0" smtClean="0"/>
          </a:p>
          <a:p>
            <a:r>
              <a:rPr lang="el-GR" i="1" dirty="0"/>
              <a:t> </a:t>
            </a:r>
            <a:r>
              <a:rPr lang="el-GR" i="1" dirty="0" smtClean="0"/>
              <a:t>      και </a:t>
            </a:r>
            <a:r>
              <a:rPr lang="el-GR" i="1" dirty="0"/>
              <a:t>ποιητής Παύλος </a:t>
            </a:r>
            <a:r>
              <a:rPr lang="el-GR" i="1" dirty="0" smtClean="0"/>
              <a:t>Σιδηρόπουλος</a:t>
            </a:r>
          </a:p>
          <a:p>
            <a:pPr>
              <a:buFont typeface="Wingdings" pitchFamily="2" charset="2"/>
              <a:buChar char="q"/>
            </a:pPr>
            <a:r>
              <a:rPr lang="el-GR" i="1" dirty="0"/>
              <a:t> </a:t>
            </a:r>
            <a:r>
              <a:rPr lang="el-GR" i="1" dirty="0" smtClean="0"/>
              <a:t>  είχε </a:t>
            </a:r>
            <a:r>
              <a:rPr lang="el-GR" i="1" dirty="0"/>
              <a:t>λάβει μέρος στο Α' και Β' Συνέδριο της </a:t>
            </a:r>
            <a:r>
              <a:rPr lang="el-GR" i="1" dirty="0" smtClean="0"/>
              <a:t>Ειρήνης</a:t>
            </a:r>
            <a:r>
              <a:rPr lang="el-GR" i="1" dirty="0"/>
              <a:t> </a:t>
            </a:r>
            <a:r>
              <a:rPr lang="el-GR" i="1" dirty="0" smtClean="0"/>
              <a:t>(</a:t>
            </a:r>
            <a:r>
              <a:rPr lang="el-GR" i="1" dirty="0"/>
              <a:t> </a:t>
            </a:r>
            <a:r>
              <a:rPr lang="el-GR" i="1" dirty="0" smtClean="0"/>
              <a:t>Παρίσι 1947 και</a:t>
            </a:r>
            <a:r>
              <a:rPr lang="el-GR" i="1" dirty="0"/>
              <a:t> Βαρσοβία </a:t>
            </a:r>
            <a:r>
              <a:rPr lang="el-GR" i="1" dirty="0" smtClean="0"/>
              <a:t>1950</a:t>
            </a:r>
            <a:r>
              <a:rPr lang="el-GR" i="1" dirty="0"/>
              <a:t>) </a:t>
            </a:r>
            <a:r>
              <a:rPr lang="el-GR" i="1" dirty="0" smtClean="0"/>
              <a:t>    </a:t>
            </a:r>
          </a:p>
          <a:p>
            <a:r>
              <a:rPr lang="el-GR" i="1" dirty="0" smtClean="0"/>
              <a:t>       καθώς </a:t>
            </a:r>
            <a:r>
              <a:rPr lang="el-GR" i="1" dirty="0"/>
              <a:t>και </a:t>
            </a:r>
            <a:r>
              <a:rPr lang="el-GR" i="1" dirty="0" smtClean="0"/>
              <a:t>σε Συνέδρια : α) των Διανοουμένων</a:t>
            </a:r>
            <a:r>
              <a:rPr lang="el-GR" i="1" dirty="0"/>
              <a:t> </a:t>
            </a:r>
            <a:r>
              <a:rPr lang="el-GR" i="1" dirty="0" smtClean="0"/>
              <a:t>(στο</a:t>
            </a:r>
            <a:r>
              <a:rPr lang="el-GR" i="1" dirty="0"/>
              <a:t> </a:t>
            </a:r>
            <a:r>
              <a:rPr lang="el-GR" i="1" dirty="0" smtClean="0"/>
              <a:t>Βρότσουαφ</a:t>
            </a:r>
            <a:r>
              <a:rPr lang="el-GR" i="1" dirty="0"/>
              <a:t> Πολωνίας </a:t>
            </a:r>
            <a:r>
              <a:rPr lang="el-GR" i="1" dirty="0" smtClean="0"/>
              <a:t>1948) </a:t>
            </a:r>
          </a:p>
          <a:p>
            <a:r>
              <a:rPr lang="el-GR" i="1" dirty="0"/>
              <a:t> </a:t>
            </a:r>
            <a:r>
              <a:rPr lang="el-GR" i="1" dirty="0" smtClean="0"/>
              <a:t>                                                  β)  για </a:t>
            </a:r>
            <a:r>
              <a:rPr lang="el-GR" i="1" dirty="0"/>
              <a:t>το </a:t>
            </a:r>
            <a:r>
              <a:rPr lang="el-GR" i="1" dirty="0" smtClean="0"/>
              <a:t>Παιδί (Βιέννη</a:t>
            </a:r>
            <a:r>
              <a:rPr lang="el-GR" i="1" dirty="0"/>
              <a:t> (1952</a:t>
            </a:r>
            <a:r>
              <a:rPr lang="el-GR" i="1" dirty="0" smtClean="0"/>
              <a:t>) </a:t>
            </a:r>
          </a:p>
          <a:p>
            <a:r>
              <a:rPr lang="el-GR" i="1" dirty="0"/>
              <a:t> </a:t>
            </a:r>
            <a:r>
              <a:rPr lang="el-GR" i="1" dirty="0" smtClean="0"/>
              <a:t>                                                  γ)  για </a:t>
            </a:r>
            <a:r>
              <a:rPr lang="el-GR" i="1" dirty="0"/>
              <a:t>τη </a:t>
            </a:r>
            <a:r>
              <a:rPr lang="el-GR" i="1" dirty="0" smtClean="0"/>
              <a:t>Γυναίκα (Κοπεγχάγη</a:t>
            </a:r>
            <a:r>
              <a:rPr lang="el-GR" i="1" dirty="0"/>
              <a:t> </a:t>
            </a:r>
            <a:r>
              <a:rPr lang="el-GR" i="1" dirty="0" smtClean="0"/>
              <a:t>1953</a:t>
            </a:r>
            <a:r>
              <a:rPr lang="el-GR" i="1" dirty="0"/>
              <a:t>) κ.ά. </a:t>
            </a:r>
            <a:endParaRPr lang="el-GR" i="1" dirty="0" smtClean="0"/>
          </a:p>
          <a:p>
            <a:r>
              <a:rPr lang="el-GR" i="1" dirty="0" smtClean="0"/>
              <a:t> </a:t>
            </a:r>
            <a:r>
              <a:rPr lang="el-GR" i="1" dirty="0" smtClean="0"/>
              <a:t>                                                       </a:t>
            </a:r>
            <a:r>
              <a:rPr lang="el-GR" i="1" dirty="0" smtClean="0"/>
              <a:t>όπως και</a:t>
            </a:r>
          </a:p>
          <a:p>
            <a:r>
              <a:rPr lang="el-GR" i="1" dirty="0" smtClean="0"/>
              <a:t> </a:t>
            </a:r>
            <a:r>
              <a:rPr lang="el-GR" i="1" dirty="0" smtClean="0"/>
              <a:t>                                                   </a:t>
            </a:r>
            <a:r>
              <a:rPr lang="el-GR" i="1" dirty="0" smtClean="0"/>
              <a:t>της </a:t>
            </a:r>
            <a:r>
              <a:rPr lang="el-GR" i="1" dirty="0"/>
              <a:t>Νεοελληνικής Λογοτεχνίας (Βερολίνο 1957</a:t>
            </a:r>
            <a:r>
              <a:rPr lang="el-GR" i="1" dirty="0" smtClean="0"/>
              <a:t>)</a:t>
            </a:r>
          </a:p>
          <a:p>
            <a:endParaRPr lang="el-GR" i="1" dirty="0" smtClean="0"/>
          </a:p>
          <a:p>
            <a:pPr algn="ctr"/>
            <a:r>
              <a:rPr lang="el-GR" i="1" dirty="0" smtClean="0">
                <a:solidFill>
                  <a:srgbClr val="FFC000"/>
                </a:solidFill>
              </a:rPr>
              <a:t>----------------------------------------------------------</a:t>
            </a:r>
          </a:p>
          <a:p>
            <a:endParaRPr lang="el-GR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42844" y="142852"/>
            <a:ext cx="878684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>
                <a:solidFill>
                  <a:srgbClr val="FFC000"/>
                </a:solidFill>
              </a:rPr>
              <a:t>Εργογραφία</a:t>
            </a:r>
          </a:p>
          <a:p>
            <a:endParaRPr lang="el-GR" i="1" dirty="0" smtClean="0">
              <a:solidFill>
                <a:srgbClr val="FFC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i="1" dirty="0" smtClean="0"/>
              <a:t> </a:t>
            </a:r>
            <a:r>
              <a:rPr lang="el-GR" i="1" dirty="0" smtClean="0"/>
              <a:t>     </a:t>
            </a:r>
            <a:r>
              <a:rPr lang="el-GR" i="1" dirty="0" smtClean="0"/>
              <a:t>πρώτη </a:t>
            </a:r>
            <a:r>
              <a:rPr lang="el-GR" i="1" dirty="0"/>
              <a:t>της εμφάνιση στον χώρο της λογοτεχνίας το 1923 με τη δημοσίευση του </a:t>
            </a:r>
            <a:endParaRPr lang="el-GR" i="1" dirty="0" smtClean="0"/>
          </a:p>
          <a:p>
            <a:r>
              <a:rPr lang="el-GR" i="1" dirty="0"/>
              <a:t> </a:t>
            </a:r>
            <a:r>
              <a:rPr lang="el-GR" i="1" dirty="0" smtClean="0"/>
              <a:t>        διηγήματος</a:t>
            </a:r>
            <a:r>
              <a:rPr lang="el-GR" i="1" dirty="0"/>
              <a:t> </a:t>
            </a:r>
            <a:r>
              <a:rPr lang="el-GR" i="1" dirty="0" smtClean="0"/>
              <a:t>’’Φραντζέσκος’’</a:t>
            </a:r>
            <a:r>
              <a:rPr lang="el-GR" i="1" dirty="0"/>
              <a:t> στο περιοδικό </a:t>
            </a:r>
            <a:r>
              <a:rPr lang="el-GR" i="1" dirty="0" smtClean="0"/>
              <a:t>’’Φιλική Εταιρεία’’</a:t>
            </a:r>
          </a:p>
          <a:p>
            <a:pPr>
              <a:buFont typeface="Wingdings" pitchFamily="2" charset="2"/>
              <a:buChar char="q"/>
            </a:pPr>
            <a:r>
              <a:rPr lang="el-GR" i="1" dirty="0" smtClean="0"/>
              <a:t>    το συγγραφικό της έργο είναι μεγάλο και ποικίλο : διηγήματα, μυθιστορήματα, </a:t>
            </a:r>
          </a:p>
          <a:p>
            <a:r>
              <a:rPr lang="el-GR" i="1" dirty="0"/>
              <a:t> </a:t>
            </a:r>
            <a:r>
              <a:rPr lang="el-GR" i="1" dirty="0" smtClean="0"/>
              <a:t>        παιδική λογοτεχνία, θέατρο, εκπαιδευτικά βιβλία, ανθολογίες, μεταφράσεις, μελέτες </a:t>
            </a:r>
          </a:p>
          <a:p>
            <a:pPr>
              <a:buFont typeface="Wingdings" pitchFamily="2" charset="2"/>
              <a:buChar char="q"/>
            </a:pPr>
            <a:r>
              <a:rPr lang="el-GR" i="1" dirty="0">
                <a:solidFill>
                  <a:srgbClr val="FFC000"/>
                </a:solidFill>
              </a:rPr>
              <a:t> </a:t>
            </a:r>
            <a:r>
              <a:rPr lang="el-GR" i="1" dirty="0" smtClean="0">
                <a:solidFill>
                  <a:srgbClr val="FFC000"/>
                </a:solidFill>
              </a:rPr>
              <a:t>    Η πεζογραφία της εκφράζει τον κοινωνικοπολιτικό προβληματισμό της και </a:t>
            </a:r>
          </a:p>
          <a:p>
            <a:r>
              <a:rPr lang="el-GR" i="1" dirty="0" smtClean="0">
                <a:solidFill>
                  <a:srgbClr val="FFC000"/>
                </a:solidFill>
              </a:rPr>
              <a:t>        χαρακτηρίζεται από ρεαλισμό, με έντονο το συναισθηματικό και ψυχογραφικό </a:t>
            </a:r>
          </a:p>
          <a:p>
            <a:r>
              <a:rPr lang="el-GR" i="1" dirty="0" smtClean="0">
                <a:solidFill>
                  <a:srgbClr val="FFC000"/>
                </a:solidFill>
              </a:rPr>
              <a:t>        στοιχείο. </a:t>
            </a:r>
          </a:p>
          <a:p>
            <a:pPr>
              <a:buFont typeface="Wingdings" pitchFamily="2" charset="2"/>
              <a:buChar char="q"/>
            </a:pPr>
            <a:r>
              <a:rPr lang="el-GR" i="1" dirty="0" smtClean="0"/>
              <a:t>    Η ίδια είχε δηλώσει : 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‘’Όταν διορίστηκα δασκάλα σε δημοτικό σχολείο στο Ηράκλειο, </a:t>
            </a:r>
          </a:p>
          <a:p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        βρέθηκα σε μια ατμόσφαιρα απύθμενης δυστυχίας, πρωτόγνωρης, που χτύπησε    </a:t>
            </a:r>
          </a:p>
          <a:p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        ανελέητα την πιο αθώα πλευρά της ζωής, τα μικρά παιδιά. [...] </a:t>
            </a:r>
          </a:p>
          <a:p>
            <a:r>
              <a:rPr lang="el-GR" i="1" dirty="0"/>
              <a:t> </a:t>
            </a:r>
            <a:r>
              <a:rPr lang="el-GR" i="1" dirty="0" smtClean="0"/>
              <a:t>       </a:t>
            </a:r>
          </a:p>
          <a:p>
            <a:r>
              <a:rPr lang="el-GR" i="1" dirty="0"/>
              <a:t> </a:t>
            </a:r>
            <a:r>
              <a:rPr lang="el-GR" i="1" dirty="0" smtClean="0"/>
              <a:t>       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Από τα πρώτα κιόλας βιβλία μου συμμάχησα με τους αδύνατους και τους </a:t>
            </a:r>
          </a:p>
          <a:p>
            <a:r>
              <a:rPr lang="el-GR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        αδικημένους. Και τη συμμαχία  αυτή την κράτησα πιστά σ’ όλη μου τη ζωή’’</a:t>
            </a:r>
          </a:p>
          <a:p>
            <a:endParaRPr lang="el-GR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Έργα της </a:t>
            </a:r>
            <a:r>
              <a:rPr lang="el-GR" i="1" dirty="0" smtClean="0"/>
              <a:t>:  (ενδεικτικά)</a:t>
            </a:r>
          </a:p>
          <a:p>
            <a:endParaRPr lang="el-GR" i="1" dirty="0" smtClean="0"/>
          </a:p>
          <a:p>
            <a:pPr>
              <a:buFont typeface="Arial" pitchFamily="34" charset="0"/>
              <a:buChar char="•"/>
            </a:pPr>
            <a:r>
              <a:rPr lang="el-GR" i="1" dirty="0" smtClean="0"/>
              <a:t>  ‘’Γ</a:t>
            </a:r>
            <a:r>
              <a:rPr lang="el-GR" i="1" dirty="0"/>
              <a:t>’ Χριστιανικόν </a:t>
            </a:r>
            <a:r>
              <a:rPr lang="el-GR" i="1" dirty="0" smtClean="0"/>
              <a:t>Παρθεναγωγείον’’, </a:t>
            </a:r>
            <a:r>
              <a:rPr lang="el-GR" i="1" dirty="0"/>
              <a:t>Αθήνα, </a:t>
            </a:r>
            <a:r>
              <a:rPr lang="el-GR" i="1" dirty="0" smtClean="0"/>
              <a:t>1934 (πεζογραφία)</a:t>
            </a:r>
            <a:endParaRPr lang="el-GR" i="1" dirty="0"/>
          </a:p>
          <a:p>
            <a:pPr>
              <a:buFont typeface="Arial" pitchFamily="34" charset="0"/>
              <a:buChar char="•"/>
            </a:pPr>
            <a:r>
              <a:rPr lang="el-GR" i="1" dirty="0" smtClean="0"/>
              <a:t>   ‘’Το </a:t>
            </a:r>
            <a:r>
              <a:rPr lang="el-GR" i="1" dirty="0"/>
              <a:t>πρώτο μου </a:t>
            </a:r>
            <a:r>
              <a:rPr lang="el-GR" i="1" dirty="0" smtClean="0"/>
              <a:t>λεξικό’’, </a:t>
            </a:r>
            <a:r>
              <a:rPr lang="el-GR" i="1" dirty="0"/>
              <a:t>Αθήνα, </a:t>
            </a:r>
            <a:r>
              <a:rPr lang="el-GR" i="1" dirty="0" smtClean="0"/>
              <a:t>1964 (παιδικό)</a:t>
            </a:r>
            <a:r>
              <a:rPr lang="el-GR" i="1" dirty="0"/>
              <a:t> </a:t>
            </a:r>
            <a:endParaRPr lang="el-GR" i="1" dirty="0" smtClean="0"/>
          </a:p>
          <a:p>
            <a:pPr>
              <a:buFont typeface="Arial" pitchFamily="34" charset="0"/>
              <a:buChar char="•"/>
            </a:pPr>
            <a:r>
              <a:rPr lang="el-GR" i="1" dirty="0"/>
              <a:t> </a:t>
            </a:r>
            <a:r>
              <a:rPr lang="el-GR" i="1" dirty="0" smtClean="0"/>
              <a:t>  ‘’Μια </a:t>
            </a:r>
            <a:r>
              <a:rPr lang="el-GR" i="1" dirty="0"/>
              <a:t>μέρα στο </a:t>
            </a:r>
            <a:r>
              <a:rPr lang="el-GR" i="1" dirty="0" smtClean="0"/>
              <a:t>Γυμνάσιο’’, </a:t>
            </a:r>
            <a:r>
              <a:rPr lang="el-GR" i="1" dirty="0"/>
              <a:t>Αθήνα, </a:t>
            </a:r>
            <a:r>
              <a:rPr lang="el-GR" i="1" dirty="0" smtClean="0"/>
              <a:t>1973 (θέατρο) </a:t>
            </a:r>
          </a:p>
          <a:p>
            <a:pPr>
              <a:buFont typeface="Arial" pitchFamily="34" charset="0"/>
              <a:buChar char="•"/>
            </a:pPr>
            <a:r>
              <a:rPr lang="el-GR" i="1" dirty="0"/>
              <a:t> </a:t>
            </a:r>
            <a:r>
              <a:rPr lang="el-GR" i="1" dirty="0" smtClean="0"/>
              <a:t>  ‘’Για </a:t>
            </a:r>
            <a:r>
              <a:rPr lang="el-GR" i="1" dirty="0"/>
              <a:t>να γίνει </a:t>
            </a:r>
            <a:r>
              <a:rPr lang="el-GR" i="1" dirty="0" smtClean="0"/>
              <a:t>Μεγάλος’’ </a:t>
            </a:r>
            <a:r>
              <a:rPr lang="el-GR" i="1" dirty="0"/>
              <a:t>(του Νίκου Καζαντζάκη), Αθήνα, </a:t>
            </a:r>
            <a:r>
              <a:rPr lang="el-GR" i="1" dirty="0" smtClean="0"/>
              <a:t>1966 (βιογραφία)</a:t>
            </a:r>
            <a:r>
              <a:rPr lang="el-GR" i="1" dirty="0"/>
              <a:t> </a:t>
            </a:r>
            <a:endParaRPr lang="el-GR" i="1" dirty="0" smtClean="0"/>
          </a:p>
          <a:p>
            <a:pPr>
              <a:buFont typeface="Arial" pitchFamily="34" charset="0"/>
              <a:buChar char="•"/>
            </a:pPr>
            <a:r>
              <a:rPr lang="el-GR" i="1" dirty="0"/>
              <a:t> </a:t>
            </a:r>
            <a:r>
              <a:rPr lang="el-GR" i="1" dirty="0" smtClean="0"/>
              <a:t>  ‘’Βοηθός νηπιαγωγού’’, </a:t>
            </a:r>
            <a:r>
              <a:rPr lang="el-GR" i="1" dirty="0"/>
              <a:t>Βουκουρέστι, </a:t>
            </a:r>
            <a:r>
              <a:rPr lang="el-GR" i="1" dirty="0" smtClean="0"/>
              <a:t>1952 (εκπαιδευτικό)</a:t>
            </a:r>
          </a:p>
          <a:p>
            <a:pPr algn="ctr"/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-----------------------------------------------------------</a:t>
            </a:r>
            <a:endParaRPr lang="el-GR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571472" y="928670"/>
            <a:ext cx="80010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Ασκήσεις </a:t>
            </a:r>
            <a:r>
              <a:rPr lang="el-GR" i="1" dirty="0" smtClean="0"/>
              <a:t>(πάνω στο κείμενο που θα </a:t>
            </a:r>
            <a:r>
              <a:rPr lang="el-GR" i="1" dirty="0" smtClean="0"/>
              <a:t>κάνουμε) </a:t>
            </a:r>
            <a:r>
              <a:rPr lang="el-GR" i="1" dirty="0" smtClean="0"/>
              <a:t>:</a:t>
            </a:r>
          </a:p>
          <a:p>
            <a:endParaRPr lang="el-GR" i="1" dirty="0" smtClean="0"/>
          </a:p>
          <a:p>
            <a:r>
              <a:rPr lang="el-GR" i="1" dirty="0" smtClean="0"/>
              <a:t>1)  Να χαρακτηρίσετε τη δασκάλα από τη στάση της απέναντι στη Βαγγελίτσα.</a:t>
            </a:r>
          </a:p>
          <a:p>
            <a:r>
              <a:rPr lang="el-GR" i="1" dirty="0" smtClean="0"/>
              <a:t>2) α) Πώς κατάφερε η Βαγγελίτσα να κερδίσει το ενδιαφέρον και τη συμπάθεια των </a:t>
            </a:r>
          </a:p>
          <a:p>
            <a:r>
              <a:rPr lang="el-GR" i="1" dirty="0" smtClean="0"/>
              <a:t>        συμμαθητών της ;  </a:t>
            </a:r>
          </a:p>
          <a:p>
            <a:r>
              <a:rPr lang="el-GR" i="1" dirty="0" smtClean="0"/>
              <a:t>    β) Τι να έγινε το κοριτσάκι όταν μεγάλωσε ;</a:t>
            </a:r>
          </a:p>
          <a:p>
            <a:pPr marL="342900" indent="-342900">
              <a:buAutoNum type="arabicParenR" startAt="3"/>
            </a:pPr>
            <a:r>
              <a:rPr lang="el-GR" i="1" dirty="0" smtClean="0"/>
              <a:t>Να βρείτε : τον αφηγητή και το είδος του, το είδος της αφήγησης και τους </a:t>
            </a:r>
          </a:p>
          <a:p>
            <a:pPr marL="342900" indent="-342900"/>
            <a:r>
              <a:rPr lang="el-GR" i="1" dirty="0"/>
              <a:t> </a:t>
            </a:r>
            <a:r>
              <a:rPr lang="el-GR" i="1" dirty="0" smtClean="0"/>
              <a:t>     αφηγηματικούς τρόπους. Να σημειώσετε τι πετυχαίνει με αυτές τις επιλογές της, η συγγραφέας. (θυμηθείτε τι έχουμε πει στην τάξη για το αισθητικό αποτέλεσμα).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276</Words>
  <Application>Microsoft Office PowerPoint</Application>
  <PresentationFormat>Προβολή στην οθόνη (4:3)</PresentationFormat>
  <Paragraphs>72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Έλλη Αλεξίου  Βιογραφία - Εργογραφία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Έλλη Αλεξίου  Βιογραφία - Εργογραφία</dc:title>
  <dc:creator>user</dc:creator>
  <cp:lastModifiedBy>user</cp:lastModifiedBy>
  <cp:revision>9</cp:revision>
  <dcterms:created xsi:type="dcterms:W3CDTF">2025-01-29T16:11:56Z</dcterms:created>
  <dcterms:modified xsi:type="dcterms:W3CDTF">2025-01-29T17:39:34Z</dcterms:modified>
</cp:coreProperties>
</file>