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Petrona"/>
      <p:regular r:id="rId17"/>
    </p:embeddedFont>
    <p:embeddedFont>
      <p:font typeface="Petrona"/>
      <p:regular r:id="rId18"/>
    </p:embeddedFont>
    <p:embeddedFont>
      <p:font typeface="Petrona"/>
      <p:regular r:id="rId19"/>
    </p:embeddedFont>
    <p:embeddedFont>
      <p:font typeface="Petrona"/>
      <p:regular r:id="rId20"/>
    </p:embeddedFont>
    <p:embeddedFont>
      <p:font typeface="Inter"/>
      <p:regular r:id="rId21"/>
    </p:embeddedFont>
    <p:embeddedFont>
      <p:font typeface="Inter"/>
      <p:regular r:id="rId22"/>
    </p:embeddedFont>
    <p:embeddedFont>
      <p:font typeface="Inter"/>
      <p:regular r:id="rId23"/>
    </p:embeddedFont>
    <p:embeddedFont>
      <p:font typeface="Inter"/>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9.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353985"/>
            <a:ext cx="7556421" cy="1953816"/>
          </a:xfrm>
          <a:prstGeom prst="rect">
            <a:avLst/>
          </a:prstGeom>
          <a:noFill/>
          <a:ln/>
        </p:spPr>
        <p:txBody>
          <a:bodyPr wrap="square" lIns="0" tIns="0" rIns="0" bIns="0" rtlCol="0" anchor="t"/>
          <a:lstStyle/>
          <a:p>
            <a:pPr algn="l" indent="0" marL="0">
              <a:lnSpc>
                <a:spcPts val="5100"/>
              </a:lnSpc>
              <a:buNone/>
            </a:pPr>
            <a:r>
              <a:rPr lang="en-US" sz="4100" b="1" dirty="0">
                <a:solidFill>
                  <a:srgbClr val="000000"/>
                </a:solidFill>
                <a:latin typeface="Petrona Bold" pitchFamily="34" charset="0"/>
                <a:ea typeface="Petrona Bold" pitchFamily="34" charset="-122"/>
                <a:cs typeface="Petrona Bold" pitchFamily="34" charset="-120"/>
              </a:rPr>
              <a:t>Gardner's Multiple Intelligences: Discover Your Unique Strengths</a:t>
            </a:r>
            <a:endParaRPr lang="en-US" sz="4100" dirty="0"/>
          </a:p>
        </p:txBody>
      </p:sp>
      <p:sp>
        <p:nvSpPr>
          <p:cNvPr id="4" name="Text 1"/>
          <p:cNvSpPr/>
          <p:nvPr/>
        </p:nvSpPr>
        <p:spPr>
          <a:xfrm>
            <a:off x="6280190" y="4605457"/>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Welcome to an exciting journey of self-discovery! Today, we'll explore how everyone possesses different types of intelligence. Understanding your unique strengths can help you learn better, choose activities you'll love, and appreciate how wonderfully diverse human minds truly are.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647938"/>
            <a:ext cx="6314361" cy="651272"/>
          </a:xfrm>
          <a:prstGeom prst="rect">
            <a:avLst/>
          </a:prstGeom>
          <a:noFill/>
          <a:ln/>
        </p:spPr>
        <p:txBody>
          <a:bodyPr wrap="none" lIns="0" tIns="0" rIns="0" bIns="0" rtlCol="0" anchor="t"/>
          <a:lstStyle/>
          <a:p>
            <a:pPr algn="l" indent="0" marL="0">
              <a:lnSpc>
                <a:spcPts val="5100"/>
              </a:lnSpc>
              <a:buNone/>
            </a:pPr>
            <a:r>
              <a:rPr lang="en-US" sz="4100" b="1" dirty="0">
                <a:solidFill>
                  <a:srgbClr val="000000"/>
                </a:solidFill>
                <a:latin typeface="Petrona Bold" pitchFamily="34" charset="0"/>
                <a:ea typeface="Petrona Bold" pitchFamily="34" charset="-122"/>
                <a:cs typeface="Petrona Bold" pitchFamily="34" charset="-120"/>
              </a:rPr>
              <a:t>7. Naturalistic Intelligence</a:t>
            </a:r>
            <a:endParaRPr lang="en-US" sz="4100" dirty="0"/>
          </a:p>
        </p:txBody>
      </p:sp>
      <p:sp>
        <p:nvSpPr>
          <p:cNvPr id="3" name="Text 1"/>
          <p:cNvSpPr/>
          <p:nvPr/>
        </p:nvSpPr>
        <p:spPr>
          <a:xfrm>
            <a:off x="793790" y="1696045"/>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Naturalistic intelligence is the ability to recognise, categorise, and understand patterns in nature. People with this intelligence feel deeply connected to the natural world. They notice changes in weather, can identify different species of plants and animals, and feel most alive when spending time outdoors.</a:t>
            </a:r>
            <a:endParaRPr lang="en-US" sz="1550" dirty="0"/>
          </a:p>
        </p:txBody>
      </p:sp>
      <p:sp>
        <p:nvSpPr>
          <p:cNvPr id="4" name="Text 2"/>
          <p:cNvSpPr/>
          <p:nvPr/>
        </p:nvSpPr>
        <p:spPr>
          <a:xfrm>
            <a:off x="793790" y="2871907"/>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This intelligence was crucial for human survival for thousands of years – our ancestors needed to know which plants were edible, which animals were dangerous, and how to predict weather patterns. Today, naturalistic intelligence is vital for environmental conservation and understanding our planet's ecosystems.</a:t>
            </a:r>
            <a:endParaRPr lang="en-US" sz="1550" dirty="0"/>
          </a:p>
        </p:txBody>
      </p:sp>
      <p:pic>
        <p:nvPicPr>
          <p:cNvPr id="5" name="Image 0" descr="preencoded.png">    </p:cNvPr>
          <p:cNvPicPr>
            <a:picLocks noChangeAspect="1"/>
          </p:cNvPicPr>
          <p:nvPr/>
        </p:nvPicPr>
        <p:blipFill>
          <a:blip r:embed="rId1"/>
          <a:stretch>
            <a:fillRect/>
          </a:stretch>
        </p:blipFill>
        <p:spPr>
          <a:xfrm>
            <a:off x="793790" y="4047768"/>
            <a:ext cx="1212771" cy="1212771"/>
          </a:xfrm>
          <a:prstGeom prst="rect">
            <a:avLst/>
          </a:prstGeom>
        </p:spPr>
      </p:pic>
      <p:sp>
        <p:nvSpPr>
          <p:cNvPr id="6" name="Text 3"/>
          <p:cNvSpPr/>
          <p:nvPr/>
        </p:nvSpPr>
        <p:spPr>
          <a:xfrm>
            <a:off x="2254568" y="4047768"/>
            <a:ext cx="2721412" cy="651272"/>
          </a:xfrm>
          <a:prstGeom prst="rect">
            <a:avLst/>
          </a:prstGeom>
          <a:noFill/>
          <a:ln/>
        </p:spPr>
        <p:txBody>
          <a:bodyPr wrap="squar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Biologists and Environmentalists</a:t>
            </a:r>
            <a:endParaRPr lang="en-US" sz="2050" dirty="0"/>
          </a:p>
        </p:txBody>
      </p:sp>
      <p:sp>
        <p:nvSpPr>
          <p:cNvPr id="7" name="Text 4"/>
          <p:cNvSpPr/>
          <p:nvPr/>
        </p:nvSpPr>
        <p:spPr>
          <a:xfrm>
            <a:off x="2254568" y="4818102"/>
            <a:ext cx="2721412" cy="190523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Scientists like Jane Goodall spent decades studying chimpanzees, revolutionising our understanding of animal behaviour and conservation.</a:t>
            </a:r>
            <a:endParaRPr lang="en-US" sz="1550" dirty="0"/>
          </a:p>
        </p:txBody>
      </p:sp>
      <p:pic>
        <p:nvPicPr>
          <p:cNvPr id="8" name="Image 1" descr="preencoded.png">    </p:cNvPr>
          <p:cNvPicPr>
            <a:picLocks noChangeAspect="1"/>
          </p:cNvPicPr>
          <p:nvPr/>
        </p:nvPicPr>
        <p:blipFill>
          <a:blip r:embed="rId2"/>
          <a:stretch>
            <a:fillRect/>
          </a:stretch>
        </p:blipFill>
        <p:spPr>
          <a:xfrm>
            <a:off x="5223986" y="4047768"/>
            <a:ext cx="1212771" cy="1212771"/>
          </a:xfrm>
          <a:prstGeom prst="rect">
            <a:avLst/>
          </a:prstGeom>
        </p:spPr>
      </p:pic>
      <p:sp>
        <p:nvSpPr>
          <p:cNvPr id="9" name="Text 5"/>
          <p:cNvSpPr/>
          <p:nvPr/>
        </p:nvSpPr>
        <p:spPr>
          <a:xfrm>
            <a:off x="6684764" y="4047768"/>
            <a:ext cx="2721531" cy="651272"/>
          </a:xfrm>
          <a:prstGeom prst="rect">
            <a:avLst/>
          </a:prstGeom>
          <a:noFill/>
          <a:ln/>
        </p:spPr>
        <p:txBody>
          <a:bodyPr wrap="squar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Park Rangers and Guides</a:t>
            </a:r>
            <a:endParaRPr lang="en-US" sz="2050" dirty="0"/>
          </a:p>
        </p:txBody>
      </p:sp>
      <p:sp>
        <p:nvSpPr>
          <p:cNvPr id="10" name="Text 6"/>
          <p:cNvSpPr/>
          <p:nvPr/>
        </p:nvSpPr>
        <p:spPr>
          <a:xfrm>
            <a:off x="6684764" y="4818102"/>
            <a:ext cx="2721531" cy="158769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They protect natural habitats and educate others about ecosystems, helping people appreciate and preserve the environment.</a:t>
            </a:r>
            <a:endParaRPr lang="en-US" sz="1550" dirty="0"/>
          </a:p>
        </p:txBody>
      </p:sp>
      <p:pic>
        <p:nvPicPr>
          <p:cNvPr id="11" name="Image 2" descr="preencoded.png">    </p:cNvPr>
          <p:cNvPicPr>
            <a:picLocks noChangeAspect="1"/>
          </p:cNvPicPr>
          <p:nvPr/>
        </p:nvPicPr>
        <p:blipFill>
          <a:blip r:embed="rId3"/>
          <a:stretch>
            <a:fillRect/>
          </a:stretch>
        </p:blipFill>
        <p:spPr>
          <a:xfrm>
            <a:off x="9654302" y="4047768"/>
            <a:ext cx="1212771" cy="1212771"/>
          </a:xfrm>
          <a:prstGeom prst="rect">
            <a:avLst/>
          </a:prstGeom>
        </p:spPr>
      </p:pic>
      <p:sp>
        <p:nvSpPr>
          <p:cNvPr id="12" name="Text 7"/>
          <p:cNvSpPr/>
          <p:nvPr/>
        </p:nvSpPr>
        <p:spPr>
          <a:xfrm>
            <a:off x="11115080" y="4047768"/>
            <a:ext cx="2604968" cy="325636"/>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Veterinarians</a:t>
            </a:r>
            <a:endParaRPr lang="en-US" sz="2050" dirty="0"/>
          </a:p>
        </p:txBody>
      </p:sp>
      <p:sp>
        <p:nvSpPr>
          <p:cNvPr id="13" name="Text 8"/>
          <p:cNvSpPr/>
          <p:nvPr/>
        </p:nvSpPr>
        <p:spPr>
          <a:xfrm>
            <a:off x="11115080" y="4492466"/>
            <a:ext cx="2721531" cy="158769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They understand animal behaviour and biology, using their naturalistic intelligence to heal and care for creatures great and small.</a:t>
            </a:r>
            <a:endParaRPr lang="en-US" sz="1550" dirty="0"/>
          </a:p>
        </p:txBody>
      </p:sp>
      <p:sp>
        <p:nvSpPr>
          <p:cNvPr id="14" name="Text 9"/>
          <p:cNvSpPr/>
          <p:nvPr/>
        </p:nvSpPr>
        <p:spPr>
          <a:xfrm>
            <a:off x="793790" y="6946583"/>
            <a:ext cx="13042821" cy="635079"/>
          </a:xfrm>
          <a:prstGeom prst="rect">
            <a:avLst/>
          </a:prstGeom>
          <a:noFill/>
          <a:ln/>
        </p:spPr>
        <p:txBody>
          <a:bodyPr wrap="square" lIns="0" tIns="0" rIns="0" bIns="0" rtlCol="0" anchor="t"/>
          <a:lstStyle/>
          <a:p>
            <a:pPr algn="l" indent="0" marL="0">
              <a:lnSpc>
                <a:spcPts val="2500"/>
              </a:lnSpc>
              <a:buNone/>
            </a:pPr>
            <a:r>
              <a:rPr lang="en-US" sz="1550" b="1" dirty="0">
                <a:solidFill>
                  <a:srgbClr val="272525"/>
                </a:solidFill>
                <a:latin typeface="Inter" pitchFamily="34" charset="0"/>
                <a:ea typeface="Inter" pitchFamily="34" charset="-122"/>
                <a:cs typeface="Inter" pitchFamily="34" charset="-120"/>
              </a:rPr>
              <a:t>You might have naturalistic intelligence if you:</a:t>
            </a:r>
            <a:pPr algn="l" indent="0" marL="0">
              <a:lnSpc>
                <a:spcPts val="2500"/>
              </a:lnSpc>
              <a:buNone/>
            </a:pPr>
            <a:r>
              <a:rPr lang="en-US" sz="1550" dirty="0">
                <a:solidFill>
                  <a:srgbClr val="272525"/>
                </a:solidFill>
                <a:latin typeface="Inter" pitchFamily="34" charset="0"/>
                <a:ea typeface="Inter" pitchFamily="34" charset="-122"/>
                <a:cs typeface="Inter" pitchFamily="34" charset="-120"/>
              </a:rPr>
              <a:t> Love hiking or camping, enjoy caring for pets or plants, notice seasonal changes, collect natural objects like shells or rocks, or feel passionate about environmental issues.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256115"/>
            <a:ext cx="5209937" cy="651272"/>
          </a:xfrm>
          <a:prstGeom prst="rect">
            <a:avLst/>
          </a:prstGeom>
          <a:noFill/>
          <a:ln/>
        </p:spPr>
        <p:txBody>
          <a:bodyPr wrap="none" lIns="0" tIns="0" rIns="0" bIns="0" rtlCol="0" anchor="t"/>
          <a:lstStyle/>
          <a:p>
            <a:pPr algn="l" indent="0" marL="0">
              <a:lnSpc>
                <a:spcPts val="5100"/>
              </a:lnSpc>
              <a:buNone/>
            </a:pPr>
            <a:r>
              <a:rPr lang="en-US" sz="4100" b="1" dirty="0">
                <a:solidFill>
                  <a:srgbClr val="000000"/>
                </a:solidFill>
                <a:latin typeface="Petrona Bold" pitchFamily="34" charset="0"/>
                <a:ea typeface="Petrona Bold" pitchFamily="34" charset="-122"/>
                <a:cs typeface="Petrona Bold" pitchFamily="34" charset="-120"/>
              </a:rPr>
              <a:t>What is Intelligence?</a:t>
            </a:r>
            <a:endParaRPr lang="en-US" sz="4100" dirty="0"/>
          </a:p>
        </p:txBody>
      </p:sp>
      <p:sp>
        <p:nvSpPr>
          <p:cNvPr id="3" name="Text 1"/>
          <p:cNvSpPr/>
          <p:nvPr/>
        </p:nvSpPr>
        <p:spPr>
          <a:xfrm>
            <a:off x="793790" y="3304223"/>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For many years, people believed intelligence was simply about doing well in school or scoring highly on tests. But is that really the full picture? Think about your classmates – some excel at maths, others write brilliant stories, and some are natural athletes or artists. Are they not all intelligent in their own ways?</a:t>
            </a:r>
            <a:endParaRPr lang="en-US" sz="1550" dirty="0"/>
          </a:p>
        </p:txBody>
      </p:sp>
      <p:sp>
        <p:nvSpPr>
          <p:cNvPr id="4" name="Text 2"/>
          <p:cNvSpPr/>
          <p:nvPr/>
        </p:nvSpPr>
        <p:spPr>
          <a:xfrm>
            <a:off x="793790" y="4480084"/>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In 1983, psychologist Howard Gardner revolutionised our understanding by proposing that intelligence isn't just one thing. Instead, he suggested that humans possess multiple types of intelligence. This groundbreaking theory means that everyone is smart in different ways – you just need to discover which intelligences are your strongest!</a:t>
            </a:r>
            <a:endParaRPr lang="en-US" sz="1550" dirty="0"/>
          </a:p>
        </p:txBody>
      </p:sp>
      <p:sp>
        <p:nvSpPr>
          <p:cNvPr id="5" name="Text 3"/>
          <p:cNvSpPr/>
          <p:nvPr/>
        </p:nvSpPr>
        <p:spPr>
          <a:xfrm>
            <a:off x="793790" y="5655945"/>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Gardner's work helps us celebrate diversity and recognise that traditional academic subjects represent only a fraction of human potential.</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35925" y="594955"/>
            <a:ext cx="9355098" cy="603766"/>
          </a:xfrm>
          <a:prstGeom prst="rect">
            <a:avLst/>
          </a:prstGeom>
          <a:noFill/>
          <a:ln/>
        </p:spPr>
        <p:txBody>
          <a:bodyPr wrap="none" lIns="0" tIns="0" rIns="0" bIns="0" rtlCol="0" anchor="t"/>
          <a:lstStyle/>
          <a:p>
            <a:pPr algn="l" indent="0" marL="0">
              <a:lnSpc>
                <a:spcPts val="4750"/>
              </a:lnSpc>
              <a:buNone/>
            </a:pPr>
            <a:r>
              <a:rPr lang="en-US" sz="3800" b="1" dirty="0">
                <a:solidFill>
                  <a:srgbClr val="000000"/>
                </a:solidFill>
                <a:latin typeface="Petrona Bold" pitchFamily="34" charset="0"/>
                <a:ea typeface="Petrona Bold" pitchFamily="34" charset="-122"/>
                <a:cs typeface="Petrona Bold" pitchFamily="34" charset="-120"/>
              </a:rPr>
              <a:t>Gardner's Theory of Multiple Intelligences</a:t>
            </a:r>
            <a:endParaRPr lang="en-US" sz="3800" dirty="0"/>
          </a:p>
        </p:txBody>
      </p:sp>
      <p:sp>
        <p:nvSpPr>
          <p:cNvPr id="3" name="Shape 1"/>
          <p:cNvSpPr/>
          <p:nvPr/>
        </p:nvSpPr>
        <p:spPr>
          <a:xfrm>
            <a:off x="603409" y="1454467"/>
            <a:ext cx="6619875" cy="6180058"/>
          </a:xfrm>
          <a:prstGeom prst="roundRect">
            <a:avLst>
              <a:gd name="adj" fmla="val 2144"/>
            </a:avLst>
          </a:prstGeom>
          <a:solidFill>
            <a:srgbClr val="16FFBB">
              <a:alpha val="95000"/>
            </a:srgbClr>
          </a:solidFill>
          <a:ln/>
        </p:spPr>
      </p:sp>
      <p:sp>
        <p:nvSpPr>
          <p:cNvPr id="4" name="Text 2"/>
          <p:cNvSpPr/>
          <p:nvPr/>
        </p:nvSpPr>
        <p:spPr>
          <a:xfrm>
            <a:off x="787360" y="1624965"/>
            <a:ext cx="2886908" cy="301823"/>
          </a:xfrm>
          <a:prstGeom prst="rect">
            <a:avLst/>
          </a:prstGeom>
          <a:noFill/>
          <a:ln/>
        </p:spPr>
        <p:txBody>
          <a:bodyPr wrap="none" lIns="0" tIns="0" rIns="0" bIns="0" rtlCol="0" anchor="t"/>
          <a:lstStyle/>
          <a:p>
            <a:pPr algn="l" indent="0" marL="0">
              <a:lnSpc>
                <a:spcPts val="2350"/>
              </a:lnSpc>
              <a:buNone/>
            </a:pPr>
            <a:r>
              <a:rPr lang="en-US" sz="1900" b="1" dirty="0">
                <a:solidFill>
                  <a:srgbClr val="000000"/>
                </a:solidFill>
                <a:latin typeface="Petrona Bold" pitchFamily="34" charset="0"/>
                <a:ea typeface="Petrona Bold" pitchFamily="34" charset="-122"/>
                <a:cs typeface="Petrona Bold" pitchFamily="34" charset="-120"/>
              </a:rPr>
              <a:t>The Revolutionary Theory</a:t>
            </a:r>
            <a:endParaRPr lang="en-US" sz="1900" dirty="0"/>
          </a:p>
        </p:txBody>
      </p:sp>
      <p:sp>
        <p:nvSpPr>
          <p:cNvPr id="5" name="Text 3"/>
          <p:cNvSpPr/>
          <p:nvPr/>
        </p:nvSpPr>
        <p:spPr>
          <a:xfrm>
            <a:off x="787360" y="2097286"/>
            <a:ext cx="6251972" cy="850463"/>
          </a:xfrm>
          <a:prstGeom prst="rect">
            <a:avLst/>
          </a:prstGeom>
          <a:noFill/>
          <a:ln/>
        </p:spPr>
        <p:txBody>
          <a:bodyPr wrap="square" lIns="0" tIns="0" rIns="0" bIns="0" rtlCol="0" anchor="t"/>
          <a:lstStyle/>
          <a:p>
            <a:pPr algn="l" indent="0" marL="0">
              <a:lnSpc>
                <a:spcPts val="2200"/>
              </a:lnSpc>
              <a:buNone/>
            </a:pPr>
            <a:r>
              <a:rPr lang="en-US" sz="1400" dirty="0">
                <a:solidFill>
                  <a:srgbClr val="272525"/>
                </a:solidFill>
                <a:latin typeface="Inter" pitchFamily="34" charset="0"/>
                <a:ea typeface="Inter" pitchFamily="34" charset="-122"/>
                <a:cs typeface="Inter" pitchFamily="34" charset="-120"/>
              </a:rPr>
              <a:t>Gardner identified 8 distinct types of intelligence that work together to make each person unique. His research changed education worldwide, helping teachers understand why students learn differently.</a:t>
            </a:r>
            <a:endParaRPr lang="en-US" sz="1400" dirty="0"/>
          </a:p>
        </p:txBody>
      </p:sp>
      <p:sp>
        <p:nvSpPr>
          <p:cNvPr id="6" name="Text 4"/>
          <p:cNvSpPr/>
          <p:nvPr/>
        </p:nvSpPr>
        <p:spPr>
          <a:xfrm>
            <a:off x="7547253" y="1646277"/>
            <a:ext cx="183952" cy="229910"/>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Petrona Light" pitchFamily="34" charset="0"/>
                <a:ea typeface="Petrona Light" pitchFamily="34" charset="-122"/>
                <a:cs typeface="Petrona Light" pitchFamily="34" charset="-120"/>
              </a:rPr>
              <a:t>01</a:t>
            </a:r>
            <a:endParaRPr lang="en-US" sz="1400" dirty="0"/>
          </a:p>
        </p:txBody>
      </p:sp>
      <p:sp>
        <p:nvSpPr>
          <p:cNvPr id="7" name="Shape 5"/>
          <p:cNvSpPr/>
          <p:nvPr/>
        </p:nvSpPr>
        <p:spPr>
          <a:xfrm>
            <a:off x="7547253" y="1936075"/>
            <a:ext cx="6354842" cy="22860"/>
          </a:xfrm>
          <a:prstGeom prst="rect">
            <a:avLst/>
          </a:prstGeom>
          <a:solidFill>
            <a:srgbClr val="007EBD"/>
          </a:solidFill>
          <a:ln/>
        </p:spPr>
      </p:sp>
      <p:sp>
        <p:nvSpPr>
          <p:cNvPr id="8" name="Text 6"/>
          <p:cNvSpPr/>
          <p:nvPr/>
        </p:nvSpPr>
        <p:spPr>
          <a:xfrm>
            <a:off x="7547253" y="2073712"/>
            <a:ext cx="2414826" cy="30182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Proposed in 1983</a:t>
            </a:r>
            <a:endParaRPr lang="en-US" sz="1900" dirty="0"/>
          </a:p>
        </p:txBody>
      </p:sp>
      <p:sp>
        <p:nvSpPr>
          <p:cNvPr id="9" name="Text 7"/>
          <p:cNvSpPr/>
          <p:nvPr/>
        </p:nvSpPr>
        <p:spPr>
          <a:xfrm>
            <a:off x="7547253" y="2546033"/>
            <a:ext cx="6354842" cy="283488"/>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Inter" pitchFamily="34" charset="0"/>
                <a:ea typeface="Inter" pitchFamily="34" charset="-122"/>
                <a:cs typeface="Inter" pitchFamily="34" charset="-120"/>
              </a:rPr>
              <a:t>Gardner's book 'Frames of Mind' introduced the theory</a:t>
            </a:r>
            <a:endParaRPr lang="en-US" sz="1400" dirty="0"/>
          </a:p>
        </p:txBody>
      </p:sp>
      <p:sp>
        <p:nvSpPr>
          <p:cNvPr id="10" name="Text 8"/>
          <p:cNvSpPr/>
          <p:nvPr/>
        </p:nvSpPr>
        <p:spPr>
          <a:xfrm>
            <a:off x="7547253" y="3138011"/>
            <a:ext cx="183952" cy="229910"/>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Petrona Light" pitchFamily="34" charset="0"/>
                <a:ea typeface="Petrona Light" pitchFamily="34" charset="-122"/>
                <a:cs typeface="Petrona Light" pitchFamily="34" charset="-120"/>
              </a:rPr>
              <a:t>02</a:t>
            </a:r>
            <a:endParaRPr lang="en-US" sz="1400" dirty="0"/>
          </a:p>
        </p:txBody>
      </p:sp>
      <p:sp>
        <p:nvSpPr>
          <p:cNvPr id="11" name="Shape 9"/>
          <p:cNvSpPr/>
          <p:nvPr/>
        </p:nvSpPr>
        <p:spPr>
          <a:xfrm>
            <a:off x="7547253" y="3427809"/>
            <a:ext cx="6354842" cy="22860"/>
          </a:xfrm>
          <a:prstGeom prst="rect">
            <a:avLst/>
          </a:prstGeom>
          <a:solidFill>
            <a:srgbClr val="007EBD"/>
          </a:solidFill>
          <a:ln/>
        </p:spPr>
      </p:sp>
      <p:sp>
        <p:nvSpPr>
          <p:cNvPr id="12" name="Text 10"/>
          <p:cNvSpPr/>
          <p:nvPr/>
        </p:nvSpPr>
        <p:spPr>
          <a:xfrm>
            <a:off x="7547253" y="3565446"/>
            <a:ext cx="2651522" cy="30182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Eight Intelligence Types</a:t>
            </a:r>
            <a:endParaRPr lang="en-US" sz="1900" dirty="0"/>
          </a:p>
        </p:txBody>
      </p:sp>
      <p:sp>
        <p:nvSpPr>
          <p:cNvPr id="13" name="Text 11"/>
          <p:cNvSpPr/>
          <p:nvPr/>
        </p:nvSpPr>
        <p:spPr>
          <a:xfrm>
            <a:off x="7547253" y="4037767"/>
            <a:ext cx="6354842" cy="283488"/>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Inter" pitchFamily="34" charset="0"/>
                <a:ea typeface="Inter" pitchFamily="34" charset="-122"/>
                <a:cs typeface="Inter" pitchFamily="34" charset="-120"/>
              </a:rPr>
              <a:t>Each represents a different way of processing information</a:t>
            </a:r>
            <a:endParaRPr lang="en-US" sz="1400" dirty="0"/>
          </a:p>
        </p:txBody>
      </p:sp>
      <p:sp>
        <p:nvSpPr>
          <p:cNvPr id="14" name="Text 12"/>
          <p:cNvSpPr/>
          <p:nvPr/>
        </p:nvSpPr>
        <p:spPr>
          <a:xfrm>
            <a:off x="7547253" y="4629745"/>
            <a:ext cx="183952" cy="229910"/>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Petrona Light" pitchFamily="34" charset="0"/>
                <a:ea typeface="Petrona Light" pitchFamily="34" charset="-122"/>
                <a:cs typeface="Petrona Light" pitchFamily="34" charset="-120"/>
              </a:rPr>
              <a:t>03</a:t>
            </a:r>
            <a:endParaRPr lang="en-US" sz="1400" dirty="0"/>
          </a:p>
        </p:txBody>
      </p:sp>
      <p:sp>
        <p:nvSpPr>
          <p:cNvPr id="15" name="Shape 13"/>
          <p:cNvSpPr/>
          <p:nvPr/>
        </p:nvSpPr>
        <p:spPr>
          <a:xfrm>
            <a:off x="7547253" y="4919543"/>
            <a:ext cx="6354842" cy="22860"/>
          </a:xfrm>
          <a:prstGeom prst="rect">
            <a:avLst/>
          </a:prstGeom>
          <a:solidFill>
            <a:srgbClr val="007EBD"/>
          </a:solidFill>
          <a:ln/>
        </p:spPr>
      </p:sp>
      <p:sp>
        <p:nvSpPr>
          <p:cNvPr id="16" name="Text 14"/>
          <p:cNvSpPr/>
          <p:nvPr/>
        </p:nvSpPr>
        <p:spPr>
          <a:xfrm>
            <a:off x="7547253" y="5057180"/>
            <a:ext cx="2414826" cy="30182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Individual Profiles</a:t>
            </a:r>
            <a:endParaRPr lang="en-US" sz="1900" dirty="0"/>
          </a:p>
        </p:txBody>
      </p:sp>
      <p:sp>
        <p:nvSpPr>
          <p:cNvPr id="17" name="Text 15"/>
          <p:cNvSpPr/>
          <p:nvPr/>
        </p:nvSpPr>
        <p:spPr>
          <a:xfrm>
            <a:off x="7547253" y="5529501"/>
            <a:ext cx="6354842" cy="283488"/>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Inter" pitchFamily="34" charset="0"/>
                <a:ea typeface="Inter" pitchFamily="34" charset="-122"/>
                <a:cs typeface="Inter" pitchFamily="34" charset="-120"/>
              </a:rPr>
              <a:t>Everyone has a unique combination of these intelligences</a:t>
            </a:r>
            <a:endParaRPr lang="en-US" sz="1400" dirty="0"/>
          </a:p>
        </p:txBody>
      </p:sp>
      <p:sp>
        <p:nvSpPr>
          <p:cNvPr id="18" name="Text 16"/>
          <p:cNvSpPr/>
          <p:nvPr/>
        </p:nvSpPr>
        <p:spPr>
          <a:xfrm>
            <a:off x="7547253" y="6121479"/>
            <a:ext cx="183952" cy="229910"/>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Petrona Light" pitchFamily="34" charset="0"/>
                <a:ea typeface="Petrona Light" pitchFamily="34" charset="-122"/>
                <a:cs typeface="Petrona Light" pitchFamily="34" charset="-120"/>
              </a:rPr>
              <a:t>04</a:t>
            </a:r>
            <a:endParaRPr lang="en-US" sz="1400" dirty="0"/>
          </a:p>
        </p:txBody>
      </p:sp>
      <p:sp>
        <p:nvSpPr>
          <p:cNvPr id="19" name="Shape 17"/>
          <p:cNvSpPr/>
          <p:nvPr/>
        </p:nvSpPr>
        <p:spPr>
          <a:xfrm>
            <a:off x="7547253" y="6411278"/>
            <a:ext cx="6354842" cy="22860"/>
          </a:xfrm>
          <a:prstGeom prst="rect">
            <a:avLst/>
          </a:prstGeom>
          <a:solidFill>
            <a:srgbClr val="007EBD"/>
          </a:solidFill>
          <a:ln/>
        </p:spPr>
      </p:sp>
      <p:sp>
        <p:nvSpPr>
          <p:cNvPr id="20" name="Text 18"/>
          <p:cNvSpPr/>
          <p:nvPr/>
        </p:nvSpPr>
        <p:spPr>
          <a:xfrm>
            <a:off x="7547253" y="6548914"/>
            <a:ext cx="2438043" cy="30182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Lifelong Development</a:t>
            </a:r>
            <a:endParaRPr lang="en-US" sz="1900" dirty="0"/>
          </a:p>
        </p:txBody>
      </p:sp>
      <p:sp>
        <p:nvSpPr>
          <p:cNvPr id="21" name="Text 19"/>
          <p:cNvSpPr/>
          <p:nvPr/>
        </p:nvSpPr>
        <p:spPr>
          <a:xfrm>
            <a:off x="7547253" y="7021235"/>
            <a:ext cx="6354842" cy="283488"/>
          </a:xfrm>
          <a:prstGeom prst="rect">
            <a:avLst/>
          </a:prstGeom>
          <a:noFill/>
          <a:ln/>
        </p:spPr>
        <p:txBody>
          <a:bodyPr wrap="none" lIns="0" tIns="0" rIns="0" bIns="0" rtlCol="0" anchor="t"/>
          <a:lstStyle/>
          <a:p>
            <a:pPr algn="l" indent="0" marL="0">
              <a:lnSpc>
                <a:spcPts val="2200"/>
              </a:lnSpc>
              <a:buNone/>
            </a:pPr>
            <a:r>
              <a:rPr lang="en-US" sz="1400" dirty="0">
                <a:solidFill>
                  <a:srgbClr val="272525"/>
                </a:solidFill>
                <a:latin typeface="Inter" pitchFamily="34" charset="0"/>
                <a:ea typeface="Inter" pitchFamily="34" charset="-122"/>
                <a:cs typeface="Inter" pitchFamily="34" charset="-120"/>
              </a:rPr>
              <a:t>Your intelligences can be strengthened with practice</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646039"/>
            <a:ext cx="5829895" cy="651272"/>
          </a:xfrm>
          <a:prstGeom prst="rect">
            <a:avLst/>
          </a:prstGeom>
          <a:noFill/>
          <a:ln/>
        </p:spPr>
        <p:txBody>
          <a:bodyPr wrap="none" lIns="0" tIns="0" rIns="0" bIns="0" rtlCol="0" anchor="t"/>
          <a:lstStyle/>
          <a:p>
            <a:pPr algn="l" indent="0" marL="0">
              <a:lnSpc>
                <a:spcPts val="5100"/>
              </a:lnSpc>
              <a:buNone/>
            </a:pPr>
            <a:r>
              <a:rPr lang="en-US" sz="4100" b="1" dirty="0">
                <a:solidFill>
                  <a:srgbClr val="000000"/>
                </a:solidFill>
                <a:latin typeface="Petrona Bold" pitchFamily="34" charset="0"/>
                <a:ea typeface="Petrona Bold" pitchFamily="34" charset="-122"/>
                <a:cs typeface="Petrona Bold" pitchFamily="34" charset="-120"/>
              </a:rPr>
              <a:t>1. Linguistic Intelligence</a:t>
            </a:r>
            <a:endParaRPr lang="en-US" sz="4100" dirty="0"/>
          </a:p>
        </p:txBody>
      </p:sp>
      <p:sp>
        <p:nvSpPr>
          <p:cNvPr id="3" name="Text 1"/>
          <p:cNvSpPr/>
          <p:nvPr/>
        </p:nvSpPr>
        <p:spPr>
          <a:xfrm>
            <a:off x="793790" y="2694146"/>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People with strong linguistic intelligence have a special gift for language. They think in words rather than pictures and have a natural ability to express themselves through speaking and writing. These individuals often have excellent memories for names, dates, and facts they've read.</a:t>
            </a:r>
            <a:endParaRPr lang="en-US" sz="1550" dirty="0"/>
          </a:p>
        </p:txBody>
      </p:sp>
      <p:pic>
        <p:nvPicPr>
          <p:cNvPr id="4" name="Image 0" descr="preencoded.png">    </p:cNvPr>
          <p:cNvPicPr>
            <a:picLocks noChangeAspect="1"/>
          </p:cNvPicPr>
          <p:nvPr/>
        </p:nvPicPr>
        <p:blipFill>
          <a:blip r:embed="rId1"/>
          <a:stretch>
            <a:fillRect/>
          </a:stretch>
        </p:blipFill>
        <p:spPr>
          <a:xfrm>
            <a:off x="793790" y="3870008"/>
            <a:ext cx="1855113" cy="1855113"/>
          </a:xfrm>
          <a:prstGeom prst="rect">
            <a:avLst/>
          </a:prstGeom>
        </p:spPr>
      </p:pic>
      <p:sp>
        <p:nvSpPr>
          <p:cNvPr id="5" name="Text 2"/>
          <p:cNvSpPr/>
          <p:nvPr/>
        </p:nvSpPr>
        <p:spPr>
          <a:xfrm>
            <a:off x="2896910" y="3870008"/>
            <a:ext cx="2604968" cy="325636"/>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Poets and Writers</a:t>
            </a:r>
            <a:endParaRPr lang="en-US" sz="2050" dirty="0"/>
          </a:p>
        </p:txBody>
      </p:sp>
      <p:sp>
        <p:nvSpPr>
          <p:cNvPr id="6" name="Text 3"/>
          <p:cNvSpPr/>
          <p:nvPr/>
        </p:nvSpPr>
        <p:spPr>
          <a:xfrm>
            <a:off x="2896910" y="4314706"/>
            <a:ext cx="4294227"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They craft beautiful stories, poems, and articles that move people emotionally. Think of J.K. Rowling creating the magical world of Harry Potter through words.</a:t>
            </a:r>
            <a:endParaRPr lang="en-US" sz="1550" dirty="0"/>
          </a:p>
        </p:txBody>
      </p:sp>
      <p:pic>
        <p:nvPicPr>
          <p:cNvPr id="7" name="Image 1" descr="preencoded.png">    </p:cNvPr>
          <p:cNvPicPr>
            <a:picLocks noChangeAspect="1"/>
          </p:cNvPicPr>
          <p:nvPr/>
        </p:nvPicPr>
        <p:blipFill>
          <a:blip r:embed="rId2"/>
          <a:stretch>
            <a:fillRect/>
          </a:stretch>
        </p:blipFill>
        <p:spPr>
          <a:xfrm>
            <a:off x="7439144" y="3870008"/>
            <a:ext cx="1855232" cy="1855232"/>
          </a:xfrm>
          <a:prstGeom prst="rect">
            <a:avLst/>
          </a:prstGeom>
        </p:spPr>
      </p:pic>
      <p:sp>
        <p:nvSpPr>
          <p:cNvPr id="8" name="Text 4"/>
          <p:cNvSpPr/>
          <p:nvPr/>
        </p:nvSpPr>
        <p:spPr>
          <a:xfrm>
            <a:off x="9542383" y="3870008"/>
            <a:ext cx="2950845" cy="325636"/>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Journalists and Speakers</a:t>
            </a:r>
            <a:endParaRPr lang="en-US" sz="2050" dirty="0"/>
          </a:p>
        </p:txBody>
      </p:sp>
      <p:sp>
        <p:nvSpPr>
          <p:cNvPr id="9" name="Text 5"/>
          <p:cNvSpPr/>
          <p:nvPr/>
        </p:nvSpPr>
        <p:spPr>
          <a:xfrm>
            <a:off x="9542383" y="4314706"/>
            <a:ext cx="4294227"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They communicate ideas clearly to large audiences. News presenters and public speakers like Malala Yousafzai use linguistic intelligence to inspire change.</a:t>
            </a:r>
            <a:endParaRPr lang="en-US" sz="1550" dirty="0"/>
          </a:p>
        </p:txBody>
      </p:sp>
      <p:sp>
        <p:nvSpPr>
          <p:cNvPr id="10" name="Text 6"/>
          <p:cNvSpPr/>
          <p:nvPr/>
        </p:nvSpPr>
        <p:spPr>
          <a:xfrm>
            <a:off x="793790" y="5948482"/>
            <a:ext cx="13042821" cy="635079"/>
          </a:xfrm>
          <a:prstGeom prst="rect">
            <a:avLst/>
          </a:prstGeom>
          <a:noFill/>
          <a:ln/>
        </p:spPr>
        <p:txBody>
          <a:bodyPr wrap="square" lIns="0" tIns="0" rIns="0" bIns="0" rtlCol="0" anchor="t"/>
          <a:lstStyle/>
          <a:p>
            <a:pPr algn="l" indent="0" marL="0">
              <a:lnSpc>
                <a:spcPts val="2500"/>
              </a:lnSpc>
              <a:buNone/>
            </a:pPr>
            <a:r>
              <a:rPr lang="en-US" sz="1550" b="1" dirty="0">
                <a:solidFill>
                  <a:srgbClr val="272525"/>
                </a:solidFill>
                <a:latin typeface="Inter" pitchFamily="34" charset="0"/>
                <a:ea typeface="Inter" pitchFamily="34" charset="-122"/>
                <a:cs typeface="Inter" pitchFamily="34" charset="-120"/>
              </a:rPr>
              <a:t>You might have linguistic intelligence if you:</a:t>
            </a:r>
            <a:pPr algn="l" indent="0" marL="0">
              <a:lnSpc>
                <a:spcPts val="2500"/>
              </a:lnSpc>
              <a:buNone/>
            </a:pPr>
            <a:r>
              <a:rPr lang="en-US" sz="1550" dirty="0">
                <a:solidFill>
                  <a:srgbClr val="272525"/>
                </a:solidFill>
                <a:latin typeface="Inter" pitchFamily="34" charset="0"/>
                <a:ea typeface="Inter" pitchFamily="34" charset="-122"/>
                <a:cs typeface="Inter" pitchFamily="34" charset="-120"/>
              </a:rPr>
              <a:t> Love reading books, enjoy word games and crosswords, find it easy to remember song lyrics, like debating or telling jokes, or keep a personal journal.</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58810" y="464939"/>
            <a:ext cx="7090053" cy="528876"/>
          </a:xfrm>
          <a:prstGeom prst="rect">
            <a:avLst/>
          </a:prstGeom>
          <a:noFill/>
          <a:ln/>
        </p:spPr>
        <p:txBody>
          <a:bodyPr wrap="none" lIns="0" tIns="0" rIns="0" bIns="0" rtlCol="0" anchor="t"/>
          <a:lstStyle/>
          <a:p>
            <a:pPr algn="l" indent="0" marL="0">
              <a:lnSpc>
                <a:spcPts val="4150"/>
              </a:lnSpc>
              <a:buNone/>
            </a:pPr>
            <a:r>
              <a:rPr lang="en-US" sz="3300" b="1" dirty="0">
                <a:solidFill>
                  <a:srgbClr val="000000"/>
                </a:solidFill>
                <a:latin typeface="Petrona Bold" pitchFamily="34" charset="0"/>
                <a:ea typeface="Petrona Bold" pitchFamily="34" charset="-122"/>
                <a:cs typeface="Petrona Bold" pitchFamily="34" charset="-120"/>
              </a:rPr>
              <a:t>2. Logical-Mathematical Intelligence</a:t>
            </a:r>
            <a:endParaRPr lang="en-US" sz="3300" dirty="0"/>
          </a:p>
        </p:txBody>
      </p:sp>
      <p:sp>
        <p:nvSpPr>
          <p:cNvPr id="3" name="Text 1"/>
          <p:cNvSpPr/>
          <p:nvPr/>
        </p:nvSpPr>
        <p:spPr>
          <a:xfrm>
            <a:off x="958810" y="1307902"/>
            <a:ext cx="6159698" cy="934879"/>
          </a:xfrm>
          <a:prstGeom prst="rect">
            <a:avLst/>
          </a:prstGeom>
          <a:noFill/>
          <a:ln/>
        </p:spPr>
        <p:txBody>
          <a:bodyPr wrap="square" lIns="0" tIns="0" rIns="0" bIns="0" rtlCol="0" anchor="t"/>
          <a:lstStyle/>
          <a:p>
            <a:pPr algn="l" indent="0" marL="0">
              <a:lnSpc>
                <a:spcPts val="1800"/>
              </a:lnSpc>
              <a:buNone/>
            </a:pPr>
            <a:r>
              <a:rPr lang="en-US" sz="1250" dirty="0">
                <a:solidFill>
                  <a:srgbClr val="272525"/>
                </a:solidFill>
                <a:latin typeface="Inter" pitchFamily="34" charset="0"/>
                <a:ea typeface="Inter" pitchFamily="34" charset="-122"/>
                <a:cs typeface="Inter" pitchFamily="34" charset="-120"/>
              </a:rPr>
              <a:t>This intelligence involves the capacity to analyse problems logically, carry out mathematical operations, and investigate issues scientifically. People with strong logical-mathematical intelligence think conceptually and abstractly, and can see patterns and relationships that others might miss.</a:t>
            </a:r>
            <a:endParaRPr lang="en-US" sz="1250" dirty="0"/>
          </a:p>
        </p:txBody>
      </p:sp>
      <p:sp>
        <p:nvSpPr>
          <p:cNvPr id="4" name="Text 2"/>
          <p:cNvSpPr/>
          <p:nvPr/>
        </p:nvSpPr>
        <p:spPr>
          <a:xfrm>
            <a:off x="958810" y="2360533"/>
            <a:ext cx="6159698" cy="467439"/>
          </a:xfrm>
          <a:prstGeom prst="rect">
            <a:avLst/>
          </a:prstGeom>
          <a:noFill/>
          <a:ln/>
        </p:spPr>
        <p:txBody>
          <a:bodyPr wrap="square" lIns="0" tIns="0" rIns="0" bIns="0" rtlCol="0" anchor="t"/>
          <a:lstStyle/>
          <a:p>
            <a:pPr algn="l" indent="0" marL="0">
              <a:lnSpc>
                <a:spcPts val="1800"/>
              </a:lnSpc>
              <a:buNone/>
            </a:pPr>
            <a:r>
              <a:rPr lang="en-US" sz="1250" dirty="0">
                <a:solidFill>
                  <a:srgbClr val="272525"/>
                </a:solidFill>
                <a:latin typeface="Inter" pitchFamily="34" charset="0"/>
                <a:ea typeface="Inter" pitchFamily="34" charset="-122"/>
                <a:cs typeface="Inter" pitchFamily="34" charset="-120"/>
              </a:rPr>
              <a:t>They enjoy experimenting, solving puzzles, and asking cosmic questions. These are the people who love to understand how things work and why things happen.</a:t>
            </a:r>
            <a:endParaRPr lang="en-US" sz="1250" dirty="0"/>
          </a:p>
        </p:txBody>
      </p:sp>
      <p:pic>
        <p:nvPicPr>
          <p:cNvPr id="5" name="Image 0" descr="preencoded.png">    </p:cNvPr>
          <p:cNvPicPr>
            <a:picLocks noChangeAspect="1"/>
          </p:cNvPicPr>
          <p:nvPr/>
        </p:nvPicPr>
        <p:blipFill>
          <a:blip r:embed="rId1"/>
          <a:stretch>
            <a:fillRect/>
          </a:stretch>
        </p:blipFill>
        <p:spPr>
          <a:xfrm>
            <a:off x="7519273" y="1337429"/>
            <a:ext cx="6159698" cy="4517112"/>
          </a:xfrm>
          <a:prstGeom prst="rect">
            <a:avLst/>
          </a:prstGeom>
        </p:spPr>
      </p:pic>
      <p:sp>
        <p:nvSpPr>
          <p:cNvPr id="6" name="Shape 3"/>
          <p:cNvSpPr/>
          <p:nvPr/>
        </p:nvSpPr>
        <p:spPr>
          <a:xfrm>
            <a:off x="958810" y="6149102"/>
            <a:ext cx="4150281" cy="1615440"/>
          </a:xfrm>
          <a:prstGeom prst="roundRect">
            <a:avLst>
              <a:gd name="adj" fmla="val 4191"/>
            </a:avLst>
          </a:prstGeom>
          <a:solidFill>
            <a:srgbClr val="CCEEFF"/>
          </a:solidFill>
          <a:ln w="7620">
            <a:solidFill>
              <a:srgbClr val="B2D4E5"/>
            </a:solidFill>
            <a:prstDash val="solid"/>
          </a:ln>
        </p:spPr>
      </p:sp>
      <p:sp>
        <p:nvSpPr>
          <p:cNvPr id="7" name="Text 4"/>
          <p:cNvSpPr/>
          <p:nvPr/>
        </p:nvSpPr>
        <p:spPr>
          <a:xfrm>
            <a:off x="1127641" y="6317933"/>
            <a:ext cx="2115860" cy="264438"/>
          </a:xfrm>
          <a:prstGeom prst="rect">
            <a:avLst/>
          </a:prstGeom>
          <a:noFill/>
          <a:ln/>
        </p:spPr>
        <p:txBody>
          <a:bodyPr wrap="none" lIns="0" tIns="0" rIns="0" bIns="0" rtlCol="0" anchor="t"/>
          <a:lstStyle/>
          <a:p>
            <a:pPr algn="l" indent="0" marL="0">
              <a:lnSpc>
                <a:spcPts val="2050"/>
              </a:lnSpc>
              <a:buNone/>
            </a:pPr>
            <a:r>
              <a:rPr lang="en-US" sz="1650" b="1" dirty="0">
                <a:solidFill>
                  <a:srgbClr val="272525"/>
                </a:solidFill>
                <a:latin typeface="Petrona Bold" pitchFamily="34" charset="0"/>
                <a:ea typeface="Petrona Bold" pitchFamily="34" charset="-122"/>
                <a:cs typeface="Petrona Bold" pitchFamily="34" charset="-120"/>
              </a:rPr>
              <a:t>Scientists</a:t>
            </a:r>
            <a:endParaRPr lang="en-US" sz="1650" dirty="0"/>
          </a:p>
        </p:txBody>
      </p:sp>
      <p:sp>
        <p:nvSpPr>
          <p:cNvPr id="8" name="Text 5"/>
          <p:cNvSpPr/>
          <p:nvPr/>
        </p:nvSpPr>
        <p:spPr>
          <a:xfrm>
            <a:off x="1127641" y="6660833"/>
            <a:ext cx="3812619" cy="934879"/>
          </a:xfrm>
          <a:prstGeom prst="rect">
            <a:avLst/>
          </a:prstGeom>
          <a:noFill/>
          <a:ln/>
        </p:spPr>
        <p:txBody>
          <a:bodyPr wrap="square" lIns="0" tIns="0" rIns="0" bIns="0" rtlCol="0" anchor="t"/>
          <a:lstStyle/>
          <a:p>
            <a:pPr algn="l" indent="0" marL="0">
              <a:lnSpc>
                <a:spcPts val="1800"/>
              </a:lnSpc>
              <a:buNone/>
            </a:pPr>
            <a:r>
              <a:rPr lang="en-US" sz="1250" dirty="0">
                <a:solidFill>
                  <a:srgbClr val="272525"/>
                </a:solidFill>
                <a:latin typeface="Inter" pitchFamily="34" charset="0"/>
                <a:ea typeface="Inter" pitchFamily="34" charset="-122"/>
                <a:cs typeface="Inter" pitchFamily="34" charset="-120"/>
              </a:rPr>
              <a:t>Marie Curie discovered radioactivity through careful experimentation and logical thinking. Scientists use this intelligence to form hypotheses and conduct research.</a:t>
            </a:r>
            <a:endParaRPr lang="en-US" sz="1250" dirty="0"/>
          </a:p>
        </p:txBody>
      </p:sp>
      <p:sp>
        <p:nvSpPr>
          <p:cNvPr id="9" name="Shape 6"/>
          <p:cNvSpPr/>
          <p:nvPr/>
        </p:nvSpPr>
        <p:spPr>
          <a:xfrm>
            <a:off x="5239941" y="6149102"/>
            <a:ext cx="4150281" cy="1615440"/>
          </a:xfrm>
          <a:prstGeom prst="roundRect">
            <a:avLst>
              <a:gd name="adj" fmla="val 4191"/>
            </a:avLst>
          </a:prstGeom>
          <a:solidFill>
            <a:srgbClr val="CCEEFF"/>
          </a:solidFill>
          <a:ln w="7620">
            <a:solidFill>
              <a:srgbClr val="B2D4E5"/>
            </a:solidFill>
            <a:prstDash val="solid"/>
          </a:ln>
        </p:spPr>
      </p:sp>
      <p:sp>
        <p:nvSpPr>
          <p:cNvPr id="10" name="Text 7"/>
          <p:cNvSpPr/>
          <p:nvPr/>
        </p:nvSpPr>
        <p:spPr>
          <a:xfrm>
            <a:off x="5408771" y="6317933"/>
            <a:ext cx="2351246" cy="264438"/>
          </a:xfrm>
          <a:prstGeom prst="rect">
            <a:avLst/>
          </a:prstGeom>
          <a:noFill/>
          <a:ln/>
        </p:spPr>
        <p:txBody>
          <a:bodyPr wrap="none" lIns="0" tIns="0" rIns="0" bIns="0" rtlCol="0" anchor="t"/>
          <a:lstStyle/>
          <a:p>
            <a:pPr algn="l" indent="0" marL="0">
              <a:lnSpc>
                <a:spcPts val="2050"/>
              </a:lnSpc>
              <a:buNone/>
            </a:pPr>
            <a:r>
              <a:rPr lang="en-US" sz="1650" b="1" dirty="0">
                <a:solidFill>
                  <a:srgbClr val="272525"/>
                </a:solidFill>
                <a:latin typeface="Petrona Bold" pitchFamily="34" charset="0"/>
                <a:ea typeface="Petrona Bold" pitchFamily="34" charset="-122"/>
                <a:cs typeface="Petrona Bold" pitchFamily="34" charset="-120"/>
              </a:rPr>
              <a:t>Computer Programmers</a:t>
            </a:r>
            <a:endParaRPr lang="en-US" sz="1650" dirty="0"/>
          </a:p>
        </p:txBody>
      </p:sp>
      <p:sp>
        <p:nvSpPr>
          <p:cNvPr id="11" name="Text 8"/>
          <p:cNvSpPr/>
          <p:nvPr/>
        </p:nvSpPr>
        <p:spPr>
          <a:xfrm>
            <a:off x="5408771" y="6660833"/>
            <a:ext cx="3812619" cy="934879"/>
          </a:xfrm>
          <a:prstGeom prst="rect">
            <a:avLst/>
          </a:prstGeom>
          <a:noFill/>
          <a:ln/>
        </p:spPr>
        <p:txBody>
          <a:bodyPr wrap="square" lIns="0" tIns="0" rIns="0" bIns="0" rtlCol="0" anchor="t"/>
          <a:lstStyle/>
          <a:p>
            <a:pPr algn="l" indent="0" marL="0">
              <a:lnSpc>
                <a:spcPts val="1800"/>
              </a:lnSpc>
              <a:buNone/>
            </a:pPr>
            <a:r>
              <a:rPr lang="en-US" sz="1250" dirty="0">
                <a:solidFill>
                  <a:srgbClr val="272525"/>
                </a:solidFill>
                <a:latin typeface="Inter" pitchFamily="34" charset="0"/>
                <a:ea typeface="Inter" pitchFamily="34" charset="-122"/>
                <a:cs typeface="Inter" pitchFamily="34" charset="-120"/>
              </a:rPr>
              <a:t>They create apps and software by using logic to solve problems. Programmers like Mark Zuckerberg built platforms that connect billions of people.</a:t>
            </a:r>
            <a:endParaRPr lang="en-US" sz="1250" dirty="0"/>
          </a:p>
        </p:txBody>
      </p:sp>
      <p:sp>
        <p:nvSpPr>
          <p:cNvPr id="12" name="Shape 9"/>
          <p:cNvSpPr/>
          <p:nvPr/>
        </p:nvSpPr>
        <p:spPr>
          <a:xfrm>
            <a:off x="9521071" y="6149102"/>
            <a:ext cx="4150281" cy="1615440"/>
          </a:xfrm>
          <a:prstGeom prst="roundRect">
            <a:avLst>
              <a:gd name="adj" fmla="val 4191"/>
            </a:avLst>
          </a:prstGeom>
          <a:solidFill>
            <a:srgbClr val="CCEEFF"/>
          </a:solidFill>
          <a:ln w="7620">
            <a:solidFill>
              <a:srgbClr val="B2D4E5"/>
            </a:solidFill>
            <a:prstDash val="solid"/>
          </a:ln>
        </p:spPr>
      </p:sp>
      <p:sp>
        <p:nvSpPr>
          <p:cNvPr id="13" name="Text 10"/>
          <p:cNvSpPr/>
          <p:nvPr/>
        </p:nvSpPr>
        <p:spPr>
          <a:xfrm>
            <a:off x="9689902" y="6317933"/>
            <a:ext cx="2115860" cy="264438"/>
          </a:xfrm>
          <a:prstGeom prst="rect">
            <a:avLst/>
          </a:prstGeom>
          <a:noFill/>
          <a:ln/>
        </p:spPr>
        <p:txBody>
          <a:bodyPr wrap="none" lIns="0" tIns="0" rIns="0" bIns="0" rtlCol="0" anchor="t"/>
          <a:lstStyle/>
          <a:p>
            <a:pPr algn="l" indent="0" marL="0">
              <a:lnSpc>
                <a:spcPts val="2050"/>
              </a:lnSpc>
              <a:buNone/>
            </a:pPr>
            <a:r>
              <a:rPr lang="en-US" sz="1650" b="1" dirty="0">
                <a:solidFill>
                  <a:srgbClr val="272525"/>
                </a:solidFill>
                <a:latin typeface="Petrona Bold" pitchFamily="34" charset="0"/>
                <a:ea typeface="Petrona Bold" pitchFamily="34" charset="-122"/>
                <a:cs typeface="Petrona Bold" pitchFamily="34" charset="-120"/>
              </a:rPr>
              <a:t>Mathematicians</a:t>
            </a:r>
            <a:endParaRPr lang="en-US" sz="1650" dirty="0"/>
          </a:p>
        </p:txBody>
      </p:sp>
      <p:sp>
        <p:nvSpPr>
          <p:cNvPr id="14" name="Text 11"/>
          <p:cNvSpPr/>
          <p:nvPr/>
        </p:nvSpPr>
        <p:spPr>
          <a:xfrm>
            <a:off x="9689902" y="6660833"/>
            <a:ext cx="3812619" cy="934879"/>
          </a:xfrm>
          <a:prstGeom prst="rect">
            <a:avLst/>
          </a:prstGeom>
          <a:noFill/>
          <a:ln/>
        </p:spPr>
        <p:txBody>
          <a:bodyPr wrap="square" lIns="0" tIns="0" rIns="0" bIns="0" rtlCol="0" anchor="t"/>
          <a:lstStyle/>
          <a:p>
            <a:pPr algn="l" indent="0" marL="0">
              <a:lnSpc>
                <a:spcPts val="1800"/>
              </a:lnSpc>
              <a:buNone/>
            </a:pPr>
            <a:r>
              <a:rPr lang="en-US" sz="1250" dirty="0">
                <a:solidFill>
                  <a:srgbClr val="272525"/>
                </a:solidFill>
                <a:latin typeface="Inter" pitchFamily="34" charset="0"/>
                <a:ea typeface="Inter" pitchFamily="34" charset="-122"/>
                <a:cs typeface="Inter" pitchFamily="34" charset="-120"/>
              </a:rPr>
              <a:t>They work with numbers and abstract concepts to solve complex problems. Think of how engineers use maths to design safe bridges and buildings.</a:t>
            </a:r>
            <a:endParaRPr lang="en-US" sz="12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0689" y="760214"/>
            <a:ext cx="5094327" cy="615791"/>
          </a:xfrm>
          <a:prstGeom prst="rect">
            <a:avLst/>
          </a:prstGeom>
          <a:noFill/>
          <a:ln/>
        </p:spPr>
        <p:txBody>
          <a:bodyPr wrap="none" lIns="0" tIns="0" rIns="0" bIns="0" rtlCol="0" anchor="t"/>
          <a:lstStyle/>
          <a:p>
            <a:pPr algn="l" indent="0" marL="0">
              <a:lnSpc>
                <a:spcPts val="4800"/>
              </a:lnSpc>
              <a:buNone/>
            </a:pPr>
            <a:r>
              <a:rPr lang="en-US" sz="3850" b="1" dirty="0">
                <a:solidFill>
                  <a:srgbClr val="000000"/>
                </a:solidFill>
                <a:latin typeface="Petrona Bold" pitchFamily="34" charset="0"/>
                <a:ea typeface="Petrona Bold" pitchFamily="34" charset="-122"/>
                <a:cs typeface="Petrona Bold" pitchFamily="34" charset="-120"/>
              </a:rPr>
              <a:t>3. Musical Intelligence</a:t>
            </a:r>
            <a:endParaRPr lang="en-US" sz="3850" dirty="0"/>
          </a:p>
        </p:txBody>
      </p:sp>
      <p:sp>
        <p:nvSpPr>
          <p:cNvPr id="3" name="Text 1"/>
          <p:cNvSpPr/>
          <p:nvPr/>
        </p:nvSpPr>
        <p:spPr>
          <a:xfrm>
            <a:off x="750689" y="1730931"/>
            <a:ext cx="13129022" cy="876181"/>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Musical intelligence is the capacity to recognise and compose musical pitches, tones, and rhythms. People with strong musical intelligence don't just enjoy music – they understand it deeply. They can hear when someone sings off-key, remember melodies after hearing them once, and often find themselves tapping rhythms unconsciously.</a:t>
            </a:r>
            <a:endParaRPr lang="en-US" sz="1450" dirty="0"/>
          </a:p>
        </p:txBody>
      </p:sp>
      <p:sp>
        <p:nvSpPr>
          <p:cNvPr id="4" name="Text 2"/>
          <p:cNvSpPr/>
          <p:nvPr/>
        </p:nvSpPr>
        <p:spPr>
          <a:xfrm>
            <a:off x="750689" y="2806779"/>
            <a:ext cx="13129022" cy="584121"/>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This intelligence involves both creating and appreciating music. Some people with musical intelligence become performers, whilst others work as music teachers, sound engineers, or music therapists who use music to help people heal.</a:t>
            </a:r>
            <a:endParaRPr lang="en-US" sz="1450" dirty="0"/>
          </a:p>
        </p:txBody>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50689" y="3790236"/>
            <a:ext cx="563047" cy="563047"/>
          </a:xfrm>
          <a:prstGeom prst="rect">
            <a:avLst/>
          </a:prstGeom>
        </p:spPr>
      </p:pic>
      <p:sp>
        <p:nvSpPr>
          <p:cNvPr id="6" name="Text 3"/>
          <p:cNvSpPr/>
          <p:nvPr/>
        </p:nvSpPr>
        <p:spPr>
          <a:xfrm>
            <a:off x="750689" y="4575096"/>
            <a:ext cx="2642592" cy="307896"/>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Petrona Bold" pitchFamily="34" charset="0"/>
                <a:ea typeface="Petrona Bold" pitchFamily="34" charset="-122"/>
                <a:cs typeface="Petrona Bold" pitchFamily="34" charset="-120"/>
              </a:rPr>
              <a:t>Singers and Composers</a:t>
            </a:r>
            <a:endParaRPr lang="en-US" sz="1900" dirty="0"/>
          </a:p>
        </p:txBody>
      </p:sp>
      <p:sp>
        <p:nvSpPr>
          <p:cNvPr id="7" name="Text 4"/>
          <p:cNvSpPr/>
          <p:nvPr/>
        </p:nvSpPr>
        <p:spPr>
          <a:xfrm>
            <a:off x="750689" y="5060394"/>
            <a:ext cx="7694176" cy="292060"/>
          </a:xfrm>
          <a:prstGeom prst="rect">
            <a:avLst/>
          </a:prstGeom>
          <a:noFill/>
          <a:ln/>
        </p:spPr>
        <p:txBody>
          <a:bodyPr wrap="non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Artists like Ed Sheeran or Adele create songs that touch millions of hearts worldwide</a:t>
            </a:r>
            <a:endParaRPr lang="en-US" sz="1450" dirty="0"/>
          </a:p>
        </p:txBody>
      </p:sp>
      <p:pic>
        <p:nvPicPr>
          <p:cNvPr id="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689" y="5459782"/>
            <a:ext cx="563047" cy="563047"/>
          </a:xfrm>
          <a:prstGeom prst="rect">
            <a:avLst/>
          </a:prstGeom>
        </p:spPr>
      </p:pic>
      <p:sp>
        <p:nvSpPr>
          <p:cNvPr id="9" name="Text 5"/>
          <p:cNvSpPr/>
          <p:nvPr/>
        </p:nvSpPr>
        <p:spPr>
          <a:xfrm>
            <a:off x="750689" y="6244642"/>
            <a:ext cx="2463522" cy="307896"/>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Petrona Bold" pitchFamily="34" charset="0"/>
                <a:ea typeface="Petrona Bold" pitchFamily="34" charset="-122"/>
                <a:cs typeface="Petrona Bold" pitchFamily="34" charset="-120"/>
              </a:rPr>
              <a:t>Music Producers</a:t>
            </a:r>
            <a:endParaRPr lang="en-US" sz="1900" dirty="0"/>
          </a:p>
        </p:txBody>
      </p:sp>
      <p:sp>
        <p:nvSpPr>
          <p:cNvPr id="10" name="Text 6"/>
          <p:cNvSpPr/>
          <p:nvPr/>
        </p:nvSpPr>
        <p:spPr>
          <a:xfrm>
            <a:off x="750689" y="6729941"/>
            <a:ext cx="7694176" cy="292060"/>
          </a:xfrm>
          <a:prstGeom prst="rect">
            <a:avLst/>
          </a:prstGeom>
          <a:noFill/>
          <a:ln/>
        </p:spPr>
        <p:txBody>
          <a:bodyPr wrap="non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They arrange and mix sounds to create the perfect recording</a:t>
            </a:r>
            <a:endParaRPr lang="en-US" sz="1450" dirty="0"/>
          </a:p>
        </p:txBody>
      </p:sp>
      <p:sp>
        <p:nvSpPr>
          <p:cNvPr id="11" name="Text 7"/>
          <p:cNvSpPr/>
          <p:nvPr/>
        </p:nvSpPr>
        <p:spPr>
          <a:xfrm>
            <a:off x="8910399" y="3750231"/>
            <a:ext cx="4976813" cy="292060"/>
          </a:xfrm>
          <a:prstGeom prst="rect">
            <a:avLst/>
          </a:prstGeom>
          <a:noFill/>
          <a:ln/>
        </p:spPr>
        <p:txBody>
          <a:bodyPr wrap="none" lIns="0" tIns="0" rIns="0" bIns="0" rtlCol="0" anchor="t"/>
          <a:lstStyle/>
          <a:p>
            <a:pPr algn="l" indent="0" marL="0">
              <a:lnSpc>
                <a:spcPts val="2300"/>
              </a:lnSpc>
              <a:buNone/>
            </a:pPr>
            <a:r>
              <a:rPr lang="en-US" sz="1450" b="1" dirty="0">
                <a:solidFill>
                  <a:srgbClr val="272525"/>
                </a:solidFill>
                <a:latin typeface="Inter" pitchFamily="34" charset="0"/>
                <a:ea typeface="Inter" pitchFamily="34" charset="-122"/>
                <a:cs typeface="Inter" pitchFamily="34" charset="-120"/>
              </a:rPr>
              <a:t>Signs you have musical intelligence:</a:t>
            </a:r>
            <a:endParaRPr lang="en-US" sz="1450" dirty="0"/>
          </a:p>
        </p:txBody>
      </p:sp>
      <p:sp>
        <p:nvSpPr>
          <p:cNvPr id="12" name="Text 8"/>
          <p:cNvSpPr/>
          <p:nvPr/>
        </p:nvSpPr>
        <p:spPr>
          <a:xfrm>
            <a:off x="8910399" y="4201954"/>
            <a:ext cx="4976813" cy="1460830"/>
          </a:xfrm>
          <a:prstGeom prst="rect">
            <a:avLst/>
          </a:prstGeom>
          <a:noFill/>
          <a:ln/>
        </p:spPr>
        <p:txBody>
          <a:bodyPr wrap="square" lIns="0" tIns="0" rIns="0" bIns="0" rtlCol="0" anchor="t"/>
          <a:lstStyle/>
          <a:p>
            <a:pPr algn="l" marL="342900" indent="-342900">
              <a:lnSpc>
                <a:spcPts val="2300"/>
              </a:lnSpc>
              <a:buSzPct val="100000"/>
              <a:buChar char="•"/>
            </a:pPr>
            <a:r>
              <a:rPr lang="en-US" sz="1450" dirty="0">
                <a:solidFill>
                  <a:srgbClr val="272525"/>
                </a:solidFill>
                <a:latin typeface="Inter" pitchFamily="34" charset="0"/>
                <a:ea typeface="Inter" pitchFamily="34" charset="-122"/>
                <a:cs typeface="Inter" pitchFamily="34" charset="-120"/>
              </a:rPr>
              <a:t>You learn songs quickly</a:t>
            </a:r>
            <a:endParaRPr lang="en-US" sz="1450" dirty="0"/>
          </a:p>
          <a:p>
            <a:pPr algn="l" marL="342900" indent="-342900">
              <a:lnSpc>
                <a:spcPts val="2300"/>
              </a:lnSpc>
              <a:buSzPct val="100000"/>
              <a:buChar char="•"/>
            </a:pPr>
            <a:r>
              <a:rPr lang="en-US" sz="1450" dirty="0">
                <a:solidFill>
                  <a:srgbClr val="272525"/>
                </a:solidFill>
                <a:latin typeface="Inter" pitchFamily="34" charset="0"/>
                <a:ea typeface="Inter" pitchFamily="34" charset="-122"/>
                <a:cs typeface="Inter" pitchFamily="34" charset="-120"/>
              </a:rPr>
              <a:t>You play one or more instruments</a:t>
            </a:r>
            <a:endParaRPr lang="en-US" sz="1450" dirty="0"/>
          </a:p>
          <a:p>
            <a:pPr algn="l" marL="342900" indent="-342900">
              <a:lnSpc>
                <a:spcPts val="2300"/>
              </a:lnSpc>
              <a:buSzPct val="100000"/>
              <a:buChar char="•"/>
            </a:pPr>
            <a:r>
              <a:rPr lang="en-US" sz="1450" dirty="0">
                <a:solidFill>
                  <a:srgbClr val="272525"/>
                </a:solidFill>
                <a:latin typeface="Inter" pitchFamily="34" charset="0"/>
                <a:ea typeface="Inter" pitchFamily="34" charset="-122"/>
                <a:cs typeface="Inter" pitchFamily="34" charset="-120"/>
              </a:rPr>
              <a:t>You notice background music in films</a:t>
            </a:r>
            <a:endParaRPr lang="en-US" sz="1450" dirty="0"/>
          </a:p>
          <a:p>
            <a:pPr algn="l" marL="342900" indent="-342900">
              <a:lnSpc>
                <a:spcPts val="2300"/>
              </a:lnSpc>
              <a:buSzPct val="100000"/>
              <a:buChar char="•"/>
            </a:pPr>
            <a:r>
              <a:rPr lang="en-US" sz="1450" dirty="0">
                <a:solidFill>
                  <a:srgbClr val="272525"/>
                </a:solidFill>
                <a:latin typeface="Inter" pitchFamily="34" charset="0"/>
                <a:ea typeface="Inter" pitchFamily="34" charset="-122"/>
                <a:cs typeface="Inter" pitchFamily="34" charset="-120"/>
              </a:rPr>
              <a:t>You can keep a steady rhythm</a:t>
            </a:r>
            <a:endParaRPr lang="en-US" sz="1450" dirty="0"/>
          </a:p>
          <a:p>
            <a:pPr algn="l" marL="342900" indent="-342900">
              <a:lnSpc>
                <a:spcPts val="2300"/>
              </a:lnSpc>
              <a:buSzPct val="100000"/>
              <a:buChar char="•"/>
            </a:pPr>
            <a:r>
              <a:rPr lang="en-US" sz="1450" dirty="0">
                <a:solidFill>
                  <a:srgbClr val="272525"/>
                </a:solidFill>
                <a:latin typeface="Inter" pitchFamily="34" charset="0"/>
                <a:ea typeface="Inter" pitchFamily="34" charset="-122"/>
                <a:cs typeface="Inter" pitchFamily="34" charset="-120"/>
              </a:rPr>
              <a:t>Music improves your mood</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61749"/>
            <a:ext cx="8193762" cy="651272"/>
          </a:xfrm>
          <a:prstGeom prst="rect">
            <a:avLst/>
          </a:prstGeom>
          <a:noFill/>
          <a:ln/>
        </p:spPr>
        <p:txBody>
          <a:bodyPr wrap="none" lIns="0" tIns="0" rIns="0" bIns="0" rtlCol="0" anchor="t"/>
          <a:lstStyle/>
          <a:p>
            <a:pPr algn="l" indent="0" marL="0">
              <a:lnSpc>
                <a:spcPts val="5100"/>
              </a:lnSpc>
              <a:buNone/>
            </a:pPr>
            <a:r>
              <a:rPr lang="en-US" sz="4100" b="1" dirty="0">
                <a:solidFill>
                  <a:srgbClr val="000000"/>
                </a:solidFill>
                <a:latin typeface="Petrona Bold" pitchFamily="34" charset="0"/>
                <a:ea typeface="Petrona Bold" pitchFamily="34" charset="-122"/>
                <a:cs typeface="Petrona Bold" pitchFamily="34" charset="-120"/>
              </a:rPr>
              <a:t>4. Bodily-Kinaesthetic Intelligence</a:t>
            </a:r>
            <a:endParaRPr lang="en-US" sz="4100" dirty="0"/>
          </a:p>
        </p:txBody>
      </p:sp>
      <p:sp>
        <p:nvSpPr>
          <p:cNvPr id="3" name="Text 1"/>
          <p:cNvSpPr/>
          <p:nvPr/>
        </p:nvSpPr>
        <p:spPr>
          <a:xfrm>
            <a:off x="793790" y="1709857"/>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This intelligence is all about physical movement and body awareness. People with bodily-kinaesthetic intelligence have excellent hand-eye coordination, balance, and timing. They learn best by doing rather than watching or reading, and they often struggle to sit still for long periods because their bodies want to move!</a:t>
            </a:r>
            <a:endParaRPr lang="en-US" sz="1550" dirty="0"/>
          </a:p>
        </p:txBody>
      </p:sp>
      <p:sp>
        <p:nvSpPr>
          <p:cNvPr id="4" name="Text 2"/>
          <p:cNvSpPr/>
          <p:nvPr/>
        </p:nvSpPr>
        <p:spPr>
          <a:xfrm>
            <a:off x="793790" y="288571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This intelligence isn't just about sports – it includes anyone who uses their body skilfully. Surgeons performing delicate operations, craftspeople creating beautiful furniture, and actors expressing emotions through gesture all demonstrate bodily-kinaesthetic intelligence.</a:t>
            </a:r>
            <a:endParaRPr lang="en-US" sz="1550" dirty="0"/>
          </a:p>
        </p:txBody>
      </p:sp>
      <p:pic>
        <p:nvPicPr>
          <p:cNvPr id="5" name="Image 0" descr="preencoded.png">    </p:cNvPr>
          <p:cNvPicPr>
            <a:picLocks noChangeAspect="1"/>
          </p:cNvPicPr>
          <p:nvPr/>
        </p:nvPicPr>
        <p:blipFill>
          <a:blip r:embed="rId1"/>
          <a:stretch>
            <a:fillRect/>
          </a:stretch>
        </p:blipFill>
        <p:spPr>
          <a:xfrm>
            <a:off x="793790" y="3744039"/>
            <a:ext cx="3011091" cy="1860947"/>
          </a:xfrm>
          <a:prstGeom prst="rect">
            <a:avLst/>
          </a:prstGeom>
        </p:spPr>
      </p:pic>
      <p:sp>
        <p:nvSpPr>
          <p:cNvPr id="6" name="Text 3"/>
          <p:cNvSpPr/>
          <p:nvPr/>
        </p:nvSpPr>
        <p:spPr>
          <a:xfrm>
            <a:off x="793790" y="5852993"/>
            <a:ext cx="2604968" cy="325636"/>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Athletes</a:t>
            </a:r>
            <a:endParaRPr lang="en-US" sz="2050" dirty="0"/>
          </a:p>
        </p:txBody>
      </p:sp>
      <p:sp>
        <p:nvSpPr>
          <p:cNvPr id="7" name="Text 4"/>
          <p:cNvSpPr/>
          <p:nvPr/>
        </p:nvSpPr>
        <p:spPr>
          <a:xfrm>
            <a:off x="793790" y="6297692"/>
            <a:ext cx="4182189"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Olympic gymnast Simone Biles demonstrates extraordinary body control. Football players like Cristiano Ronaldo show perfect coordination and timing.</a:t>
            </a:r>
            <a:endParaRPr lang="en-US" sz="1550" dirty="0"/>
          </a:p>
        </p:txBody>
      </p:sp>
      <p:pic>
        <p:nvPicPr>
          <p:cNvPr id="8" name="Image 1" descr="preencoded.png">    </p:cNvPr>
          <p:cNvPicPr>
            <a:picLocks noChangeAspect="1"/>
          </p:cNvPicPr>
          <p:nvPr/>
        </p:nvPicPr>
        <p:blipFill>
          <a:blip r:embed="rId2"/>
          <a:stretch>
            <a:fillRect/>
          </a:stretch>
        </p:blipFill>
        <p:spPr>
          <a:xfrm>
            <a:off x="5223986" y="3744039"/>
            <a:ext cx="3011210" cy="1861066"/>
          </a:xfrm>
          <a:prstGeom prst="rect">
            <a:avLst/>
          </a:prstGeom>
        </p:spPr>
      </p:pic>
      <p:sp>
        <p:nvSpPr>
          <p:cNvPr id="9" name="Text 5"/>
          <p:cNvSpPr/>
          <p:nvPr/>
        </p:nvSpPr>
        <p:spPr>
          <a:xfrm>
            <a:off x="5223986" y="5853113"/>
            <a:ext cx="2604968" cy="325636"/>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Craftspeople</a:t>
            </a:r>
            <a:endParaRPr lang="en-US" sz="2050" dirty="0"/>
          </a:p>
        </p:txBody>
      </p:sp>
      <p:sp>
        <p:nvSpPr>
          <p:cNvPr id="10" name="Text 6"/>
          <p:cNvSpPr/>
          <p:nvPr/>
        </p:nvSpPr>
        <p:spPr>
          <a:xfrm>
            <a:off x="5223986" y="6297811"/>
            <a:ext cx="4182308"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Carpenters, sculptors, and jewellers use their hands with incredible precision to create beautiful and functional objects.</a:t>
            </a:r>
            <a:endParaRPr lang="en-US" sz="1550" dirty="0"/>
          </a:p>
        </p:txBody>
      </p:sp>
      <p:pic>
        <p:nvPicPr>
          <p:cNvPr id="11" name="Image 2" descr="preencoded.png">    </p:cNvPr>
          <p:cNvPicPr>
            <a:picLocks noChangeAspect="1"/>
          </p:cNvPicPr>
          <p:nvPr/>
        </p:nvPicPr>
        <p:blipFill>
          <a:blip r:embed="rId3"/>
          <a:stretch>
            <a:fillRect/>
          </a:stretch>
        </p:blipFill>
        <p:spPr>
          <a:xfrm>
            <a:off x="9654302" y="3744039"/>
            <a:ext cx="3011210" cy="1861066"/>
          </a:xfrm>
          <a:prstGeom prst="rect">
            <a:avLst/>
          </a:prstGeom>
        </p:spPr>
      </p:pic>
      <p:sp>
        <p:nvSpPr>
          <p:cNvPr id="12" name="Text 7"/>
          <p:cNvSpPr/>
          <p:nvPr/>
        </p:nvSpPr>
        <p:spPr>
          <a:xfrm>
            <a:off x="9654302" y="5853113"/>
            <a:ext cx="2604968" cy="325636"/>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Surgeons</a:t>
            </a:r>
            <a:endParaRPr lang="en-US" sz="2050" dirty="0"/>
          </a:p>
        </p:txBody>
      </p:sp>
      <p:sp>
        <p:nvSpPr>
          <p:cNvPr id="13" name="Text 8"/>
          <p:cNvSpPr/>
          <p:nvPr/>
        </p:nvSpPr>
        <p:spPr>
          <a:xfrm>
            <a:off x="9654302" y="6297811"/>
            <a:ext cx="4182308" cy="95261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Medical professionals use fine motor skills and steady hands to perform life-saving procedures with millimetre precision.</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404938" y="620792"/>
            <a:ext cx="5182433" cy="491847"/>
          </a:xfrm>
          <a:prstGeom prst="rect">
            <a:avLst/>
          </a:prstGeom>
          <a:noFill/>
          <a:ln/>
        </p:spPr>
        <p:txBody>
          <a:bodyPr wrap="none" lIns="0" tIns="0" rIns="0" bIns="0" rtlCol="0" anchor="t"/>
          <a:lstStyle/>
          <a:p>
            <a:pPr algn="l" indent="0" marL="0">
              <a:lnSpc>
                <a:spcPts val="3850"/>
              </a:lnSpc>
              <a:buNone/>
            </a:pPr>
            <a:r>
              <a:rPr lang="en-US" sz="3050" b="1" dirty="0">
                <a:solidFill>
                  <a:srgbClr val="000000"/>
                </a:solidFill>
                <a:latin typeface="Petrona Bold" pitchFamily="34" charset="0"/>
                <a:ea typeface="Petrona Bold" pitchFamily="34" charset="-122"/>
                <a:cs typeface="Petrona Bold" pitchFamily="34" charset="-120"/>
              </a:rPr>
              <a:t>5. Visual-Spatial Intelligence</a:t>
            </a:r>
            <a:endParaRPr lang="en-US" sz="3050" dirty="0"/>
          </a:p>
        </p:txBody>
      </p:sp>
      <p:pic>
        <p:nvPicPr>
          <p:cNvPr id="3" name="Image 0" descr="preencoded.png">    </p:cNvPr>
          <p:cNvPicPr>
            <a:picLocks noChangeAspect="1"/>
          </p:cNvPicPr>
          <p:nvPr/>
        </p:nvPicPr>
        <p:blipFill>
          <a:blip r:embed="rId1"/>
          <a:stretch>
            <a:fillRect/>
          </a:stretch>
        </p:blipFill>
        <p:spPr>
          <a:xfrm>
            <a:off x="1404938" y="1409700"/>
            <a:ext cx="5727382" cy="3814405"/>
          </a:xfrm>
          <a:prstGeom prst="rect">
            <a:avLst/>
          </a:prstGeom>
        </p:spPr>
      </p:pic>
      <p:sp>
        <p:nvSpPr>
          <p:cNvPr id="4" name="Text 1"/>
          <p:cNvSpPr/>
          <p:nvPr/>
        </p:nvSpPr>
        <p:spPr>
          <a:xfrm>
            <a:off x="7505462" y="1384221"/>
            <a:ext cx="5727382" cy="841534"/>
          </a:xfrm>
          <a:prstGeom prst="rect">
            <a:avLst/>
          </a:prstGeom>
          <a:noFill/>
          <a:ln/>
        </p:spPr>
        <p:txBody>
          <a:bodyPr wrap="square" lIns="0" tIns="0" rIns="0" bIns="0" rtlCol="0" anchor="t"/>
          <a:lstStyle/>
          <a:p>
            <a:pPr algn="l" indent="0" marL="0">
              <a:lnSpc>
                <a:spcPts val="1650"/>
              </a:lnSpc>
              <a:buNone/>
            </a:pPr>
            <a:r>
              <a:rPr lang="en-US" sz="1150" dirty="0">
                <a:solidFill>
                  <a:srgbClr val="272525"/>
                </a:solidFill>
                <a:latin typeface="Inter" pitchFamily="34" charset="0"/>
                <a:ea typeface="Inter" pitchFamily="34" charset="-122"/>
                <a:cs typeface="Inter" pitchFamily="34" charset="-120"/>
              </a:rPr>
              <a:t>Visual-spatial intelligence is the ability to think in pictures and visualise outcomes. People with this intelligence can mentally manipulate objects, enjoy puzzles and mazes, and have a strong sense of direction. They notice colours, shapes, and visual details that others might overlook.</a:t>
            </a:r>
            <a:endParaRPr lang="en-US" sz="1150" dirty="0"/>
          </a:p>
        </p:txBody>
      </p:sp>
      <p:sp>
        <p:nvSpPr>
          <p:cNvPr id="5" name="Text 2"/>
          <p:cNvSpPr/>
          <p:nvPr/>
        </p:nvSpPr>
        <p:spPr>
          <a:xfrm>
            <a:off x="7505462" y="2327553"/>
            <a:ext cx="5727382" cy="841534"/>
          </a:xfrm>
          <a:prstGeom prst="rect">
            <a:avLst/>
          </a:prstGeom>
          <a:noFill/>
          <a:ln/>
        </p:spPr>
        <p:txBody>
          <a:bodyPr wrap="square" lIns="0" tIns="0" rIns="0" bIns="0" rtlCol="0" anchor="t"/>
          <a:lstStyle/>
          <a:p>
            <a:pPr algn="l" indent="0" marL="0">
              <a:lnSpc>
                <a:spcPts val="1650"/>
              </a:lnSpc>
              <a:buNone/>
            </a:pPr>
            <a:r>
              <a:rPr lang="en-US" sz="1150" dirty="0">
                <a:solidFill>
                  <a:srgbClr val="272525"/>
                </a:solidFill>
                <a:latin typeface="Inter" pitchFamily="34" charset="0"/>
                <a:ea typeface="Inter" pitchFamily="34" charset="-122"/>
                <a:cs typeface="Inter" pitchFamily="34" charset="-120"/>
              </a:rPr>
              <a:t>These individuals often think in images rather than words. When you tell them about your holiday, they create a mental picture of the place. They can easily imagine how furniture would look in a room or how to navigate through an unfamiliar city.</a:t>
            </a:r>
            <a:endParaRPr lang="en-US" sz="1150" dirty="0"/>
          </a:p>
        </p:txBody>
      </p:sp>
      <p:sp>
        <p:nvSpPr>
          <p:cNvPr id="6" name="Shape 3"/>
          <p:cNvSpPr/>
          <p:nvPr/>
        </p:nvSpPr>
        <p:spPr>
          <a:xfrm>
            <a:off x="1404938" y="5703451"/>
            <a:ext cx="2870240" cy="1905357"/>
          </a:xfrm>
          <a:prstGeom prst="roundRect">
            <a:avLst>
              <a:gd name="adj" fmla="val 3839"/>
            </a:avLst>
          </a:prstGeom>
          <a:solidFill>
            <a:srgbClr val="FFFFFF">
              <a:alpha val="95000"/>
            </a:srgbClr>
          </a:solidFill>
          <a:ln/>
        </p:spPr>
      </p:sp>
      <p:sp>
        <p:nvSpPr>
          <p:cNvPr id="7" name="Shape 4"/>
          <p:cNvSpPr/>
          <p:nvPr/>
        </p:nvSpPr>
        <p:spPr>
          <a:xfrm>
            <a:off x="1404938" y="5688211"/>
            <a:ext cx="2870240" cy="60960"/>
          </a:xfrm>
          <a:prstGeom prst="roundRect">
            <a:avLst>
              <a:gd name="adj" fmla="val 103275"/>
            </a:avLst>
          </a:prstGeom>
          <a:solidFill>
            <a:srgbClr val="007EBD"/>
          </a:solidFill>
          <a:ln/>
        </p:spPr>
      </p:sp>
      <p:sp>
        <p:nvSpPr>
          <p:cNvPr id="8" name="Shape 5"/>
          <p:cNvSpPr/>
          <p:nvPr/>
        </p:nvSpPr>
        <p:spPr>
          <a:xfrm>
            <a:off x="2615208" y="5478661"/>
            <a:ext cx="449580" cy="449580"/>
          </a:xfrm>
          <a:prstGeom prst="roundRect">
            <a:avLst>
              <a:gd name="adj" fmla="val 203390"/>
            </a:avLst>
          </a:prstGeom>
          <a:solidFill>
            <a:srgbClr val="007EBD"/>
          </a:solidFill>
          <a:ln/>
        </p:spPr>
      </p:sp>
      <p:pic>
        <p:nvPicPr>
          <p:cNvPr id="9"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50106" y="5613559"/>
            <a:ext cx="179784" cy="179784"/>
          </a:xfrm>
          <a:prstGeom prst="rect">
            <a:avLst/>
          </a:prstGeom>
        </p:spPr>
      </p:pic>
      <p:sp>
        <p:nvSpPr>
          <p:cNvPr id="10" name="Text 6"/>
          <p:cNvSpPr/>
          <p:nvPr/>
        </p:nvSpPr>
        <p:spPr>
          <a:xfrm>
            <a:off x="1569958" y="6078141"/>
            <a:ext cx="2060138" cy="245864"/>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Petrona Bold" pitchFamily="34" charset="0"/>
                <a:ea typeface="Petrona Bold" pitchFamily="34" charset="-122"/>
                <a:cs typeface="Petrona Bold" pitchFamily="34" charset="-120"/>
              </a:rPr>
              <a:t>Artists and Illustrators</a:t>
            </a:r>
            <a:endParaRPr lang="en-US" sz="1500" dirty="0"/>
          </a:p>
        </p:txBody>
      </p:sp>
      <p:sp>
        <p:nvSpPr>
          <p:cNvPr id="11" name="Text 7"/>
          <p:cNvSpPr/>
          <p:nvPr/>
        </p:nvSpPr>
        <p:spPr>
          <a:xfrm>
            <a:off x="1569958" y="6391870"/>
            <a:ext cx="2540198" cy="1051917"/>
          </a:xfrm>
          <a:prstGeom prst="rect">
            <a:avLst/>
          </a:prstGeom>
          <a:noFill/>
          <a:ln/>
        </p:spPr>
        <p:txBody>
          <a:bodyPr wrap="square" lIns="0" tIns="0" rIns="0" bIns="0" rtlCol="0" anchor="t"/>
          <a:lstStyle/>
          <a:p>
            <a:pPr algn="l" indent="0" marL="0">
              <a:lnSpc>
                <a:spcPts val="1650"/>
              </a:lnSpc>
              <a:buNone/>
            </a:pPr>
            <a:r>
              <a:rPr lang="en-US" sz="1150" dirty="0">
                <a:solidFill>
                  <a:srgbClr val="272525"/>
                </a:solidFill>
                <a:latin typeface="Inter" pitchFamily="34" charset="0"/>
                <a:ea typeface="Inter" pitchFamily="34" charset="-122"/>
                <a:cs typeface="Inter" pitchFamily="34" charset="-120"/>
              </a:rPr>
              <a:t>Painters like Frida Kahlo expressed complex emotions through visual imagery. Graphic designers create the logos and advertisements we see every day.</a:t>
            </a:r>
            <a:endParaRPr lang="en-US" sz="1150" dirty="0"/>
          </a:p>
        </p:txBody>
      </p:sp>
      <p:sp>
        <p:nvSpPr>
          <p:cNvPr id="12" name="Shape 8"/>
          <p:cNvSpPr/>
          <p:nvPr/>
        </p:nvSpPr>
        <p:spPr>
          <a:xfrm>
            <a:off x="4388287" y="5703451"/>
            <a:ext cx="2870240" cy="1905357"/>
          </a:xfrm>
          <a:prstGeom prst="roundRect">
            <a:avLst>
              <a:gd name="adj" fmla="val 3839"/>
            </a:avLst>
          </a:prstGeom>
          <a:solidFill>
            <a:srgbClr val="FFFFFF">
              <a:alpha val="95000"/>
            </a:srgbClr>
          </a:solidFill>
          <a:ln/>
        </p:spPr>
      </p:sp>
      <p:sp>
        <p:nvSpPr>
          <p:cNvPr id="13" name="Shape 9"/>
          <p:cNvSpPr/>
          <p:nvPr/>
        </p:nvSpPr>
        <p:spPr>
          <a:xfrm>
            <a:off x="4388287" y="5688211"/>
            <a:ext cx="2870240" cy="60960"/>
          </a:xfrm>
          <a:prstGeom prst="roundRect">
            <a:avLst>
              <a:gd name="adj" fmla="val 103275"/>
            </a:avLst>
          </a:prstGeom>
          <a:solidFill>
            <a:srgbClr val="007EBD"/>
          </a:solidFill>
          <a:ln/>
        </p:spPr>
      </p:sp>
      <p:sp>
        <p:nvSpPr>
          <p:cNvPr id="14" name="Shape 10"/>
          <p:cNvSpPr/>
          <p:nvPr/>
        </p:nvSpPr>
        <p:spPr>
          <a:xfrm>
            <a:off x="5598557" y="5478661"/>
            <a:ext cx="449580" cy="449580"/>
          </a:xfrm>
          <a:prstGeom prst="roundRect">
            <a:avLst>
              <a:gd name="adj" fmla="val 203390"/>
            </a:avLst>
          </a:prstGeom>
          <a:solidFill>
            <a:srgbClr val="007EBD"/>
          </a:solidFill>
          <a:ln/>
        </p:spPr>
      </p:sp>
      <p:pic>
        <p:nvPicPr>
          <p:cNvPr id="1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3455" y="5613559"/>
            <a:ext cx="179784" cy="179784"/>
          </a:xfrm>
          <a:prstGeom prst="rect">
            <a:avLst/>
          </a:prstGeom>
        </p:spPr>
      </p:pic>
      <p:sp>
        <p:nvSpPr>
          <p:cNvPr id="16" name="Text 11"/>
          <p:cNvSpPr/>
          <p:nvPr/>
        </p:nvSpPr>
        <p:spPr>
          <a:xfrm>
            <a:off x="4553307" y="6078141"/>
            <a:ext cx="1967389" cy="245864"/>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Petrona Bold" pitchFamily="34" charset="0"/>
                <a:ea typeface="Petrona Bold" pitchFamily="34" charset="-122"/>
                <a:cs typeface="Petrona Bold" pitchFamily="34" charset="-120"/>
              </a:rPr>
              <a:t>Architects</a:t>
            </a:r>
            <a:endParaRPr lang="en-US" sz="1500" dirty="0"/>
          </a:p>
        </p:txBody>
      </p:sp>
      <p:sp>
        <p:nvSpPr>
          <p:cNvPr id="17" name="Text 12"/>
          <p:cNvSpPr/>
          <p:nvPr/>
        </p:nvSpPr>
        <p:spPr>
          <a:xfrm>
            <a:off x="4553307" y="6391870"/>
            <a:ext cx="2540198" cy="1051917"/>
          </a:xfrm>
          <a:prstGeom prst="rect">
            <a:avLst/>
          </a:prstGeom>
          <a:noFill/>
          <a:ln/>
        </p:spPr>
        <p:txBody>
          <a:bodyPr wrap="square" lIns="0" tIns="0" rIns="0" bIns="0" rtlCol="0" anchor="t"/>
          <a:lstStyle/>
          <a:p>
            <a:pPr algn="l" indent="0" marL="0">
              <a:lnSpc>
                <a:spcPts val="1650"/>
              </a:lnSpc>
              <a:buNone/>
            </a:pPr>
            <a:r>
              <a:rPr lang="en-US" sz="1150" dirty="0">
                <a:solidFill>
                  <a:srgbClr val="272525"/>
                </a:solidFill>
                <a:latin typeface="Inter" pitchFamily="34" charset="0"/>
                <a:ea typeface="Inter" pitchFamily="34" charset="-122"/>
                <a:cs typeface="Inter" pitchFamily="34" charset="-120"/>
              </a:rPr>
              <a:t>They design buildings by visualising three-dimensional spaces. Zaha Hadid created stunning, futuristic structures that seemed impossible to build.</a:t>
            </a:r>
            <a:endParaRPr lang="en-US" sz="1150" dirty="0"/>
          </a:p>
        </p:txBody>
      </p:sp>
      <p:sp>
        <p:nvSpPr>
          <p:cNvPr id="18" name="Shape 13"/>
          <p:cNvSpPr/>
          <p:nvPr/>
        </p:nvSpPr>
        <p:spPr>
          <a:xfrm>
            <a:off x="7371636" y="5703451"/>
            <a:ext cx="2870240" cy="1905357"/>
          </a:xfrm>
          <a:prstGeom prst="roundRect">
            <a:avLst>
              <a:gd name="adj" fmla="val 3839"/>
            </a:avLst>
          </a:prstGeom>
          <a:solidFill>
            <a:srgbClr val="FFFFFF">
              <a:alpha val="95000"/>
            </a:srgbClr>
          </a:solidFill>
          <a:ln/>
        </p:spPr>
      </p:sp>
      <p:sp>
        <p:nvSpPr>
          <p:cNvPr id="19" name="Shape 14"/>
          <p:cNvSpPr/>
          <p:nvPr/>
        </p:nvSpPr>
        <p:spPr>
          <a:xfrm>
            <a:off x="7371636" y="5688211"/>
            <a:ext cx="2870240" cy="60960"/>
          </a:xfrm>
          <a:prstGeom prst="roundRect">
            <a:avLst>
              <a:gd name="adj" fmla="val 103275"/>
            </a:avLst>
          </a:prstGeom>
          <a:solidFill>
            <a:srgbClr val="007EBD"/>
          </a:solidFill>
          <a:ln/>
        </p:spPr>
      </p:sp>
      <p:sp>
        <p:nvSpPr>
          <p:cNvPr id="20" name="Shape 15"/>
          <p:cNvSpPr/>
          <p:nvPr/>
        </p:nvSpPr>
        <p:spPr>
          <a:xfrm>
            <a:off x="8581906" y="5478661"/>
            <a:ext cx="449580" cy="449580"/>
          </a:xfrm>
          <a:prstGeom prst="roundRect">
            <a:avLst>
              <a:gd name="adj" fmla="val 203390"/>
            </a:avLst>
          </a:prstGeom>
          <a:solidFill>
            <a:srgbClr val="007EBD"/>
          </a:solidFill>
          <a:ln/>
        </p:spPr>
      </p:sp>
      <p:pic>
        <p:nvPicPr>
          <p:cNvPr id="21"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6804" y="5613559"/>
            <a:ext cx="179784" cy="179784"/>
          </a:xfrm>
          <a:prstGeom prst="rect">
            <a:avLst/>
          </a:prstGeom>
        </p:spPr>
      </p:pic>
      <p:sp>
        <p:nvSpPr>
          <p:cNvPr id="22" name="Text 16"/>
          <p:cNvSpPr/>
          <p:nvPr/>
        </p:nvSpPr>
        <p:spPr>
          <a:xfrm>
            <a:off x="7536656" y="6078141"/>
            <a:ext cx="1967389" cy="245864"/>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Petrona Bold" pitchFamily="34" charset="0"/>
                <a:ea typeface="Petrona Bold" pitchFamily="34" charset="-122"/>
                <a:cs typeface="Petrona Bold" pitchFamily="34" charset="-120"/>
              </a:rPr>
              <a:t>Photographers</a:t>
            </a:r>
            <a:endParaRPr lang="en-US" sz="1500" dirty="0"/>
          </a:p>
        </p:txBody>
      </p:sp>
      <p:sp>
        <p:nvSpPr>
          <p:cNvPr id="23" name="Text 17"/>
          <p:cNvSpPr/>
          <p:nvPr/>
        </p:nvSpPr>
        <p:spPr>
          <a:xfrm>
            <a:off x="7536656" y="6391870"/>
            <a:ext cx="2540198" cy="841534"/>
          </a:xfrm>
          <a:prstGeom prst="rect">
            <a:avLst/>
          </a:prstGeom>
          <a:noFill/>
          <a:ln/>
        </p:spPr>
        <p:txBody>
          <a:bodyPr wrap="square" lIns="0" tIns="0" rIns="0" bIns="0" rtlCol="0" anchor="t"/>
          <a:lstStyle/>
          <a:p>
            <a:pPr algn="l" indent="0" marL="0">
              <a:lnSpc>
                <a:spcPts val="1650"/>
              </a:lnSpc>
              <a:buNone/>
            </a:pPr>
            <a:r>
              <a:rPr lang="en-US" sz="1150" dirty="0">
                <a:solidFill>
                  <a:srgbClr val="272525"/>
                </a:solidFill>
                <a:latin typeface="Inter" pitchFamily="34" charset="0"/>
                <a:ea typeface="Inter" pitchFamily="34" charset="-122"/>
                <a:cs typeface="Inter" pitchFamily="34" charset="-120"/>
              </a:rPr>
              <a:t>They capture moments by understanding composition, lighting, and perspective. Their images tell stories without words.</a:t>
            </a:r>
            <a:endParaRPr lang="en-US" sz="1150" dirty="0"/>
          </a:p>
        </p:txBody>
      </p:sp>
      <p:sp>
        <p:nvSpPr>
          <p:cNvPr id="24" name="Shape 18"/>
          <p:cNvSpPr/>
          <p:nvPr/>
        </p:nvSpPr>
        <p:spPr>
          <a:xfrm>
            <a:off x="10354985" y="5703451"/>
            <a:ext cx="2870359" cy="1905357"/>
          </a:xfrm>
          <a:prstGeom prst="roundRect">
            <a:avLst>
              <a:gd name="adj" fmla="val 3839"/>
            </a:avLst>
          </a:prstGeom>
          <a:solidFill>
            <a:srgbClr val="FFFFFF">
              <a:alpha val="95000"/>
            </a:srgbClr>
          </a:solidFill>
          <a:ln/>
        </p:spPr>
      </p:sp>
      <p:sp>
        <p:nvSpPr>
          <p:cNvPr id="25" name="Shape 19"/>
          <p:cNvSpPr/>
          <p:nvPr/>
        </p:nvSpPr>
        <p:spPr>
          <a:xfrm>
            <a:off x="10354985" y="5688211"/>
            <a:ext cx="2870359" cy="60960"/>
          </a:xfrm>
          <a:prstGeom prst="roundRect">
            <a:avLst>
              <a:gd name="adj" fmla="val 103275"/>
            </a:avLst>
          </a:prstGeom>
          <a:solidFill>
            <a:srgbClr val="007EBD"/>
          </a:solidFill>
          <a:ln/>
        </p:spPr>
      </p:sp>
      <p:sp>
        <p:nvSpPr>
          <p:cNvPr id="26" name="Shape 20"/>
          <p:cNvSpPr/>
          <p:nvPr/>
        </p:nvSpPr>
        <p:spPr>
          <a:xfrm>
            <a:off x="11565374" y="5478661"/>
            <a:ext cx="449580" cy="449580"/>
          </a:xfrm>
          <a:prstGeom prst="roundRect">
            <a:avLst>
              <a:gd name="adj" fmla="val 203390"/>
            </a:avLst>
          </a:prstGeom>
          <a:solidFill>
            <a:srgbClr val="007EBD"/>
          </a:solidFill>
          <a:ln/>
        </p:spPr>
      </p:sp>
      <p:pic>
        <p:nvPicPr>
          <p:cNvPr id="27"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00272" y="5613559"/>
            <a:ext cx="179784" cy="179784"/>
          </a:xfrm>
          <a:prstGeom prst="rect">
            <a:avLst/>
          </a:prstGeom>
        </p:spPr>
      </p:pic>
      <p:sp>
        <p:nvSpPr>
          <p:cNvPr id="28" name="Text 21"/>
          <p:cNvSpPr/>
          <p:nvPr/>
        </p:nvSpPr>
        <p:spPr>
          <a:xfrm>
            <a:off x="10520005" y="6078141"/>
            <a:ext cx="2021205" cy="245864"/>
          </a:xfrm>
          <a:prstGeom prst="rect">
            <a:avLst/>
          </a:prstGeom>
          <a:noFill/>
          <a:ln/>
        </p:spPr>
        <p:txBody>
          <a:bodyPr wrap="none" lIns="0" tIns="0" rIns="0" bIns="0" rtlCol="0" anchor="t"/>
          <a:lstStyle/>
          <a:p>
            <a:pPr algn="l" indent="0" marL="0">
              <a:lnSpc>
                <a:spcPts val="1900"/>
              </a:lnSpc>
              <a:buNone/>
            </a:pPr>
            <a:r>
              <a:rPr lang="en-US" sz="1500" b="1" dirty="0">
                <a:solidFill>
                  <a:srgbClr val="272525"/>
                </a:solidFill>
                <a:latin typeface="Petrona Bold" pitchFamily="34" charset="0"/>
                <a:ea typeface="Petrona Bold" pitchFamily="34" charset="-122"/>
                <a:cs typeface="Petrona Bold" pitchFamily="34" charset="-120"/>
              </a:rPr>
              <a:t>Video Game Designers</a:t>
            </a:r>
            <a:endParaRPr lang="en-US" sz="1500" dirty="0"/>
          </a:p>
        </p:txBody>
      </p:sp>
      <p:sp>
        <p:nvSpPr>
          <p:cNvPr id="29" name="Text 22"/>
          <p:cNvSpPr/>
          <p:nvPr/>
        </p:nvSpPr>
        <p:spPr>
          <a:xfrm>
            <a:off x="10520005" y="6391870"/>
            <a:ext cx="2540318" cy="841534"/>
          </a:xfrm>
          <a:prstGeom prst="rect">
            <a:avLst/>
          </a:prstGeom>
          <a:noFill/>
          <a:ln/>
        </p:spPr>
        <p:txBody>
          <a:bodyPr wrap="square" lIns="0" tIns="0" rIns="0" bIns="0" rtlCol="0" anchor="t"/>
          <a:lstStyle/>
          <a:p>
            <a:pPr algn="l" indent="0" marL="0">
              <a:lnSpc>
                <a:spcPts val="1650"/>
              </a:lnSpc>
              <a:buNone/>
            </a:pPr>
            <a:r>
              <a:rPr lang="en-US" sz="1150" dirty="0">
                <a:solidFill>
                  <a:srgbClr val="272525"/>
                </a:solidFill>
                <a:latin typeface="Inter" pitchFamily="34" charset="0"/>
                <a:ea typeface="Inter" pitchFamily="34" charset="-122"/>
                <a:cs typeface="Inter" pitchFamily="34" charset="-120"/>
              </a:rPr>
              <a:t>They create immersive virtual worlds that millions explore, requiring strong spatial reasoning and visual creativity.</a:t>
            </a:r>
            <a:endParaRPr lang="en-US" sz="1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352437" y="610910"/>
            <a:ext cx="6931343" cy="412909"/>
          </a:xfrm>
          <a:prstGeom prst="rect">
            <a:avLst/>
          </a:prstGeom>
          <a:noFill/>
          <a:ln/>
        </p:spPr>
        <p:txBody>
          <a:bodyPr wrap="none" lIns="0" tIns="0" rIns="0" bIns="0" rtlCol="0" anchor="t"/>
          <a:lstStyle/>
          <a:p>
            <a:pPr algn="l" indent="0" marL="0">
              <a:lnSpc>
                <a:spcPts val="3250"/>
              </a:lnSpc>
              <a:buNone/>
            </a:pPr>
            <a:r>
              <a:rPr lang="en-US" sz="2600" b="1" dirty="0">
                <a:solidFill>
                  <a:srgbClr val="000000"/>
                </a:solidFill>
                <a:latin typeface="Petrona Bold" pitchFamily="34" charset="0"/>
                <a:ea typeface="Petrona Bold" pitchFamily="34" charset="-122"/>
                <a:cs typeface="Petrona Bold" pitchFamily="34" charset="-120"/>
              </a:rPr>
              <a:t>6. Interpersonal &amp; Intrapersonal Intelligences</a:t>
            </a:r>
            <a:endParaRPr lang="en-US" sz="2600" dirty="0"/>
          </a:p>
        </p:txBody>
      </p:sp>
      <p:sp>
        <p:nvSpPr>
          <p:cNvPr id="3" name="Text 1"/>
          <p:cNvSpPr/>
          <p:nvPr/>
        </p:nvSpPr>
        <p:spPr>
          <a:xfrm>
            <a:off x="2352437" y="1183362"/>
            <a:ext cx="9925526" cy="328851"/>
          </a:xfrm>
          <a:prstGeom prst="rect">
            <a:avLst/>
          </a:prstGeom>
          <a:noFill/>
          <a:ln/>
        </p:spPr>
        <p:txBody>
          <a:bodyPr wrap="square" lIns="0" tIns="0" rIns="0" bIns="0" rtlCol="0" anchor="t"/>
          <a:lstStyle/>
          <a:p>
            <a:pPr algn="l" indent="0" marL="0">
              <a:lnSpc>
                <a:spcPts val="1250"/>
              </a:lnSpc>
              <a:buNone/>
            </a:pPr>
            <a:r>
              <a:rPr lang="en-US" sz="950" dirty="0">
                <a:solidFill>
                  <a:srgbClr val="272525"/>
                </a:solidFill>
                <a:latin typeface="Inter" pitchFamily="34" charset="0"/>
                <a:ea typeface="Inter" pitchFamily="34" charset="-122"/>
                <a:cs typeface="Inter" pitchFamily="34" charset="-120"/>
              </a:rPr>
              <a:t>These two intelligences work with understanding – one focuses outward on others, whilst the other focuses inward on yourself. Both are crucial for emotional wellbeing and success in life.</a:t>
            </a:r>
            <a:endParaRPr lang="en-US" sz="950" dirty="0"/>
          </a:p>
        </p:txBody>
      </p:sp>
      <p:sp>
        <p:nvSpPr>
          <p:cNvPr id="4" name="Shape 2"/>
          <p:cNvSpPr/>
          <p:nvPr/>
        </p:nvSpPr>
        <p:spPr>
          <a:xfrm>
            <a:off x="2261830" y="1601986"/>
            <a:ext cx="4990505" cy="5598081"/>
          </a:xfrm>
          <a:prstGeom prst="roundRect">
            <a:avLst>
              <a:gd name="adj" fmla="val 1816"/>
            </a:avLst>
          </a:prstGeom>
          <a:solidFill>
            <a:srgbClr val="16FFBB">
              <a:alpha val="95000"/>
            </a:srgbClr>
          </a:solidFill>
          <a:ln/>
        </p:spPr>
      </p:sp>
      <p:sp>
        <p:nvSpPr>
          <p:cNvPr id="5" name="Text 3"/>
          <p:cNvSpPr/>
          <p:nvPr/>
        </p:nvSpPr>
        <p:spPr>
          <a:xfrm>
            <a:off x="2387679" y="1681758"/>
            <a:ext cx="2375178" cy="247769"/>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Petrona Bold" pitchFamily="34" charset="0"/>
                <a:ea typeface="Petrona Bold" pitchFamily="34" charset="-122"/>
                <a:cs typeface="Petrona Bold" pitchFamily="34" charset="-120"/>
              </a:rPr>
              <a:t>Interpersonal Intelligence</a:t>
            </a:r>
            <a:endParaRPr lang="en-US" sz="1550" dirty="0"/>
          </a:p>
        </p:txBody>
      </p:sp>
      <p:sp>
        <p:nvSpPr>
          <p:cNvPr id="6" name="Text 4"/>
          <p:cNvSpPr/>
          <p:nvPr/>
        </p:nvSpPr>
        <p:spPr>
          <a:xfrm>
            <a:off x="2387679" y="2009299"/>
            <a:ext cx="4738807" cy="493276"/>
          </a:xfrm>
          <a:prstGeom prst="rect">
            <a:avLst/>
          </a:prstGeom>
          <a:noFill/>
          <a:ln/>
        </p:spPr>
        <p:txBody>
          <a:bodyPr wrap="square" lIns="0" tIns="0" rIns="0" bIns="0" rtlCol="0" anchor="t"/>
          <a:lstStyle/>
          <a:p>
            <a:pPr algn="l" indent="0" marL="0">
              <a:lnSpc>
                <a:spcPts val="1250"/>
              </a:lnSpc>
              <a:buNone/>
            </a:pPr>
            <a:r>
              <a:rPr lang="en-US" sz="950" dirty="0">
                <a:solidFill>
                  <a:srgbClr val="272525"/>
                </a:solidFill>
                <a:latin typeface="Inter" pitchFamily="34" charset="0"/>
                <a:ea typeface="Inter" pitchFamily="34" charset="-122"/>
                <a:cs typeface="Inter" pitchFamily="34" charset="-120"/>
              </a:rPr>
              <a:t>This is the ability to understand and interact effectively with others. People with strong interpersonal intelligence can sense others' feelings, motivations, and intentions. They're natural leaders and peacemakers.</a:t>
            </a:r>
            <a:endParaRPr lang="en-US" sz="950" dirty="0"/>
          </a:p>
        </p:txBody>
      </p:sp>
      <p:pic>
        <p:nvPicPr>
          <p:cNvPr id="7" name="Image 0" descr="preencoded.png">    </p:cNvPr>
          <p:cNvPicPr>
            <a:picLocks noChangeAspect="1"/>
          </p:cNvPicPr>
          <p:nvPr/>
        </p:nvPicPr>
        <p:blipFill>
          <a:blip r:embed="rId1"/>
          <a:stretch>
            <a:fillRect/>
          </a:stretch>
        </p:blipFill>
        <p:spPr>
          <a:xfrm>
            <a:off x="2387679" y="2592348"/>
            <a:ext cx="4738807" cy="3512582"/>
          </a:xfrm>
          <a:prstGeom prst="rect">
            <a:avLst/>
          </a:prstGeom>
        </p:spPr>
      </p:pic>
      <p:sp>
        <p:nvSpPr>
          <p:cNvPr id="8" name="Text 5"/>
          <p:cNvSpPr/>
          <p:nvPr/>
        </p:nvSpPr>
        <p:spPr>
          <a:xfrm>
            <a:off x="2387679" y="6194703"/>
            <a:ext cx="4738807" cy="164425"/>
          </a:xfrm>
          <a:prstGeom prst="rect">
            <a:avLst/>
          </a:prstGeom>
          <a:noFill/>
          <a:ln/>
        </p:spPr>
        <p:txBody>
          <a:bodyPr wrap="none" lIns="0" tIns="0" rIns="0" bIns="0" rtlCol="0" anchor="t"/>
          <a:lstStyle/>
          <a:p>
            <a:pPr algn="l" indent="0" marL="0">
              <a:lnSpc>
                <a:spcPts val="1250"/>
              </a:lnSpc>
              <a:buNone/>
            </a:pPr>
            <a:r>
              <a:rPr lang="en-US" sz="950" b="1" dirty="0">
                <a:solidFill>
                  <a:srgbClr val="272525"/>
                </a:solidFill>
                <a:latin typeface="Inter" pitchFamily="34" charset="0"/>
                <a:ea typeface="Inter" pitchFamily="34" charset="-122"/>
                <a:cs typeface="Inter" pitchFamily="34" charset="-120"/>
              </a:rPr>
              <a:t>Examples include:</a:t>
            </a:r>
            <a:endParaRPr lang="en-US" sz="950" dirty="0"/>
          </a:p>
        </p:txBody>
      </p:sp>
      <p:sp>
        <p:nvSpPr>
          <p:cNvPr id="9" name="Text 6"/>
          <p:cNvSpPr/>
          <p:nvPr/>
        </p:nvSpPr>
        <p:spPr>
          <a:xfrm>
            <a:off x="2387679" y="6430923"/>
            <a:ext cx="4738807" cy="658206"/>
          </a:xfrm>
          <a:prstGeom prst="rect">
            <a:avLst/>
          </a:prstGeom>
          <a:noFill/>
          <a:ln/>
        </p:spPr>
        <p:txBody>
          <a:bodyPr wrap="square" lIns="0" tIns="0" rIns="0" bIns="0" rtlCol="0" anchor="t"/>
          <a:lstStyle/>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Teachers who inspire students</a:t>
            </a:r>
            <a:endParaRPr lang="en-US" sz="950" dirty="0"/>
          </a:p>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Counsellors who help people solve problems</a:t>
            </a:r>
            <a:endParaRPr lang="en-US" sz="950" dirty="0"/>
          </a:p>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Politicians like Nelson Mandela who unite people</a:t>
            </a:r>
            <a:endParaRPr lang="en-US" sz="950" dirty="0"/>
          </a:p>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Team leaders in any field</a:t>
            </a:r>
            <a:endParaRPr lang="en-US" sz="950" dirty="0"/>
          </a:p>
        </p:txBody>
      </p:sp>
      <p:sp>
        <p:nvSpPr>
          <p:cNvPr id="10" name="Text 7"/>
          <p:cNvSpPr/>
          <p:nvPr/>
        </p:nvSpPr>
        <p:spPr>
          <a:xfrm>
            <a:off x="7476292" y="1681758"/>
            <a:ext cx="2376487" cy="247769"/>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Petrona Bold" pitchFamily="34" charset="0"/>
                <a:ea typeface="Petrona Bold" pitchFamily="34" charset="-122"/>
                <a:cs typeface="Petrona Bold" pitchFamily="34" charset="-120"/>
              </a:rPr>
              <a:t>Intrapersonal Intelligence</a:t>
            </a:r>
            <a:endParaRPr lang="en-US" sz="1550" dirty="0"/>
          </a:p>
        </p:txBody>
      </p:sp>
      <p:sp>
        <p:nvSpPr>
          <p:cNvPr id="11" name="Text 8"/>
          <p:cNvSpPr/>
          <p:nvPr/>
        </p:nvSpPr>
        <p:spPr>
          <a:xfrm>
            <a:off x="7476292" y="2009299"/>
            <a:ext cx="4809292" cy="493276"/>
          </a:xfrm>
          <a:prstGeom prst="rect">
            <a:avLst/>
          </a:prstGeom>
          <a:noFill/>
          <a:ln/>
        </p:spPr>
        <p:txBody>
          <a:bodyPr wrap="square" lIns="0" tIns="0" rIns="0" bIns="0" rtlCol="0" anchor="t"/>
          <a:lstStyle/>
          <a:p>
            <a:pPr algn="l" indent="0" marL="0">
              <a:lnSpc>
                <a:spcPts val="1250"/>
              </a:lnSpc>
              <a:buNone/>
            </a:pPr>
            <a:r>
              <a:rPr lang="en-US" sz="950" dirty="0">
                <a:solidFill>
                  <a:srgbClr val="272525"/>
                </a:solidFill>
                <a:latin typeface="Inter" pitchFamily="34" charset="0"/>
                <a:ea typeface="Inter" pitchFamily="34" charset="-122"/>
                <a:cs typeface="Inter" pitchFamily="34" charset="-120"/>
              </a:rPr>
              <a:t>This involves understanding yourself – your emotions, goals, and motivations. People with intrapersonal intelligence are self-reflective and enjoy spending time alone to think deeply about life's big questions.</a:t>
            </a:r>
            <a:endParaRPr lang="en-US" sz="950" dirty="0"/>
          </a:p>
        </p:txBody>
      </p:sp>
      <p:pic>
        <p:nvPicPr>
          <p:cNvPr id="12" name="Image 1" descr="preencoded.png">    </p:cNvPr>
          <p:cNvPicPr>
            <a:picLocks noChangeAspect="1"/>
          </p:cNvPicPr>
          <p:nvPr/>
        </p:nvPicPr>
        <p:blipFill>
          <a:blip r:embed="rId2"/>
          <a:stretch>
            <a:fillRect/>
          </a:stretch>
        </p:blipFill>
        <p:spPr>
          <a:xfrm>
            <a:off x="7476292" y="2592348"/>
            <a:ext cx="4809292" cy="3208853"/>
          </a:xfrm>
          <a:prstGeom prst="rect">
            <a:avLst/>
          </a:prstGeom>
        </p:spPr>
      </p:pic>
      <p:sp>
        <p:nvSpPr>
          <p:cNvPr id="13" name="Text 9"/>
          <p:cNvSpPr/>
          <p:nvPr/>
        </p:nvSpPr>
        <p:spPr>
          <a:xfrm>
            <a:off x="7476292" y="5890974"/>
            <a:ext cx="4809292" cy="164425"/>
          </a:xfrm>
          <a:prstGeom prst="rect">
            <a:avLst/>
          </a:prstGeom>
          <a:noFill/>
          <a:ln/>
        </p:spPr>
        <p:txBody>
          <a:bodyPr wrap="none" lIns="0" tIns="0" rIns="0" bIns="0" rtlCol="0" anchor="t"/>
          <a:lstStyle/>
          <a:p>
            <a:pPr algn="l" indent="0" marL="0">
              <a:lnSpc>
                <a:spcPts val="1250"/>
              </a:lnSpc>
              <a:buNone/>
            </a:pPr>
            <a:r>
              <a:rPr lang="en-US" sz="950" b="1" dirty="0">
                <a:solidFill>
                  <a:srgbClr val="272525"/>
                </a:solidFill>
                <a:latin typeface="Inter" pitchFamily="34" charset="0"/>
                <a:ea typeface="Inter" pitchFamily="34" charset="-122"/>
                <a:cs typeface="Inter" pitchFamily="34" charset="-120"/>
              </a:rPr>
              <a:t>Examples include:</a:t>
            </a:r>
            <a:endParaRPr lang="en-US" sz="950" dirty="0"/>
          </a:p>
        </p:txBody>
      </p:sp>
      <p:sp>
        <p:nvSpPr>
          <p:cNvPr id="14" name="Text 10"/>
          <p:cNvSpPr/>
          <p:nvPr/>
        </p:nvSpPr>
        <p:spPr>
          <a:xfrm>
            <a:off x="7476292" y="6127194"/>
            <a:ext cx="4809292" cy="658206"/>
          </a:xfrm>
          <a:prstGeom prst="rect">
            <a:avLst/>
          </a:prstGeom>
          <a:noFill/>
          <a:ln/>
        </p:spPr>
        <p:txBody>
          <a:bodyPr wrap="square" lIns="0" tIns="0" rIns="0" bIns="0" rtlCol="0" anchor="t"/>
          <a:lstStyle/>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Philosophers who explore human existence</a:t>
            </a:r>
            <a:endParaRPr lang="en-US" sz="950" dirty="0"/>
          </a:p>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Writers who express inner experiences</a:t>
            </a:r>
            <a:endParaRPr lang="en-US" sz="950" dirty="0"/>
          </a:p>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Life coaches who guide personal development</a:t>
            </a:r>
            <a:endParaRPr lang="en-US" sz="950" dirty="0"/>
          </a:p>
          <a:p>
            <a:pPr algn="l" marL="342900" indent="-342900">
              <a:lnSpc>
                <a:spcPts val="1250"/>
              </a:lnSpc>
              <a:buSzPct val="100000"/>
              <a:buChar char="•"/>
            </a:pPr>
            <a:r>
              <a:rPr lang="en-US" sz="950" dirty="0">
                <a:solidFill>
                  <a:srgbClr val="272525"/>
                </a:solidFill>
                <a:latin typeface="Inter" pitchFamily="34" charset="0"/>
                <a:ea typeface="Inter" pitchFamily="34" charset="-122"/>
                <a:cs typeface="Inter" pitchFamily="34" charset="-120"/>
              </a:rPr>
              <a:t>Anyone who practices mindfulness</a:t>
            </a:r>
            <a:endParaRPr lang="en-US" sz="950" dirty="0"/>
          </a:p>
        </p:txBody>
      </p:sp>
      <p:sp>
        <p:nvSpPr>
          <p:cNvPr id="15" name="Text 11"/>
          <p:cNvSpPr/>
          <p:nvPr/>
        </p:nvSpPr>
        <p:spPr>
          <a:xfrm>
            <a:off x="2352437" y="7123686"/>
            <a:ext cx="9925526" cy="328851"/>
          </a:xfrm>
          <a:prstGeom prst="rect">
            <a:avLst/>
          </a:prstGeom>
          <a:noFill/>
          <a:ln/>
        </p:spPr>
        <p:txBody>
          <a:bodyPr wrap="square" lIns="0" tIns="0" rIns="0" bIns="0" rtlCol="0" anchor="t"/>
          <a:lstStyle/>
          <a:p>
            <a:pPr algn="l" indent="0" marL="0">
              <a:lnSpc>
                <a:spcPts val="1250"/>
              </a:lnSpc>
              <a:buNone/>
            </a:pPr>
            <a:r>
              <a:rPr lang="en-US" sz="950" dirty="0">
                <a:solidFill>
                  <a:srgbClr val="272525"/>
                </a:solidFill>
                <a:latin typeface="Inter" pitchFamily="34" charset="0"/>
                <a:ea typeface="Inter" pitchFamily="34" charset="-122"/>
                <a:cs typeface="Inter" pitchFamily="34" charset="-120"/>
              </a:rPr>
              <a:t>You might excel at interpersonal intelligence if you make friends easily, enjoy group activities, or can mediate conflicts. You might have intrapersonal intelligence if you understand your emotions well, set personal goals, or enjoy journaling.</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2026-02-08T14:22:49Z</dcterms:created>
  <dcterms:modified xsi:type="dcterms:W3CDTF">2026-02-08T14:22:49Z</dcterms:modified>
</cp:coreProperties>
</file>