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76" r:id="rId7"/>
    <p:sldId id="277" r:id="rId8"/>
    <p:sldId id="262" r:id="rId9"/>
    <p:sldId id="273" r:id="rId10"/>
    <p:sldId id="263" r:id="rId11"/>
    <p:sldId id="264" r:id="rId12"/>
    <p:sldId id="269" r:id="rId13"/>
    <p:sldId id="274" r:id="rId14"/>
    <p:sldId id="265" r:id="rId15"/>
    <p:sldId id="268" r:id="rId16"/>
    <p:sldId id="270" r:id="rId17"/>
    <p:sldId id="271" r:id="rId18"/>
    <p:sldId id="272"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7462C95-D995-4EC8-88E1-B0CE8313B1E2}"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501E60-BA1E-41FA-A2D7-23E1EC3CAF3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62C95-D995-4EC8-88E1-B0CE8313B1E2}" type="datetimeFigureOut">
              <a:rPr lang="el-GR" smtClean="0"/>
              <a:pPr/>
              <a:t>4/3/2026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01E60-BA1E-41FA-A2D7-23E1EC3CAF3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file:///C:\Users\user\Desktop\&#932;&#951;&#955;&#941;&#966;&#969;&#957;&#945;%20&#963;&#965;&#957;&#959;&#948;&#974;&#957;%20&#954;&#945;&#952;&#951;&#947;&#951;&#964;&#974;&#957;%20&#947;&#953;&#945;%20&#960;&#949;&#961;&#943;&#960;&#964;&#969;&#963;&#951;%20&#945;&#957;&#940;&#947;&#954;&#951;&#962;.docx"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i="1" dirty="0" smtClean="0"/>
              <a:t>Klimt  - </a:t>
            </a:r>
            <a:r>
              <a:rPr lang="fr-FR" i="1" dirty="0" smtClean="0"/>
              <a:t>Gaudí </a:t>
            </a:r>
            <a:endParaRPr lang="el-GR"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thumb/4/41/Casabatllo2.jpg/800px-Casabatllo2.jpg"/>
          <p:cNvPicPr>
            <a:picLocks noChangeAspect="1" noChangeArrowheads="1"/>
          </p:cNvPicPr>
          <p:nvPr/>
        </p:nvPicPr>
        <p:blipFill>
          <a:blip r:embed="rId2"/>
          <a:srcRect/>
          <a:stretch>
            <a:fillRect/>
          </a:stretch>
        </p:blipFill>
        <p:spPr bwMode="auto">
          <a:xfrm>
            <a:off x="0" y="0"/>
            <a:ext cx="5141893" cy="6858000"/>
          </a:xfrm>
          <a:prstGeom prst="rect">
            <a:avLst/>
          </a:prstGeom>
          <a:noFill/>
        </p:spPr>
      </p:pic>
      <p:sp>
        <p:nvSpPr>
          <p:cNvPr id="3" name="2 - Ορθογώνιο"/>
          <p:cNvSpPr/>
          <p:nvPr/>
        </p:nvSpPr>
        <p:spPr>
          <a:xfrm>
            <a:off x="6286512" y="5572140"/>
            <a:ext cx="1229824" cy="369332"/>
          </a:xfrm>
          <a:prstGeom prst="rect">
            <a:avLst/>
          </a:prstGeom>
        </p:spPr>
        <p:txBody>
          <a:bodyPr wrap="none">
            <a:spAutoFit/>
          </a:bodyPr>
          <a:lstStyle/>
          <a:p>
            <a:r>
              <a:rPr lang="fr-FR" i="1" dirty="0"/>
              <a:t>Casa Batlló</a:t>
            </a:r>
            <a:endParaRPr lang="el-G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c/cb/Casa_batllo_roof.jpg"/>
          <p:cNvPicPr>
            <a:picLocks noChangeAspect="1" noChangeArrowheads="1"/>
          </p:cNvPicPr>
          <p:nvPr/>
        </p:nvPicPr>
        <p:blipFill>
          <a:blip r:embed="rId2"/>
          <a:srcRect/>
          <a:stretch>
            <a:fillRect/>
          </a:stretch>
        </p:blipFill>
        <p:spPr bwMode="auto">
          <a:xfrm>
            <a:off x="1" y="0"/>
            <a:ext cx="4574286" cy="6858000"/>
          </a:xfrm>
          <a:prstGeom prst="rect">
            <a:avLst/>
          </a:prstGeom>
          <a:noFill/>
        </p:spPr>
      </p:pic>
      <p:sp>
        <p:nvSpPr>
          <p:cNvPr id="3" name="2 - Ορθογώνιο"/>
          <p:cNvSpPr/>
          <p:nvPr/>
        </p:nvSpPr>
        <p:spPr>
          <a:xfrm>
            <a:off x="5143504" y="5715016"/>
            <a:ext cx="3127523" cy="369332"/>
          </a:xfrm>
          <a:prstGeom prst="rect">
            <a:avLst/>
          </a:prstGeom>
        </p:spPr>
        <p:txBody>
          <a:bodyPr wrap="none">
            <a:spAutoFit/>
          </a:bodyPr>
          <a:lstStyle/>
          <a:p>
            <a:r>
              <a:rPr lang="en-US" i="1" dirty="0"/>
              <a:t>Roof architecture at Casa Batlló</a:t>
            </a:r>
            <a:endParaRPr lang="el-GR"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sa Batlló"/>
          <p:cNvPicPr>
            <a:picLocks noChangeAspect="1" noChangeArrowheads="1"/>
          </p:cNvPicPr>
          <p:nvPr/>
        </p:nvPicPr>
        <p:blipFill>
          <a:blip r:embed="rId2"/>
          <a:srcRect/>
          <a:stretch>
            <a:fillRect/>
          </a:stretch>
        </p:blipFill>
        <p:spPr bwMode="auto">
          <a:xfrm>
            <a:off x="0" y="-17146"/>
            <a:ext cx="4572000" cy="68751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upload.wikimedia.org/wikipedia/commons/thumb/9/91/Lillet21.jpg/800px-Lillet21.jpg"/>
          <p:cNvPicPr>
            <a:picLocks noChangeAspect="1" noChangeArrowheads="1"/>
          </p:cNvPicPr>
          <p:nvPr/>
        </p:nvPicPr>
        <p:blipFill>
          <a:blip r:embed="rId2"/>
          <a:srcRect/>
          <a:stretch>
            <a:fillRect/>
          </a:stretch>
        </p:blipFill>
        <p:spPr bwMode="auto">
          <a:xfrm>
            <a:off x="857224" y="285728"/>
            <a:ext cx="7620000" cy="5715000"/>
          </a:xfrm>
          <a:prstGeom prst="rect">
            <a:avLst/>
          </a:prstGeom>
          <a:noFill/>
        </p:spPr>
      </p:pic>
      <p:sp>
        <p:nvSpPr>
          <p:cNvPr id="3" name="2 - Ορθογώνιο"/>
          <p:cNvSpPr/>
          <p:nvPr/>
        </p:nvSpPr>
        <p:spPr>
          <a:xfrm>
            <a:off x="2857488" y="6143644"/>
            <a:ext cx="3750322" cy="369332"/>
          </a:xfrm>
          <a:prstGeom prst="rect">
            <a:avLst/>
          </a:prstGeom>
        </p:spPr>
        <p:txBody>
          <a:bodyPr wrap="none">
            <a:spAutoFit/>
          </a:bodyPr>
          <a:lstStyle/>
          <a:p>
            <a:r>
              <a:rPr lang="el-GR" i="1" dirty="0" smtClean="0"/>
              <a:t>   </a:t>
            </a:r>
            <a:r>
              <a:rPr lang="fr-FR" i="1" dirty="0" smtClean="0"/>
              <a:t>Artigas </a:t>
            </a:r>
            <a:r>
              <a:rPr lang="fr-FR" i="1" dirty="0"/>
              <a:t>Gardens, in La Pobla de Lillet</a:t>
            </a:r>
            <a:endParaRPr lang="el-GR"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thumb/d/da/Reptil_Parc_Guell_Barcelona.jpg/1280px-Reptil_Parc_Guell_Barcelona.jpg"/>
          <p:cNvPicPr>
            <a:picLocks noChangeAspect="1" noChangeArrowheads="1"/>
          </p:cNvPicPr>
          <p:nvPr/>
        </p:nvPicPr>
        <p:blipFill>
          <a:blip r:embed="rId2"/>
          <a:srcRect/>
          <a:stretch>
            <a:fillRect/>
          </a:stretch>
        </p:blipFill>
        <p:spPr bwMode="auto">
          <a:xfrm>
            <a:off x="0" y="714356"/>
            <a:ext cx="9178913" cy="5005376"/>
          </a:xfrm>
          <a:prstGeom prst="rect">
            <a:avLst/>
          </a:prstGeom>
          <a:noFill/>
        </p:spPr>
      </p:pic>
      <p:sp>
        <p:nvSpPr>
          <p:cNvPr id="3" name="2 - Ορθογώνιο"/>
          <p:cNvSpPr/>
          <p:nvPr/>
        </p:nvSpPr>
        <p:spPr>
          <a:xfrm>
            <a:off x="1071538" y="5929330"/>
            <a:ext cx="7858180" cy="369332"/>
          </a:xfrm>
          <a:prstGeom prst="rect">
            <a:avLst/>
          </a:prstGeom>
        </p:spPr>
        <p:txBody>
          <a:bodyPr wrap="square">
            <a:spAutoFit/>
          </a:bodyPr>
          <a:lstStyle/>
          <a:p>
            <a:r>
              <a:rPr lang="el-GR" i="1" dirty="0" smtClean="0"/>
              <a:t>  Η Σαλαμάνδρα στο Πάρκο </a:t>
            </a:r>
            <a:r>
              <a:rPr lang="en-US" i="1" dirty="0" smtClean="0"/>
              <a:t>Güell</a:t>
            </a:r>
            <a:r>
              <a:rPr lang="el-GR" i="1" dirty="0" smtClean="0"/>
              <a:t> έχει γίνει σύμβολο του έργου του </a:t>
            </a:r>
            <a:r>
              <a:rPr lang="en-US" i="1" dirty="0" smtClean="0"/>
              <a:t>Gaudí</a:t>
            </a:r>
            <a:endParaRPr lang="el-GR"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upload.wikimedia.org/wikipedia/commons/thumb/f/f1/Goelbench06390140.JPG/800px-Goelbench06390140.JPG"/>
          <p:cNvPicPr>
            <a:picLocks noChangeAspect="1" noChangeArrowheads="1"/>
          </p:cNvPicPr>
          <p:nvPr/>
        </p:nvPicPr>
        <p:blipFill>
          <a:blip r:embed="rId2"/>
          <a:srcRect/>
          <a:stretch>
            <a:fillRect/>
          </a:stretch>
        </p:blipFill>
        <p:spPr bwMode="auto">
          <a:xfrm>
            <a:off x="857224" y="285728"/>
            <a:ext cx="7620000" cy="5705476"/>
          </a:xfrm>
          <a:prstGeom prst="rect">
            <a:avLst/>
          </a:prstGeom>
          <a:noFill/>
        </p:spPr>
      </p:pic>
      <p:sp>
        <p:nvSpPr>
          <p:cNvPr id="3" name="2 - Ορθογώνιο"/>
          <p:cNvSpPr/>
          <p:nvPr/>
        </p:nvSpPr>
        <p:spPr>
          <a:xfrm>
            <a:off x="785786" y="6211669"/>
            <a:ext cx="7644978" cy="646331"/>
          </a:xfrm>
          <a:prstGeom prst="rect">
            <a:avLst/>
          </a:prstGeom>
        </p:spPr>
        <p:txBody>
          <a:bodyPr wrap="none">
            <a:spAutoFit/>
          </a:bodyPr>
          <a:lstStyle/>
          <a:p>
            <a:pPr algn="ctr"/>
            <a:r>
              <a:rPr lang="el-GR" i="1" dirty="0" smtClean="0"/>
              <a:t>Παγκάκι στην ταράτσα </a:t>
            </a:r>
            <a:r>
              <a:rPr lang="el-GR" i="1" dirty="0" smtClean="0"/>
              <a:t>στο </a:t>
            </a:r>
            <a:r>
              <a:rPr lang="es-ES" i="1" dirty="0" smtClean="0"/>
              <a:t>Parc Güell</a:t>
            </a:r>
            <a:r>
              <a:rPr lang="el-GR" i="1" dirty="0" smtClean="0"/>
              <a:t>, που ακολουθεί τις καμπύλες του κτηρίου </a:t>
            </a:r>
          </a:p>
          <a:p>
            <a:pPr algn="ctr"/>
            <a:r>
              <a:rPr lang="el-GR" i="1" dirty="0" smtClean="0"/>
              <a:t>και βλέπει αμφιθεατρικά την πόλη.</a:t>
            </a:r>
            <a:endParaRPr lang="el-GR"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Σχετική εικόνα"/>
          <p:cNvPicPr>
            <a:picLocks noChangeAspect="1" noChangeArrowheads="1"/>
          </p:cNvPicPr>
          <p:nvPr/>
        </p:nvPicPr>
        <p:blipFill>
          <a:blip r:embed="rId2"/>
          <a:srcRect/>
          <a:stretch>
            <a:fillRect/>
          </a:stretch>
        </p:blipFill>
        <p:spPr bwMode="auto">
          <a:xfrm>
            <a:off x="-4837" y="357166"/>
            <a:ext cx="9176417" cy="60722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Σχετική εικόνα"/>
          <p:cNvPicPr>
            <a:picLocks noChangeAspect="1" noChangeArrowheads="1"/>
          </p:cNvPicPr>
          <p:nvPr/>
        </p:nvPicPr>
        <p:blipFill>
          <a:blip r:embed="rId2"/>
          <a:srcRect/>
          <a:stretch>
            <a:fillRect/>
          </a:stretch>
        </p:blipFill>
        <p:spPr bwMode="auto">
          <a:xfrm>
            <a:off x="41621" y="1285860"/>
            <a:ext cx="9047259" cy="38576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Αποτέλεσμα εικόνας για gaudi park"/>
          <p:cNvPicPr>
            <a:picLocks noChangeAspect="1" noChangeArrowheads="1"/>
          </p:cNvPicPr>
          <p:nvPr/>
        </p:nvPicPr>
        <p:blipFill>
          <a:blip r:embed="rId2"/>
          <a:srcRect/>
          <a:stretch>
            <a:fillRect/>
          </a:stretch>
        </p:blipFill>
        <p:spPr bwMode="auto">
          <a:xfrm>
            <a:off x="428596" y="0"/>
            <a:ext cx="8350354"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ας για gaudi park"/>
          <p:cNvPicPr>
            <a:picLocks noChangeAspect="1" noChangeArrowheads="1"/>
          </p:cNvPicPr>
          <p:nvPr/>
        </p:nvPicPr>
        <p:blipFill>
          <a:blip r:embed="rId2"/>
          <a:srcRect/>
          <a:stretch>
            <a:fillRect/>
          </a:stretch>
        </p:blipFill>
        <p:spPr bwMode="auto">
          <a:xfrm>
            <a:off x="1142976" y="0"/>
            <a:ext cx="6857999"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00430" y="214290"/>
            <a:ext cx="2214578" cy="1200329"/>
          </a:xfrm>
          <a:prstGeom prst="rect">
            <a:avLst/>
          </a:prstGeom>
        </p:spPr>
        <p:txBody>
          <a:bodyPr wrap="square">
            <a:spAutoFit/>
          </a:bodyPr>
          <a:lstStyle/>
          <a:p>
            <a:r>
              <a:rPr lang="en-US" sz="2400" i="1" dirty="0"/>
              <a:t>Gustav Klimt </a:t>
            </a:r>
            <a:endParaRPr lang="en-US" sz="2400" i="1" dirty="0" smtClean="0"/>
          </a:p>
          <a:p>
            <a:r>
              <a:rPr lang="en-US" sz="2400" i="1" dirty="0" smtClean="0"/>
              <a:t>1862 </a:t>
            </a:r>
            <a:r>
              <a:rPr lang="en-US" sz="2400" i="1" dirty="0"/>
              <a:t>– </a:t>
            </a:r>
            <a:r>
              <a:rPr lang="en-US" sz="2400" i="1" dirty="0" smtClean="0"/>
              <a:t>1918</a:t>
            </a:r>
          </a:p>
          <a:p>
            <a:r>
              <a:rPr lang="en-US" sz="2400" dirty="0"/>
              <a:t> </a:t>
            </a:r>
            <a:endParaRPr lang="el-GR" sz="2400" dirty="0"/>
          </a:p>
        </p:txBody>
      </p:sp>
      <p:pic>
        <p:nvPicPr>
          <p:cNvPr id="1026" name="Picture 2" descr="Klimt.jpg"/>
          <p:cNvPicPr>
            <a:picLocks noChangeAspect="1" noChangeArrowheads="1"/>
          </p:cNvPicPr>
          <p:nvPr/>
        </p:nvPicPr>
        <p:blipFill>
          <a:blip r:embed="rId2"/>
          <a:srcRect/>
          <a:stretch>
            <a:fillRect/>
          </a:stretch>
        </p:blipFill>
        <p:spPr bwMode="auto">
          <a:xfrm>
            <a:off x="500034" y="1214422"/>
            <a:ext cx="3786214" cy="4867989"/>
          </a:xfrm>
          <a:prstGeom prst="rect">
            <a:avLst/>
          </a:prstGeom>
          <a:noFill/>
        </p:spPr>
      </p:pic>
      <p:sp>
        <p:nvSpPr>
          <p:cNvPr id="6" name="5 - Ορθογώνιο"/>
          <p:cNvSpPr/>
          <p:nvPr/>
        </p:nvSpPr>
        <p:spPr>
          <a:xfrm>
            <a:off x="4572000" y="1928802"/>
            <a:ext cx="4572000" cy="2862322"/>
          </a:xfrm>
          <a:prstGeom prst="rect">
            <a:avLst/>
          </a:prstGeom>
        </p:spPr>
        <p:txBody>
          <a:bodyPr>
            <a:spAutoFit/>
          </a:bodyPr>
          <a:lstStyle/>
          <a:p>
            <a:r>
              <a:rPr lang="el-GR" dirty="0" smtClean="0"/>
              <a:t>Ήταν</a:t>
            </a:r>
            <a:r>
              <a:rPr lang="el-GR" dirty="0"/>
              <a:t> Αυστριακός </a:t>
            </a:r>
            <a:r>
              <a:rPr lang="el-GR" dirty="0" smtClean="0"/>
              <a:t>συμβολιστής ζωγράφος</a:t>
            </a:r>
            <a:r>
              <a:rPr lang="el-GR" dirty="0"/>
              <a:t> και ένας από τους σημαντικότερους εκπροσώπους του κινήματος της Απόσχισης (</a:t>
            </a:r>
            <a:r>
              <a:rPr lang="el-GR" i="1" dirty="0"/>
              <a:t>Sezession</a:t>
            </a:r>
            <a:r>
              <a:rPr lang="el-GR" dirty="0"/>
              <a:t>) της Βιέννης </a:t>
            </a:r>
            <a:r>
              <a:rPr lang="el-GR" dirty="0" smtClean="0"/>
              <a:t>το 1897, που </a:t>
            </a:r>
            <a:r>
              <a:rPr lang="el-GR" dirty="0"/>
              <a:t>διαδραμάτισε σημαντικό ρόλο στην ανάπτυξη της </a:t>
            </a:r>
            <a:r>
              <a:rPr lang="el-GR" i="1" dirty="0"/>
              <a:t>Αρ Νουβό</a:t>
            </a:r>
            <a:r>
              <a:rPr lang="el-GR" dirty="0"/>
              <a:t> (Art Nouveau</a:t>
            </a:r>
            <a:r>
              <a:rPr lang="el-GR" dirty="0" smtClean="0"/>
              <a:t>).</a:t>
            </a:r>
          </a:p>
          <a:p>
            <a:r>
              <a:rPr lang="el-GR" dirty="0" smtClean="0"/>
              <a:t> </a:t>
            </a:r>
          </a:p>
          <a:p>
            <a:r>
              <a:rPr lang="el-GR" dirty="0" smtClean="0"/>
              <a:t>Υπήρξε </a:t>
            </a:r>
            <a:r>
              <a:rPr lang="el-GR" dirty="0"/>
              <a:t>από τους πρώτους που κατάφεραν να συνδυάσουν την εικονιστική με την αφηρημένη ζωγραφική.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thumb/0/04/Gustav_Klimt_012.jpg/800px-Gustav_Klimt_012.jpg"/>
          <p:cNvPicPr>
            <a:picLocks noChangeAspect="1" noChangeArrowheads="1"/>
          </p:cNvPicPr>
          <p:nvPr/>
        </p:nvPicPr>
        <p:blipFill>
          <a:blip r:embed="rId2"/>
          <a:srcRect/>
          <a:stretch>
            <a:fillRect/>
          </a:stretch>
        </p:blipFill>
        <p:spPr bwMode="auto">
          <a:xfrm>
            <a:off x="0" y="0"/>
            <a:ext cx="5673629" cy="6858000"/>
          </a:xfrm>
          <a:prstGeom prst="rect">
            <a:avLst/>
          </a:prstGeom>
          <a:noFill/>
        </p:spPr>
      </p:pic>
      <p:sp>
        <p:nvSpPr>
          <p:cNvPr id="3" name="2 - Ορθογώνιο"/>
          <p:cNvSpPr/>
          <p:nvPr/>
        </p:nvSpPr>
        <p:spPr>
          <a:xfrm>
            <a:off x="6000760" y="5143512"/>
            <a:ext cx="2770823" cy="646331"/>
          </a:xfrm>
          <a:prstGeom prst="rect">
            <a:avLst/>
          </a:prstGeom>
        </p:spPr>
        <p:txBody>
          <a:bodyPr wrap="none">
            <a:spAutoFit/>
          </a:bodyPr>
          <a:lstStyle/>
          <a:p>
            <a:r>
              <a:rPr lang="el-GR" i="1" dirty="0" smtClean="0"/>
              <a:t>‘’Το </a:t>
            </a:r>
            <a:r>
              <a:rPr lang="el-GR" i="1" dirty="0"/>
              <a:t>θέατρο της </a:t>
            </a:r>
            <a:r>
              <a:rPr lang="el-GR" i="1" dirty="0" smtClean="0"/>
              <a:t>Ταορμίνας’’</a:t>
            </a:r>
            <a:endParaRPr lang="el-GR" dirty="0"/>
          </a:p>
          <a:p>
            <a:r>
              <a:rPr lang="el-GR" dirty="0" smtClean="0"/>
              <a:t>                 </a:t>
            </a:r>
            <a:r>
              <a:rPr lang="el-GR" dirty="0"/>
              <a:t>1886-88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8/84/Gustav_Klimt_046.jpg/800px-Gustav_Klimt_046.jpg"/>
          <p:cNvPicPr>
            <a:picLocks noChangeAspect="1" noChangeArrowheads="1"/>
          </p:cNvPicPr>
          <p:nvPr/>
        </p:nvPicPr>
        <p:blipFill>
          <a:blip r:embed="rId2"/>
          <a:srcRect/>
          <a:stretch>
            <a:fillRect/>
          </a:stretch>
        </p:blipFill>
        <p:spPr bwMode="auto">
          <a:xfrm>
            <a:off x="0" y="-8590"/>
            <a:ext cx="6858016" cy="6866589"/>
          </a:xfrm>
          <a:prstGeom prst="rect">
            <a:avLst/>
          </a:prstGeom>
          <a:noFill/>
        </p:spPr>
      </p:pic>
      <p:sp>
        <p:nvSpPr>
          <p:cNvPr id="5" name="4 - Ορθογώνιο"/>
          <p:cNvSpPr/>
          <p:nvPr/>
        </p:nvSpPr>
        <p:spPr>
          <a:xfrm>
            <a:off x="6858000" y="4549676"/>
            <a:ext cx="4572000" cy="2308324"/>
          </a:xfrm>
          <a:prstGeom prst="rect">
            <a:avLst/>
          </a:prstGeom>
        </p:spPr>
        <p:txBody>
          <a:bodyPr>
            <a:spAutoFit/>
          </a:bodyPr>
          <a:lstStyle/>
          <a:p>
            <a:r>
              <a:rPr lang="el-GR" i="1" dirty="0" smtClean="0"/>
              <a:t>‘’Προσωπογραφία </a:t>
            </a:r>
            <a:r>
              <a:rPr lang="el-GR" i="1" dirty="0"/>
              <a:t>της </a:t>
            </a:r>
            <a:endParaRPr lang="el-GR" i="1" dirty="0" smtClean="0"/>
          </a:p>
          <a:p>
            <a:r>
              <a:rPr lang="el-GR" i="1" dirty="0" smtClean="0"/>
              <a:t>Adele Bloch - Bauer I</a:t>
            </a:r>
            <a:r>
              <a:rPr lang="el-GR" dirty="0" smtClean="0"/>
              <a:t>’’ </a:t>
            </a:r>
          </a:p>
          <a:p>
            <a:r>
              <a:rPr lang="el-GR" dirty="0" smtClean="0"/>
              <a:t>            1907 </a:t>
            </a:r>
          </a:p>
          <a:p>
            <a:r>
              <a:rPr lang="el-GR" dirty="0" smtClean="0"/>
              <a:t>    λάδι</a:t>
            </a:r>
            <a:r>
              <a:rPr lang="el-GR" dirty="0"/>
              <a:t>, χρυσός και </a:t>
            </a:r>
            <a:endParaRPr lang="el-GR" dirty="0" smtClean="0"/>
          </a:p>
          <a:p>
            <a:r>
              <a:rPr lang="el-GR" dirty="0" smtClean="0"/>
              <a:t>άργυρος </a:t>
            </a:r>
            <a:r>
              <a:rPr lang="el-GR" dirty="0"/>
              <a:t>σε μουσαμά</a:t>
            </a:r>
            <a:r>
              <a:rPr lang="el-GR" dirty="0" smtClean="0"/>
              <a:t>,</a:t>
            </a:r>
          </a:p>
          <a:p>
            <a:r>
              <a:rPr lang="el-GR" dirty="0" smtClean="0"/>
              <a:t>      Neue Galeri</a:t>
            </a:r>
            <a:r>
              <a:rPr lang="en-US" dirty="0" smtClean="0"/>
              <a:t>e</a:t>
            </a:r>
            <a:endParaRPr lang="el-GR" dirty="0" smtClean="0"/>
          </a:p>
          <a:p>
            <a:r>
              <a:rPr lang="el-GR" dirty="0" smtClean="0"/>
              <a:t>      </a:t>
            </a:r>
            <a:r>
              <a:rPr lang="el-GR" dirty="0"/>
              <a:t> Νέα </a:t>
            </a:r>
            <a:r>
              <a:rPr lang="el-GR" dirty="0" smtClean="0"/>
              <a:t>Υόρκη</a:t>
            </a:r>
            <a:endParaRPr lang="el-GR" dirty="0" smtClean="0"/>
          </a:p>
          <a:p>
            <a:r>
              <a:rPr lang="el-GR" dirty="0" smtClean="0"/>
              <a:t>     </a:t>
            </a:r>
            <a:r>
              <a:rPr lang="en-US" dirty="0" smtClean="0"/>
              <a:t>140 x 140 </a:t>
            </a:r>
            <a:r>
              <a:rPr lang="el-GR" dirty="0" smtClean="0"/>
              <a:t>εκ.</a:t>
            </a:r>
            <a:endParaRPr lang="el-GR" dirty="0"/>
          </a:p>
        </p:txBody>
      </p:sp>
      <p:sp>
        <p:nvSpPr>
          <p:cNvPr id="6" name="5 - Ορθογώνιο"/>
          <p:cNvSpPr/>
          <p:nvPr/>
        </p:nvSpPr>
        <p:spPr>
          <a:xfrm>
            <a:off x="6858000" y="0"/>
            <a:ext cx="4572000" cy="1323439"/>
          </a:xfrm>
          <a:prstGeom prst="rect">
            <a:avLst/>
          </a:prstGeom>
        </p:spPr>
        <p:txBody>
          <a:bodyPr>
            <a:spAutoFit/>
          </a:bodyPr>
          <a:lstStyle/>
          <a:p>
            <a:r>
              <a:rPr lang="el-GR" sz="1600" dirty="0"/>
              <a:t>το φόντο διακοσμείται </a:t>
            </a:r>
            <a:endParaRPr lang="el-GR" sz="1600" dirty="0" smtClean="0"/>
          </a:p>
          <a:p>
            <a:r>
              <a:rPr lang="el-GR" sz="1600" dirty="0" smtClean="0"/>
              <a:t>με </a:t>
            </a:r>
            <a:r>
              <a:rPr lang="el-GR" sz="1600" dirty="0"/>
              <a:t>πολυάριθμα </a:t>
            </a:r>
            <a:r>
              <a:rPr lang="el-GR" sz="1600" dirty="0" smtClean="0"/>
              <a:t>σχήματα</a:t>
            </a:r>
          </a:p>
          <a:p>
            <a:r>
              <a:rPr lang="el-GR" sz="1600" dirty="0" smtClean="0"/>
              <a:t> </a:t>
            </a:r>
            <a:r>
              <a:rPr lang="el-GR" sz="1600" dirty="0"/>
              <a:t>και λεπτομέρειες, </a:t>
            </a:r>
            <a:endParaRPr lang="el-GR" sz="1600" dirty="0" smtClean="0"/>
          </a:p>
          <a:p>
            <a:r>
              <a:rPr lang="el-GR" sz="1600" dirty="0" smtClean="0"/>
              <a:t>συχνά </a:t>
            </a:r>
            <a:r>
              <a:rPr lang="el-GR" sz="1600" dirty="0"/>
              <a:t>με φύλλα χρυσού </a:t>
            </a:r>
            <a:endParaRPr lang="el-GR" sz="1600" dirty="0" smtClean="0"/>
          </a:p>
          <a:p>
            <a:r>
              <a:rPr lang="el-GR" sz="1600" dirty="0" smtClean="0"/>
              <a:t>και</a:t>
            </a:r>
            <a:r>
              <a:rPr lang="el-GR" sz="1600" dirty="0"/>
              <a:t> </a:t>
            </a:r>
            <a:r>
              <a:rPr lang="el-GR" sz="1600" dirty="0" smtClean="0"/>
              <a:t>αργύρου</a:t>
            </a:r>
            <a:endParaRPr lang="el-GR" sz="1600" dirty="0"/>
          </a:p>
        </p:txBody>
      </p:sp>
      <p:sp>
        <p:nvSpPr>
          <p:cNvPr id="7" name="6 - Ορθογώνιο"/>
          <p:cNvSpPr/>
          <p:nvPr/>
        </p:nvSpPr>
        <p:spPr>
          <a:xfrm>
            <a:off x="6858000" y="1785926"/>
            <a:ext cx="2286000" cy="2308324"/>
          </a:xfrm>
          <a:prstGeom prst="rect">
            <a:avLst/>
          </a:prstGeom>
        </p:spPr>
        <p:txBody>
          <a:bodyPr wrap="square">
            <a:spAutoFit/>
          </a:bodyPr>
          <a:lstStyle/>
          <a:p>
            <a:r>
              <a:rPr lang="el-GR" sz="1600" dirty="0"/>
              <a:t>Στην </a:t>
            </a:r>
            <a:r>
              <a:rPr lang="el-GR" sz="1600" dirty="0" smtClean="0"/>
              <a:t>προσωπογραφία</a:t>
            </a:r>
          </a:p>
          <a:p>
            <a:r>
              <a:rPr lang="el-GR" sz="1600" dirty="0" smtClean="0"/>
              <a:t>αυτή</a:t>
            </a:r>
            <a:r>
              <a:rPr lang="el-GR" sz="1600" dirty="0"/>
              <a:t>, ξεχωρίζουν τα </a:t>
            </a:r>
            <a:endParaRPr lang="el-GR" sz="1600" dirty="0" smtClean="0"/>
          </a:p>
          <a:p>
            <a:r>
              <a:rPr lang="el-GR" sz="1600" dirty="0" smtClean="0"/>
              <a:t>σύμβολα </a:t>
            </a:r>
            <a:r>
              <a:rPr lang="el-GR" sz="1600" dirty="0"/>
              <a:t>που απεικονίζονται, όπως τα αιγυπτιακά μάτια ή τα μυκηναϊκά σπειροειδή μοτίβα, στοιχεία που ενισχύουν τον «εξωτισμό» του πίνακα.</a:t>
            </a:r>
          </a:p>
        </p:txBody>
      </p:sp>
      <p:sp>
        <p:nvSpPr>
          <p:cNvPr id="8" name="7 - Ορθογώνιο"/>
          <p:cNvSpPr/>
          <p:nvPr/>
        </p:nvSpPr>
        <p:spPr>
          <a:xfrm>
            <a:off x="0" y="428604"/>
            <a:ext cx="4572000" cy="1077218"/>
          </a:xfrm>
          <a:prstGeom prst="rect">
            <a:avLst/>
          </a:prstGeom>
        </p:spPr>
        <p:txBody>
          <a:bodyPr>
            <a:spAutoFit/>
          </a:bodyPr>
          <a:lstStyle/>
          <a:p>
            <a:r>
              <a:rPr lang="el-GR" sz="1600" b="1" dirty="0">
                <a:solidFill>
                  <a:schemeClr val="bg1"/>
                </a:solidFill>
              </a:rPr>
              <a:t>ο ακριβότερος πίνακας </a:t>
            </a:r>
            <a:endParaRPr lang="el-GR" sz="1600" b="1" dirty="0" smtClean="0">
              <a:solidFill>
                <a:schemeClr val="bg1"/>
              </a:solidFill>
            </a:endParaRPr>
          </a:p>
          <a:p>
            <a:r>
              <a:rPr lang="el-GR" sz="1600" b="1" dirty="0" smtClean="0">
                <a:solidFill>
                  <a:schemeClr val="bg1"/>
                </a:solidFill>
              </a:rPr>
              <a:t>ζωγραφικής </a:t>
            </a:r>
            <a:r>
              <a:rPr lang="el-GR" sz="1600" b="1" dirty="0">
                <a:solidFill>
                  <a:schemeClr val="bg1"/>
                </a:solidFill>
              </a:rPr>
              <a:t>μετά την πώλησή </a:t>
            </a:r>
            <a:endParaRPr lang="el-GR" sz="1600" b="1" dirty="0" smtClean="0">
              <a:solidFill>
                <a:schemeClr val="bg1"/>
              </a:solidFill>
            </a:endParaRPr>
          </a:p>
          <a:p>
            <a:r>
              <a:rPr lang="el-GR" sz="1600" b="1" dirty="0" smtClean="0">
                <a:solidFill>
                  <a:schemeClr val="bg1"/>
                </a:solidFill>
              </a:rPr>
              <a:t>του</a:t>
            </a:r>
            <a:r>
              <a:rPr lang="el-GR" sz="1600" b="1" dirty="0">
                <a:solidFill>
                  <a:schemeClr val="bg1"/>
                </a:solidFill>
              </a:rPr>
              <a:t>, τον Ιούνιο του </a:t>
            </a:r>
            <a:r>
              <a:rPr lang="el-GR" sz="1600" b="1" dirty="0" smtClean="0">
                <a:solidFill>
                  <a:schemeClr val="bg1"/>
                </a:solidFill>
              </a:rPr>
              <a:t>2006 και </a:t>
            </a:r>
          </a:p>
          <a:p>
            <a:r>
              <a:rPr lang="el-GR" sz="1600" b="1" dirty="0">
                <a:solidFill>
                  <a:schemeClr val="bg1"/>
                </a:solidFill>
              </a:rPr>
              <a:t>μ</a:t>
            </a:r>
            <a:r>
              <a:rPr lang="el-GR" sz="1600" b="1" dirty="0" smtClean="0">
                <a:solidFill>
                  <a:schemeClr val="bg1"/>
                </a:solidFill>
              </a:rPr>
              <a:t>έχρι τον πίνακα  του Γκωγκέν.</a:t>
            </a:r>
            <a:endParaRPr lang="el-GR" sz="16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3/Gustav_Klimt_016.jpg/800px-Gustav_Klimt_016.jpg"/>
          <p:cNvPicPr>
            <a:picLocks noChangeAspect="1" noChangeArrowheads="1"/>
          </p:cNvPicPr>
          <p:nvPr/>
        </p:nvPicPr>
        <p:blipFill>
          <a:blip r:embed="rId2"/>
          <a:srcRect/>
          <a:stretch>
            <a:fillRect/>
          </a:stretch>
        </p:blipFill>
        <p:spPr bwMode="auto">
          <a:xfrm>
            <a:off x="0" y="-8590"/>
            <a:ext cx="6858016" cy="6866589"/>
          </a:xfrm>
          <a:prstGeom prst="rect">
            <a:avLst/>
          </a:prstGeom>
          <a:noFill/>
        </p:spPr>
      </p:pic>
      <p:sp>
        <p:nvSpPr>
          <p:cNvPr id="5" name="4 - Ορθογώνιο">
            <a:hlinkClick r:id="rId3"/>
          </p:cNvPr>
          <p:cNvSpPr/>
          <p:nvPr/>
        </p:nvSpPr>
        <p:spPr>
          <a:xfrm>
            <a:off x="6858000" y="5286388"/>
            <a:ext cx="2286000" cy="1477328"/>
          </a:xfrm>
          <a:prstGeom prst="rect">
            <a:avLst/>
          </a:prstGeom>
        </p:spPr>
        <p:txBody>
          <a:bodyPr wrap="square">
            <a:spAutoFit/>
          </a:bodyPr>
          <a:lstStyle/>
          <a:p>
            <a:r>
              <a:rPr lang="el-GR" i="1" dirty="0" smtClean="0"/>
              <a:t>       ‘’Το φιλί</a:t>
            </a:r>
            <a:r>
              <a:rPr lang="el-GR" dirty="0" smtClean="0"/>
              <a:t>’’</a:t>
            </a:r>
          </a:p>
          <a:p>
            <a:r>
              <a:rPr lang="el-GR" dirty="0" smtClean="0"/>
              <a:t>      1907-1908</a:t>
            </a:r>
          </a:p>
          <a:p>
            <a:r>
              <a:rPr lang="el-GR" dirty="0" smtClean="0"/>
              <a:t>   </a:t>
            </a:r>
            <a:r>
              <a:rPr lang="fr-FR" dirty="0"/>
              <a:t>Österreichische </a:t>
            </a:r>
            <a:endParaRPr lang="el-GR" dirty="0" smtClean="0"/>
          </a:p>
          <a:p>
            <a:r>
              <a:rPr lang="el-GR" dirty="0" smtClean="0"/>
              <a:t>  </a:t>
            </a:r>
            <a:r>
              <a:rPr lang="fr-FR" dirty="0" smtClean="0"/>
              <a:t>Galerie </a:t>
            </a:r>
            <a:r>
              <a:rPr lang="fr-FR" dirty="0" smtClean="0"/>
              <a:t>Belvedere</a:t>
            </a:r>
            <a:endParaRPr lang="el-GR" dirty="0" smtClean="0"/>
          </a:p>
          <a:p>
            <a:pPr algn="ctr"/>
            <a:r>
              <a:rPr lang="el-GR" dirty="0" smtClean="0"/>
              <a:t>180</a:t>
            </a:r>
            <a:r>
              <a:rPr lang="en-US" dirty="0" smtClean="0"/>
              <a:t> x</a:t>
            </a:r>
            <a:r>
              <a:rPr lang="en-US" dirty="0" smtClean="0"/>
              <a:t> 180 </a:t>
            </a:r>
            <a:r>
              <a:rPr lang="el-GR" dirty="0" smtClean="0"/>
              <a:t>εκ.</a:t>
            </a:r>
            <a:endParaRPr lang="el-GR" dirty="0"/>
          </a:p>
        </p:txBody>
      </p:sp>
      <p:sp>
        <p:nvSpPr>
          <p:cNvPr id="6" name="5 - Ορθογώνιο"/>
          <p:cNvSpPr/>
          <p:nvPr/>
        </p:nvSpPr>
        <p:spPr>
          <a:xfrm>
            <a:off x="4857752" y="0"/>
            <a:ext cx="2050433" cy="923330"/>
          </a:xfrm>
          <a:prstGeom prst="rect">
            <a:avLst/>
          </a:prstGeom>
        </p:spPr>
        <p:txBody>
          <a:bodyPr wrap="none">
            <a:spAutoFit/>
          </a:bodyPr>
          <a:lstStyle/>
          <a:p>
            <a:r>
              <a:rPr lang="el-GR" dirty="0" smtClean="0"/>
              <a:t>Είναι ένα </a:t>
            </a:r>
            <a:r>
              <a:rPr lang="el-GR" dirty="0"/>
              <a:t>από </a:t>
            </a:r>
            <a:r>
              <a:rPr lang="el-GR" dirty="0" smtClean="0"/>
              <a:t>τα</a:t>
            </a:r>
          </a:p>
          <a:p>
            <a:r>
              <a:rPr lang="el-GR" dirty="0" smtClean="0"/>
              <a:t> </a:t>
            </a:r>
            <a:r>
              <a:rPr lang="el-GR" dirty="0"/>
              <a:t>διασημότερα </a:t>
            </a:r>
            <a:r>
              <a:rPr lang="el-GR" dirty="0" smtClean="0"/>
              <a:t>έργα </a:t>
            </a:r>
          </a:p>
          <a:p>
            <a:r>
              <a:rPr lang="el-GR" dirty="0" smtClean="0"/>
              <a:t>της</a:t>
            </a:r>
            <a:r>
              <a:rPr lang="el-GR" dirty="0"/>
              <a:t> Αρ </a:t>
            </a:r>
            <a:r>
              <a:rPr lang="el-GR" dirty="0" smtClean="0"/>
              <a:t>Νουβό.</a:t>
            </a:r>
            <a:endParaRPr lang="el-GR" dirty="0"/>
          </a:p>
        </p:txBody>
      </p:sp>
      <p:sp>
        <p:nvSpPr>
          <p:cNvPr id="7" name="6 - Ορθογώνιο"/>
          <p:cNvSpPr/>
          <p:nvPr/>
        </p:nvSpPr>
        <p:spPr>
          <a:xfrm>
            <a:off x="6858000" y="285728"/>
            <a:ext cx="2286000" cy="4770537"/>
          </a:xfrm>
          <a:prstGeom prst="rect">
            <a:avLst/>
          </a:prstGeom>
        </p:spPr>
        <p:txBody>
          <a:bodyPr wrap="square">
            <a:spAutoFit/>
          </a:bodyPr>
          <a:lstStyle/>
          <a:p>
            <a:r>
              <a:rPr lang="el-GR" sz="1600" dirty="0"/>
              <a:t>Το ζευγάρι στέκεται πάνω σε ένα βράχο γεμάτο λουλούδια, ο οποίος κόβεται απότομα στα δεξιά του πίνακα, ενώ λουλούδια υπάρχουν και στα μαλλιά των δύο προσώπων. Επίσης, ένα χρυσό φυτό βρίσκεται στο δεξιό μέρος, μπροστά από την γυναίκα, ενώ ένα χρυσό φωτοστέφανο σε σχήμα καμπάνας διακοσμημένο με κυκλικά σχήματα, το οποίο ξεκινά πίσω από τους ώμους του άνδρα, περιβάλει το ζευγάρι.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las Athena, 1898, Vienna Museum"/>
          <p:cNvPicPr>
            <a:picLocks noChangeAspect="1" noChangeArrowheads="1"/>
          </p:cNvPicPr>
          <p:nvPr/>
        </p:nvPicPr>
        <p:blipFill>
          <a:blip r:embed="rId2"/>
          <a:srcRect/>
          <a:stretch>
            <a:fillRect/>
          </a:stretch>
        </p:blipFill>
        <p:spPr bwMode="auto">
          <a:xfrm>
            <a:off x="-1" y="0"/>
            <a:ext cx="6930189" cy="6858000"/>
          </a:xfrm>
          <a:prstGeom prst="rect">
            <a:avLst/>
          </a:prstGeom>
          <a:noFill/>
        </p:spPr>
      </p:pic>
      <p:sp>
        <p:nvSpPr>
          <p:cNvPr id="3" name="2 - Ορθογώνιο"/>
          <p:cNvSpPr/>
          <p:nvPr/>
        </p:nvSpPr>
        <p:spPr>
          <a:xfrm>
            <a:off x="7000892" y="5286388"/>
            <a:ext cx="1922065" cy="1200329"/>
          </a:xfrm>
          <a:prstGeom prst="rect">
            <a:avLst/>
          </a:prstGeom>
        </p:spPr>
        <p:txBody>
          <a:bodyPr wrap="none">
            <a:spAutoFit/>
          </a:bodyPr>
          <a:lstStyle/>
          <a:p>
            <a:pPr algn="ctr"/>
            <a:r>
              <a:rPr lang="el-GR" i="1" dirty="0" smtClean="0"/>
              <a:t>‘’Αθηνά Παλλάδα’’</a:t>
            </a:r>
          </a:p>
          <a:p>
            <a:pPr algn="ctr"/>
            <a:r>
              <a:rPr lang="fi-FI" i="1" dirty="0" smtClean="0"/>
              <a:t> 1898</a:t>
            </a:r>
            <a:endParaRPr lang="el-GR" i="1" dirty="0" smtClean="0"/>
          </a:p>
          <a:p>
            <a:pPr algn="ctr"/>
            <a:r>
              <a:rPr lang="fi-FI" i="1" dirty="0" smtClean="0"/>
              <a:t>Vienna </a:t>
            </a:r>
            <a:r>
              <a:rPr lang="fi-FI" i="1" dirty="0" smtClean="0"/>
              <a:t>Museum</a:t>
            </a:r>
            <a:endParaRPr lang="el-GR" i="1" dirty="0" smtClean="0"/>
          </a:p>
          <a:p>
            <a:pPr algn="ctr"/>
            <a:r>
              <a:rPr lang="el-GR" i="1" dirty="0" smtClean="0"/>
              <a:t>    75 </a:t>
            </a:r>
            <a:r>
              <a:rPr lang="en-US" i="1" dirty="0" smtClean="0"/>
              <a:t>x 75 </a:t>
            </a:r>
            <a:r>
              <a:rPr lang="el-GR" i="1" dirty="0" smtClean="0"/>
              <a:t>εκ.</a:t>
            </a:r>
            <a:endParaRPr lang="el-G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ady with a Fan, c. 1917–1918"/>
          <p:cNvPicPr>
            <a:picLocks noChangeAspect="1" noChangeArrowheads="1"/>
          </p:cNvPicPr>
          <p:nvPr/>
        </p:nvPicPr>
        <p:blipFill>
          <a:blip r:embed="rId2"/>
          <a:srcRect/>
          <a:stretch>
            <a:fillRect/>
          </a:stretch>
        </p:blipFill>
        <p:spPr bwMode="auto">
          <a:xfrm>
            <a:off x="0" y="0"/>
            <a:ext cx="6886695" cy="6858000"/>
          </a:xfrm>
          <a:prstGeom prst="rect">
            <a:avLst/>
          </a:prstGeom>
          <a:noFill/>
        </p:spPr>
      </p:pic>
      <p:sp>
        <p:nvSpPr>
          <p:cNvPr id="3" name="2 - Ορθογώνιο"/>
          <p:cNvSpPr/>
          <p:nvPr/>
        </p:nvSpPr>
        <p:spPr>
          <a:xfrm>
            <a:off x="6929455" y="4429132"/>
            <a:ext cx="2214546" cy="923330"/>
          </a:xfrm>
          <a:prstGeom prst="rect">
            <a:avLst/>
          </a:prstGeom>
        </p:spPr>
        <p:txBody>
          <a:bodyPr wrap="square">
            <a:spAutoFit/>
          </a:bodyPr>
          <a:lstStyle/>
          <a:p>
            <a:pPr algn="ctr"/>
            <a:r>
              <a:rPr lang="el-GR" i="1" dirty="0" smtClean="0"/>
              <a:t>‘’</a:t>
            </a:r>
            <a:r>
              <a:rPr lang="en-US" i="1" dirty="0" smtClean="0"/>
              <a:t>Lady with a Fan</a:t>
            </a:r>
            <a:r>
              <a:rPr lang="el-GR" i="1" dirty="0" smtClean="0"/>
              <a:t>’’</a:t>
            </a:r>
            <a:r>
              <a:rPr lang="en-US" i="1" dirty="0" smtClean="0"/>
              <a:t> 1917</a:t>
            </a:r>
            <a:r>
              <a:rPr lang="el-GR" i="1" dirty="0" smtClean="0"/>
              <a:t>/</a:t>
            </a:r>
            <a:r>
              <a:rPr lang="en-US" i="1" dirty="0" smtClean="0"/>
              <a:t>18</a:t>
            </a:r>
            <a:endParaRPr lang="el-GR" i="1" dirty="0" smtClean="0"/>
          </a:p>
          <a:p>
            <a:pPr algn="ctr"/>
            <a:r>
              <a:rPr lang="el-GR" i="1" dirty="0" smtClean="0"/>
              <a:t>Ιδιωτική συλλογή</a:t>
            </a:r>
            <a:endParaRPr lang="el-GR"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868" y="214290"/>
            <a:ext cx="1927322" cy="830997"/>
          </a:xfrm>
          <a:prstGeom prst="rect">
            <a:avLst/>
          </a:prstGeom>
        </p:spPr>
        <p:txBody>
          <a:bodyPr wrap="none">
            <a:spAutoFit/>
          </a:bodyPr>
          <a:lstStyle/>
          <a:p>
            <a:r>
              <a:rPr lang="fr-FR" sz="2400" i="1" dirty="0"/>
              <a:t>Antoni </a:t>
            </a:r>
            <a:r>
              <a:rPr lang="fr-FR" sz="2400" i="1" dirty="0" smtClean="0"/>
              <a:t>Gaudí</a:t>
            </a:r>
            <a:r>
              <a:rPr lang="fr-FR" sz="2400" i="1" dirty="0"/>
              <a:t> </a:t>
            </a:r>
            <a:endParaRPr lang="el-GR" sz="2400" i="1" dirty="0" smtClean="0"/>
          </a:p>
          <a:p>
            <a:r>
              <a:rPr lang="fr-FR" sz="2400" i="1" dirty="0" smtClean="0"/>
              <a:t>1852 </a:t>
            </a:r>
            <a:r>
              <a:rPr lang="fr-FR" sz="2400" i="1" dirty="0"/>
              <a:t>– </a:t>
            </a:r>
            <a:r>
              <a:rPr lang="fr-FR" sz="2400" i="1" dirty="0" smtClean="0"/>
              <a:t>1926</a:t>
            </a:r>
            <a:endParaRPr lang="fr-FR" sz="2400" i="1" dirty="0"/>
          </a:p>
        </p:txBody>
      </p:sp>
      <p:pic>
        <p:nvPicPr>
          <p:cNvPr id="19458" name="Picture 2" descr="Antoni Gaudi 1878.jpg"/>
          <p:cNvPicPr>
            <a:picLocks noChangeAspect="1" noChangeArrowheads="1"/>
          </p:cNvPicPr>
          <p:nvPr/>
        </p:nvPicPr>
        <p:blipFill>
          <a:blip r:embed="rId2"/>
          <a:srcRect/>
          <a:stretch>
            <a:fillRect/>
          </a:stretch>
        </p:blipFill>
        <p:spPr bwMode="auto">
          <a:xfrm>
            <a:off x="928662" y="1428736"/>
            <a:ext cx="3048000" cy="4181475"/>
          </a:xfrm>
          <a:prstGeom prst="rect">
            <a:avLst/>
          </a:prstGeom>
          <a:noFill/>
        </p:spPr>
      </p:pic>
      <p:sp>
        <p:nvSpPr>
          <p:cNvPr id="4" name="3 - Ορθογώνιο"/>
          <p:cNvSpPr/>
          <p:nvPr/>
        </p:nvSpPr>
        <p:spPr>
          <a:xfrm>
            <a:off x="4143372" y="1643050"/>
            <a:ext cx="6215106" cy="2862322"/>
          </a:xfrm>
          <a:prstGeom prst="rect">
            <a:avLst/>
          </a:prstGeom>
        </p:spPr>
        <p:txBody>
          <a:bodyPr wrap="square">
            <a:spAutoFit/>
          </a:bodyPr>
          <a:lstStyle/>
          <a:p>
            <a:r>
              <a:rPr lang="el-GR" dirty="0" smtClean="0"/>
              <a:t>Ήταν σημαντικός Ισπανός αρχιτέκτονας</a:t>
            </a:r>
            <a:r>
              <a:rPr lang="el-GR" dirty="0"/>
              <a:t> </a:t>
            </a:r>
            <a:r>
              <a:rPr lang="el-GR" dirty="0" smtClean="0"/>
              <a:t>του</a:t>
            </a:r>
          </a:p>
          <a:p>
            <a:r>
              <a:rPr lang="el-GR" dirty="0" smtClean="0"/>
              <a:t>καταλανικού </a:t>
            </a:r>
            <a:r>
              <a:rPr lang="el-GR" dirty="0"/>
              <a:t>μοντερνισμού</a:t>
            </a:r>
            <a:r>
              <a:rPr lang="el-GR" dirty="0" smtClean="0"/>
              <a:t>. Στη Βαρκελώνη</a:t>
            </a:r>
          </a:p>
          <a:p>
            <a:r>
              <a:rPr lang="el-GR" dirty="0"/>
              <a:t>β</a:t>
            </a:r>
            <a:r>
              <a:rPr lang="el-GR" dirty="0" smtClean="0"/>
              <a:t>ρίσκονται τα πιο γνωστά του έργα.</a:t>
            </a:r>
          </a:p>
          <a:p>
            <a:endParaRPr lang="el-GR" dirty="0"/>
          </a:p>
          <a:p>
            <a:r>
              <a:rPr lang="el-GR" dirty="0"/>
              <a:t>Χαρακτηριστική είναι μια από τις τεχνικές του </a:t>
            </a:r>
            <a:endParaRPr lang="el-GR" dirty="0" smtClean="0"/>
          </a:p>
          <a:p>
            <a:r>
              <a:rPr lang="el-GR" dirty="0" smtClean="0"/>
              <a:t>Γκαουντί, </a:t>
            </a:r>
            <a:r>
              <a:rPr lang="el-GR" dirty="0"/>
              <a:t>ο οποίος χρησιμοποιούσε κομμάτια </a:t>
            </a:r>
            <a:endParaRPr lang="el-GR" dirty="0" smtClean="0"/>
          </a:p>
          <a:p>
            <a:r>
              <a:rPr lang="el-GR" dirty="0" smtClean="0"/>
              <a:t>από </a:t>
            </a:r>
            <a:r>
              <a:rPr lang="el-GR" dirty="0"/>
              <a:t>κεραμικά πλακίδια για να διακοσμήσει </a:t>
            </a:r>
            <a:endParaRPr lang="el-GR" dirty="0" smtClean="0"/>
          </a:p>
          <a:p>
            <a:r>
              <a:rPr lang="el-GR" dirty="0" smtClean="0"/>
              <a:t>και </a:t>
            </a:r>
            <a:r>
              <a:rPr lang="el-GR" dirty="0"/>
              <a:t>να χρωματίσει κάποια από τα έργα του.</a:t>
            </a:r>
            <a:endParaRPr lang="el-GR" dirty="0" smtClean="0"/>
          </a:p>
          <a:p>
            <a:endParaRPr lang="el-GR" dirty="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thumb/1/14/Casa_Mil%C3%A0_%28Barcelona%29_-_5.jpg/800px-Casa_Mil%C3%A0_%28Barcelona%29_-_5.jpg"/>
          <p:cNvPicPr>
            <a:picLocks noChangeAspect="1" noChangeArrowheads="1"/>
          </p:cNvPicPr>
          <p:nvPr/>
        </p:nvPicPr>
        <p:blipFill>
          <a:blip r:embed="rId2"/>
          <a:srcRect/>
          <a:stretch>
            <a:fillRect/>
          </a:stretch>
        </p:blipFill>
        <p:spPr bwMode="auto">
          <a:xfrm>
            <a:off x="785786" y="214290"/>
            <a:ext cx="7620000" cy="5715000"/>
          </a:xfrm>
          <a:prstGeom prst="rect">
            <a:avLst/>
          </a:prstGeom>
          <a:noFill/>
        </p:spPr>
      </p:pic>
      <p:sp>
        <p:nvSpPr>
          <p:cNvPr id="3" name="2 - Ορθογώνιο"/>
          <p:cNvSpPr/>
          <p:nvPr/>
        </p:nvSpPr>
        <p:spPr>
          <a:xfrm>
            <a:off x="3643306" y="6072206"/>
            <a:ext cx="2299219" cy="369332"/>
          </a:xfrm>
          <a:prstGeom prst="rect">
            <a:avLst/>
          </a:prstGeom>
        </p:spPr>
        <p:txBody>
          <a:bodyPr wrap="none">
            <a:spAutoFit/>
          </a:bodyPr>
          <a:lstStyle/>
          <a:p>
            <a:r>
              <a:rPr lang="fr-FR" i="1" dirty="0"/>
              <a:t>Casa Milà (La Pedrera)</a:t>
            </a:r>
            <a:endParaRPr lang="el-GR"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272</Words>
  <Application>Microsoft Office PowerPoint</Application>
  <PresentationFormat>Προβολή στην οθόνη (4:3)</PresentationFormat>
  <Paragraphs>61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Klimt  - Gaudí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Klimt  -  Gaudi</dc:title>
  <dc:creator>User</dc:creator>
  <cp:lastModifiedBy>user</cp:lastModifiedBy>
  <cp:revision>8</cp:revision>
  <dcterms:created xsi:type="dcterms:W3CDTF">2017-05-03T11:44:18Z</dcterms:created>
  <dcterms:modified xsi:type="dcterms:W3CDTF">2026-03-04T09:17:03Z</dcterms:modified>
</cp:coreProperties>
</file>