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9595EC3C-DA46-467A-9AB4-5F172BE6A40B}" type="datetimeFigureOut">
              <a:rPr lang="el-GR" smtClean="0"/>
              <a:t>15/11/2020</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60280143-2E5A-4279-B572-5606BC88DD96}"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595EC3C-DA46-467A-9AB4-5F172BE6A40B}" type="datetimeFigureOut">
              <a:rPr lang="el-GR" smtClean="0"/>
              <a:t>15/11/2020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0280143-2E5A-4279-B572-5606BC88DD96}"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595EC3C-DA46-467A-9AB4-5F172BE6A40B}" type="datetimeFigureOut">
              <a:rPr lang="el-GR" smtClean="0"/>
              <a:t>15/11/2020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0280143-2E5A-4279-B572-5606BC88DD96}"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595EC3C-DA46-467A-9AB4-5F172BE6A40B}" type="datetimeFigureOut">
              <a:rPr lang="el-GR" smtClean="0"/>
              <a:t>15/11/2020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0280143-2E5A-4279-B572-5606BC88DD96}"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595EC3C-DA46-467A-9AB4-5F172BE6A40B}" type="datetimeFigureOut">
              <a:rPr lang="el-GR" smtClean="0"/>
              <a:t>15/11/2020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0280143-2E5A-4279-B572-5606BC88DD96}"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595EC3C-DA46-467A-9AB4-5F172BE6A40B}" type="datetimeFigureOut">
              <a:rPr lang="el-GR" smtClean="0"/>
              <a:t>15/11/2020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0280143-2E5A-4279-B572-5606BC88DD96}"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9595EC3C-DA46-467A-9AB4-5F172BE6A40B}" type="datetimeFigureOut">
              <a:rPr lang="el-GR" smtClean="0"/>
              <a:t>15/11/2020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0280143-2E5A-4279-B572-5606BC88DD96}"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595EC3C-DA46-467A-9AB4-5F172BE6A40B}" type="datetimeFigureOut">
              <a:rPr lang="el-GR" smtClean="0"/>
              <a:t>15/11/2020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0280143-2E5A-4279-B572-5606BC88DD96}"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595EC3C-DA46-467A-9AB4-5F172BE6A40B}" type="datetimeFigureOut">
              <a:rPr lang="el-GR" smtClean="0"/>
              <a:t>15/11/2020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0280143-2E5A-4279-B572-5606BC88DD96}"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595EC3C-DA46-467A-9AB4-5F172BE6A40B}" type="datetimeFigureOut">
              <a:rPr lang="el-GR" smtClean="0"/>
              <a:t>15/11/2020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0280143-2E5A-4279-B572-5606BC88DD96}"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595EC3C-DA46-467A-9AB4-5F172BE6A40B}" type="datetimeFigureOut">
              <a:rPr lang="el-GR" smtClean="0"/>
              <a:t>15/11/2020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60280143-2E5A-4279-B572-5606BC88DD96}" type="slidenum">
              <a:rPr lang="el-GR" smtClean="0"/>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595EC3C-DA46-467A-9AB4-5F172BE6A40B}" type="datetimeFigureOut">
              <a:rPr lang="el-GR" smtClean="0"/>
              <a:t>15/11/2020</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0280143-2E5A-4279-B572-5606BC88DD96}" type="slidenum">
              <a:rPr lang="el-GR" smtClean="0"/>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hyperlink" Target="https://el.wikipedia.org/wiki/%CE%95%CF%81%CF%89%CF%84%CF%8C%CE%BA%CF%81%CE%B9%CF%84%CE%BF%CF%8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l.wikipedia.org/wiki/%CE%95%CF%81%CF%89%CF%84%CF%8C%CE%BA%CF%81%CE%B9%CF%84%CE%BF%CF%8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l.wikipedia.org/wiki/%CE%95%CF%81%CF%89%CF%84%CF%8C%CE%BA%CF%81%CE%B9%CF%84%CE%BF%CF%8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ebooks4greeks.gr/%CE%B5%CF%81%CF%89%CF%84%CF%8C%CE%BA%CF%81%CE%B9%CF%84%CE%BF%CF%82-%CE%B2%CE%B9%CF%84%CF%83%CE%AD%CE%BD%CF%84%CE%B6%CE%BF%CF%82-%CE%BA%CE%BF%CF%81%CE%BD%CE%AC%CF%81%CE%BF%CF%82" TargetMode="External"/><Relationship Id="rId2" Type="http://schemas.openxmlformats.org/officeDocument/2006/relationships/hyperlink" Target="https://www.youtube.com/watch?v=MQmBLlHhoS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l.wikipedia.org/wiki/%CE%9A%CF%81%CE%B7%CF%84%CE%B9%CE%BA%CE%AE_%CE%B4%CE%B9%CE%AC%CE%BB%CE%B5%CE%BA%CF%84%CE%BF%CF%82" TargetMode="External"/><Relationship Id="rId13" Type="http://schemas.openxmlformats.org/officeDocument/2006/relationships/hyperlink" Target="https://el.wikipedia.org/w/index.php?title=%CE%A7%CF%81%CE%B9%CF%83%CF%84%CF%8C%CE%B4%CE%BF%CF%85%CE%BB%CE%BF%CF%82_%CE%A7%CE%AC%CE%BB%CE%B1%CF%81%CE%B7%CF%82&amp;action=edit&amp;redlink=1" TargetMode="External"/><Relationship Id="rId3" Type="http://schemas.openxmlformats.org/officeDocument/2006/relationships/hyperlink" Target="https://el.wikipedia.org/wiki/%CE%92%CE%B9%CF%84%CF%83%CE%AD%CE%BD%CF%84%CE%B6%CE%BF%CF%82_%CE%9A%CE%BF%CF%81%CE%BD%CE%AC%CF%81%CE%BF%CF%82" TargetMode="External"/><Relationship Id="rId7" Type="http://schemas.openxmlformats.org/officeDocument/2006/relationships/hyperlink" Target="https://el.wikipedia.org/wiki/%CE%9F%CE%BC%CE%BF%CE%B9%CE%BF%CE%BA%CE%B1%CF%84%CE%B1%CE%BB%CE%B7%CE%BE%CE%AF%CE%B1" TargetMode="External"/><Relationship Id="rId12" Type="http://schemas.openxmlformats.org/officeDocument/2006/relationships/hyperlink" Target="https://el.wikipedia.org/wiki/%CE%95%CE%BD%CE%B5%CF%84%CE%BF%CE%AF" TargetMode="External"/><Relationship Id="rId2" Type="http://schemas.openxmlformats.org/officeDocument/2006/relationships/hyperlink" Target="https://el.wikipedia.org/wiki/%CE%9C%CF%85%CE%B8%CE%B9%CF%83%CF%84%CF%8C%CF%81%CE%B7%CE%BC%CE%B1" TargetMode="External"/><Relationship Id="rId1" Type="http://schemas.openxmlformats.org/officeDocument/2006/relationships/slideLayout" Target="../slideLayouts/slideLayout2.xml"/><Relationship Id="rId6" Type="http://schemas.openxmlformats.org/officeDocument/2006/relationships/hyperlink" Target="https://el.wikipedia.org/wiki/%CE%A0%CE%BF%CE%BB%CE%B9%CF%84%CE%B9%CE%BA%CF%8C%CF%82_%CF%83%CF%84%CE%AF%CF%87%CE%BF%CF%82" TargetMode="External"/><Relationship Id="rId11" Type="http://schemas.openxmlformats.org/officeDocument/2006/relationships/hyperlink" Target="https://el.wikipedia.org/wiki/%CE%9A%CF%81%CE%B7%CF%84%CE%B9%CE%BA%CE%AE_%CE%BB%CE%BF%CE%B3%CE%BF%CF%84%CE%B5%CF%87%CE%BD%CE%AF%CE%B1_%CF%84%CE%B7%CF%82_%CE%92%CE%B5%CE%BD%CE%B5%CF%84%CE%BF%CE%BA%CF%81%CE%B1%CF%84%CE%AF%CE%B1%CF%82" TargetMode="External"/><Relationship Id="rId5" Type="http://schemas.openxmlformats.org/officeDocument/2006/relationships/hyperlink" Target="https://el.wikipedia.org/wiki/17%CE%BF%CF%82_%CE%B1%CE%B9%CF%8E%CE%BD%CE%B1%CF%82" TargetMode="External"/><Relationship Id="rId10" Type="http://schemas.openxmlformats.org/officeDocument/2006/relationships/hyperlink" Target="https://el.wikipedia.org/wiki/%CE%93%CE%B5%CF%8E%CF%81%CE%B3%CE%B9%CE%BF%CF%82_%CE%A7%CE%BF%CF%81%CF%84%CE%AC%CF%84%CF%83%CE%B7%CF%82" TargetMode="External"/><Relationship Id="rId4" Type="http://schemas.openxmlformats.org/officeDocument/2006/relationships/hyperlink" Target="https://el.wikipedia.org/wiki/%CE%9A%CF%81%CE%AE%CF%84%CE%B7" TargetMode="External"/><Relationship Id="rId9" Type="http://schemas.openxmlformats.org/officeDocument/2006/relationships/hyperlink" Target="https://el.wikipedia.org/wiki/%CE%95%CF%81%CF%89%CF%86%CE%AF%CE%BB%CE%B7" TargetMode="External"/><Relationship Id="rId14" Type="http://schemas.openxmlformats.org/officeDocument/2006/relationships/hyperlink" Target="https://el.wikipedia.org/wiki/%CE%9D%CE%AF%CE%BA%CE%BF%CF%82_%CE%9E%CF%85%CE%BB%CE%BF%CF%8D%CF%81%CE%B7%CF%82"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0TY0QeCGcW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l.wikipedia.org/wiki/%CE%92%CE%BB%CE%AC%CF%87%CE%BF%CE%B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err="1" smtClean="0"/>
              <a:t>Ερωτόκριτος</a:t>
            </a:r>
            <a:endParaRPr lang="el-GR" dirty="0"/>
          </a:p>
        </p:txBody>
      </p:sp>
      <p:sp>
        <p:nvSpPr>
          <p:cNvPr id="3" name="2 - Υπότιτλος"/>
          <p:cNvSpPr>
            <a:spLocks noGrp="1"/>
          </p:cNvSpPr>
          <p:nvPr>
            <p:ph type="subTitle" idx="1"/>
          </p:nvPr>
        </p:nvSpPr>
        <p:spPr/>
        <p:txBody>
          <a:bodyPr/>
          <a:lstStyle/>
          <a:p>
            <a:r>
              <a:rPr lang="el-GR" dirty="0" smtClean="0"/>
              <a:t>Βιτσέντζος Κορνάρος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Σύγκριση </a:t>
            </a:r>
            <a:r>
              <a:rPr lang="el-GR" dirty="0" err="1" smtClean="0"/>
              <a:t>Ερωτόκριτου</a:t>
            </a:r>
            <a:r>
              <a:rPr lang="el-GR" dirty="0" smtClean="0"/>
              <a:t>-</a:t>
            </a:r>
            <a:r>
              <a:rPr lang="en-US" dirty="0" smtClean="0"/>
              <a:t>P et V</a:t>
            </a:r>
            <a:endParaRPr lang="el-GR" dirty="0"/>
          </a:p>
        </p:txBody>
      </p:sp>
      <p:sp>
        <p:nvSpPr>
          <p:cNvPr id="3" name="2 - Θέση κειμένου"/>
          <p:cNvSpPr>
            <a:spLocks noGrp="1"/>
          </p:cNvSpPr>
          <p:nvPr>
            <p:ph type="body" idx="1"/>
          </p:nvPr>
        </p:nvSpPr>
        <p:spPr/>
        <p:txBody>
          <a:bodyPr/>
          <a:lstStyle/>
          <a:p>
            <a:pPr algn="ctr"/>
            <a:r>
              <a:rPr lang="el-GR" dirty="0" err="1" smtClean="0"/>
              <a:t>Ερωτόκριτος</a:t>
            </a:r>
            <a:r>
              <a:rPr lang="el-GR" dirty="0" smtClean="0"/>
              <a:t> </a:t>
            </a:r>
            <a:endParaRPr lang="el-GR" dirty="0"/>
          </a:p>
        </p:txBody>
      </p:sp>
      <p:sp>
        <p:nvSpPr>
          <p:cNvPr id="4" name="3 - Θέση κειμένου"/>
          <p:cNvSpPr>
            <a:spLocks noGrp="1"/>
          </p:cNvSpPr>
          <p:nvPr>
            <p:ph type="body" sz="half" idx="3"/>
          </p:nvPr>
        </p:nvSpPr>
        <p:spPr/>
        <p:txBody>
          <a:bodyPr/>
          <a:lstStyle/>
          <a:p>
            <a:pPr algn="ctr"/>
            <a:r>
              <a:rPr lang="en-US" dirty="0" smtClean="0"/>
              <a:t>Paris et Vienne</a:t>
            </a:r>
            <a:endParaRPr lang="el-GR" dirty="0"/>
          </a:p>
        </p:txBody>
      </p:sp>
      <p:sp>
        <p:nvSpPr>
          <p:cNvPr id="5" name="4 - Θέση περιεχομένου"/>
          <p:cNvSpPr>
            <a:spLocks noGrp="1"/>
          </p:cNvSpPr>
          <p:nvPr>
            <p:ph sz="quarter" idx="2"/>
          </p:nvPr>
        </p:nvSpPr>
        <p:spPr/>
        <p:txBody>
          <a:bodyPr/>
          <a:lstStyle/>
          <a:p>
            <a:r>
              <a:rPr lang="el-GR" dirty="0" smtClean="0"/>
              <a:t>Λιγότερα πρόσωπα, χωρίς επαναλήψεις και οργανωμένη δομή</a:t>
            </a:r>
          </a:p>
          <a:p>
            <a:r>
              <a:rPr lang="el-GR" dirty="0" smtClean="0"/>
              <a:t>Εμβάθυνση στην ψυχολογία των προσώπων</a:t>
            </a:r>
          </a:p>
          <a:p>
            <a:r>
              <a:rPr lang="el-GR" dirty="0" smtClean="0"/>
              <a:t>Οι νέοι χωρίζουν καθώς ο </a:t>
            </a:r>
            <a:r>
              <a:rPr lang="el-GR" dirty="0" err="1" smtClean="0"/>
              <a:t>ερ</a:t>
            </a:r>
            <a:r>
              <a:rPr lang="el-GR" dirty="0" smtClean="0"/>
              <a:t>, εξορίζεται</a:t>
            </a:r>
          </a:p>
          <a:p>
            <a:r>
              <a:rPr lang="el-GR" dirty="0" smtClean="0"/>
              <a:t>Ο Ερ. Σώζει το βασίλειο </a:t>
            </a:r>
            <a:r>
              <a:rPr lang="el-GR" dirty="0" err="1" smtClean="0"/>
              <a:t>΄πό</a:t>
            </a:r>
            <a:r>
              <a:rPr lang="el-GR" dirty="0" smtClean="0"/>
              <a:t> τους εχθρούς</a:t>
            </a:r>
          </a:p>
          <a:p>
            <a:endParaRPr lang="el-GR" dirty="0"/>
          </a:p>
        </p:txBody>
      </p:sp>
      <p:sp>
        <p:nvSpPr>
          <p:cNvPr id="6" name="5 - Θέση περιεχομένου"/>
          <p:cNvSpPr>
            <a:spLocks noGrp="1"/>
          </p:cNvSpPr>
          <p:nvPr>
            <p:ph sz="quarter" idx="4"/>
          </p:nvPr>
        </p:nvSpPr>
        <p:spPr/>
        <p:txBody>
          <a:bodyPr>
            <a:normAutofit fontScale="62500" lnSpcReduction="20000"/>
          </a:bodyPr>
          <a:lstStyle/>
          <a:p>
            <a:r>
              <a:rPr lang="el-GR" dirty="0" smtClean="0"/>
              <a:t>Πολυπρόσωπο έργο με επαναλήψεις και χαλαρή δομή, χωρίς εμβάθυνση στην ψυχολογία</a:t>
            </a:r>
            <a:endParaRPr lang="en-US" dirty="0" smtClean="0"/>
          </a:p>
          <a:p>
            <a:r>
              <a:rPr lang="el-GR" dirty="0" smtClean="0"/>
              <a:t>οι </a:t>
            </a:r>
            <a:r>
              <a:rPr lang="el-GR" dirty="0" smtClean="0"/>
              <a:t>δύο νέοι </a:t>
            </a:r>
            <a:r>
              <a:rPr lang="el-GR" dirty="0" smtClean="0"/>
              <a:t>απάγονται </a:t>
            </a:r>
            <a:r>
              <a:rPr lang="el-GR" dirty="0" smtClean="0"/>
              <a:t>και επιχειρούν να δραπετεύσουν, μετά όμως από λίγο καιρό η κοπέλα συλλαμβάνεται από ανθρώπους του πατέρα της, ενώ ο </a:t>
            </a:r>
            <a:r>
              <a:rPr lang="el-GR" dirty="0" err="1" smtClean="0"/>
              <a:t>Paris</a:t>
            </a:r>
            <a:r>
              <a:rPr lang="el-GR" dirty="0" smtClean="0"/>
              <a:t> ταξιδεύει στην ανατολή. </a:t>
            </a:r>
            <a:endParaRPr lang="en-US" dirty="0" smtClean="0"/>
          </a:p>
          <a:p>
            <a:r>
              <a:rPr lang="el-GR" dirty="0" smtClean="0"/>
              <a:t>Η </a:t>
            </a:r>
            <a:r>
              <a:rPr lang="el-GR" dirty="0" smtClean="0"/>
              <a:t>ευεργεσία του προς τον πατέρα της </a:t>
            </a:r>
            <a:r>
              <a:rPr lang="el-GR" dirty="0" err="1" smtClean="0"/>
              <a:t>Vienne</a:t>
            </a:r>
            <a:r>
              <a:rPr lang="el-GR" dirty="0" smtClean="0"/>
              <a:t>, που συντελεί στην επανασύνδεση του ζευγαριού, δεν είναι η σωτηρία του βασιλείου από εχθρούς, όπως στον </a:t>
            </a:r>
            <a:r>
              <a:rPr lang="el-GR" i="1" dirty="0" err="1" smtClean="0"/>
              <a:t>Ερωτόκριτο</a:t>
            </a:r>
            <a:r>
              <a:rPr lang="el-GR" dirty="0" smtClean="0"/>
              <a:t>, αλλά η απελευθέρωση του βασιλιά από την αιχμαλωσία, όταν εκείνος, επιχειρώντας να οργανώσει σταυροφορία, συνελήφθη και φυλακίστηκε στην Αλεξάνδρεια. </a:t>
            </a:r>
            <a:endParaRPr lang="en-US" dirty="0" smtClean="0"/>
          </a:p>
          <a:p>
            <a:r>
              <a:rPr lang="el-GR" dirty="0" smtClean="0"/>
              <a:t>Το </a:t>
            </a:r>
            <a:r>
              <a:rPr lang="el-GR" dirty="0" smtClean="0"/>
              <a:t>τέλος των δύο έργων είναι ανάλογο, με τον «άγνωστο» ευεργέτη να κάνει πρόταση γάμου στη </a:t>
            </a:r>
            <a:r>
              <a:rPr lang="el-GR" dirty="0" err="1" smtClean="0"/>
              <a:t>Vienne</a:t>
            </a:r>
            <a:r>
              <a:rPr lang="el-GR" dirty="0" smtClean="0"/>
              <a:t> και εκείνη να δέχεται μόνο μετά την αναγνώρισή του.</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Θεματολογία </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Ο</a:t>
            </a:r>
            <a:r>
              <a:rPr lang="el-GR" dirty="0" smtClean="0"/>
              <a:t> </a:t>
            </a:r>
            <a:r>
              <a:rPr lang="el-GR" i="1" dirty="0" err="1" smtClean="0"/>
              <a:t>Ερωτόκριτος</a:t>
            </a:r>
            <a:r>
              <a:rPr lang="el-GR" dirty="0" smtClean="0"/>
              <a:t> ακολουθεί όλα τα χαρακτηριστικά των αντιστοίχων </a:t>
            </a:r>
            <a:r>
              <a:rPr lang="el-GR" dirty="0" smtClean="0"/>
              <a:t>ιπποτικών μυθιστοριών , </a:t>
            </a:r>
            <a:r>
              <a:rPr lang="el-GR" dirty="0" smtClean="0"/>
              <a:t>παρουσιάζει κάποιες ιδιαιτερότητες ως προς τη δομή, με χαρακτηριστικά που προέρχονται από άλλα </a:t>
            </a:r>
            <a:r>
              <a:rPr lang="el-GR" dirty="0" smtClean="0"/>
              <a:t>λογοτεχνικά</a:t>
            </a:r>
            <a:r>
              <a:rPr lang="el-GR" dirty="0" smtClean="0"/>
              <a:t> είδη. </a:t>
            </a:r>
            <a:endParaRPr lang="el-GR" dirty="0" smtClean="0"/>
          </a:p>
          <a:p>
            <a:r>
              <a:rPr lang="el-GR" dirty="0" smtClean="0"/>
              <a:t>Εκτός </a:t>
            </a:r>
            <a:r>
              <a:rPr lang="el-GR" dirty="0" smtClean="0"/>
              <a:t>από τα </a:t>
            </a:r>
            <a:r>
              <a:rPr lang="el-GR" b="1" dirty="0" smtClean="0">
                <a:solidFill>
                  <a:schemeClr val="accent1">
                    <a:lumMod val="60000"/>
                    <a:lumOff val="40000"/>
                  </a:schemeClr>
                </a:solidFill>
              </a:rPr>
              <a:t>επικά στοιχεία</a:t>
            </a:r>
            <a:r>
              <a:rPr lang="el-GR" dirty="0" smtClean="0"/>
              <a:t>, είναι έντονη και η παρουσία </a:t>
            </a:r>
            <a:r>
              <a:rPr lang="el-GR" b="1" dirty="0" smtClean="0">
                <a:solidFill>
                  <a:schemeClr val="accent1">
                    <a:lumMod val="60000"/>
                    <a:lumOff val="40000"/>
                  </a:schemeClr>
                </a:solidFill>
              </a:rPr>
              <a:t>δραματικών χαρακτηριστικών</a:t>
            </a:r>
            <a:r>
              <a:rPr lang="el-GR" dirty="0" smtClean="0"/>
              <a:t>: η διαίρεση σε πέντε μέρη απηχεί την πενταμερή διαίρεση του κλασικού δράματος, ενώ θεατρικό χαρακτήρα προσδίδει και η συχνή παρουσία του διαλόγου. Στο χειρόγραφο του έργου δεν παρουσιάζεται η πενταμερής διαίρεση, η οποία εμφανίζεται μόνο στις έντυπες εκδόσεις, θεωρείται όμως από τους μελετητές οργανική και συνδεδεμένη με την σύλληψη του έργου από τον ποιητή.</a:t>
            </a:r>
            <a:r>
              <a:rPr lang="el-GR" baseline="30000" dirty="0" smtClean="0">
                <a:hlinkClick r:id="rId2"/>
              </a:rPr>
              <a:t>[2]</a:t>
            </a:r>
            <a:endParaRPr lang="el-GR" dirty="0" smtClean="0"/>
          </a:p>
          <a:p>
            <a:r>
              <a:rPr lang="el-GR" dirty="0" smtClean="0"/>
              <a:t>Το επικό-ηρωικό και το </a:t>
            </a:r>
            <a:r>
              <a:rPr lang="el-GR" b="1" dirty="0" smtClean="0">
                <a:solidFill>
                  <a:schemeClr val="accent1">
                    <a:lumMod val="60000"/>
                    <a:lumOff val="40000"/>
                  </a:schemeClr>
                </a:solidFill>
              </a:rPr>
              <a:t>ερωτικό στοιχείο </a:t>
            </a:r>
            <a:r>
              <a:rPr lang="el-GR" dirty="0" smtClean="0"/>
              <a:t>που αναφέρονται ως θεματικοί πυρήνες ήδη στους πρώτους στίχους («και των </a:t>
            </a:r>
            <a:r>
              <a:rPr lang="el-GR" dirty="0" err="1" smtClean="0"/>
              <a:t>αρμάτω</a:t>
            </a:r>
            <a:r>
              <a:rPr lang="el-GR" dirty="0" smtClean="0"/>
              <a:t> οι ταραχές, έχθρητες και τα βάρη / του Έρωτα η μπόρεση και της </a:t>
            </a:r>
            <a:r>
              <a:rPr lang="el-GR" dirty="0" err="1" smtClean="0"/>
              <a:t>φιλιάς</a:t>
            </a:r>
            <a:r>
              <a:rPr lang="el-GR" dirty="0" smtClean="0"/>
              <a:t> η χάρη»), συνυπάρχουν στο έργο μοιρασμένα συμμετρικά, με το ερωτικό να υπερτερεί στο πρώτο, το τρίτο και το πέμπτο μέρος, ενώ το ηρωικό στο δεύτερο και το τέταρτο, και παράλληλα είναι αλληλένδετα συνδεδεμένα μεταξύ τους, με το ένα να τροφοδοτεί το άλλο</a:t>
            </a:r>
            <a:r>
              <a:rPr lang="el-GR" baseline="30000" dirty="0" smtClean="0">
                <a:hlinkClick r:id="rId2"/>
              </a:rPr>
              <a:t>[3]</a:t>
            </a:r>
            <a:r>
              <a:rPr lang="el-GR" dirty="0" smtClean="0"/>
              <a:t>: ο έρωτας του </a:t>
            </a:r>
            <a:r>
              <a:rPr lang="el-GR" dirty="0" err="1" smtClean="0"/>
              <a:t>Ερωτόκριτου</a:t>
            </a:r>
            <a:r>
              <a:rPr lang="el-GR" dirty="0" smtClean="0"/>
              <a:t> για την Αρετούσα είναι κίνητρο για τη συμμετοχή του στην κονταρομαχία, ενώ η ανδρεία του και η προσφορά στο βασιλιά της χώρας είναι το γεγονός που επιτρέπει την ευόδωση της σχέσης.</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Το επικό-ηρωικό και το </a:t>
            </a:r>
            <a:r>
              <a:rPr lang="el-GR" b="1" dirty="0" smtClean="0">
                <a:solidFill>
                  <a:schemeClr val="accent1">
                    <a:lumMod val="60000"/>
                    <a:lumOff val="40000"/>
                  </a:schemeClr>
                </a:solidFill>
              </a:rPr>
              <a:t>ερωτικό στοιχείο </a:t>
            </a:r>
            <a:r>
              <a:rPr lang="el-GR" dirty="0" smtClean="0"/>
              <a:t>που αναφέρονται ως θεματικοί πυρήνες ήδη στους πρώτους στίχους («και των </a:t>
            </a:r>
            <a:r>
              <a:rPr lang="el-GR" dirty="0" err="1" smtClean="0"/>
              <a:t>αρμάτω</a:t>
            </a:r>
            <a:r>
              <a:rPr lang="el-GR" dirty="0" smtClean="0"/>
              <a:t> οι ταραχές, έχθρητες και τα βάρη / του Έρωτα η μπόρεση και της </a:t>
            </a:r>
            <a:r>
              <a:rPr lang="el-GR" dirty="0" err="1" smtClean="0"/>
              <a:t>φιλιάς</a:t>
            </a:r>
            <a:r>
              <a:rPr lang="el-GR" dirty="0" smtClean="0"/>
              <a:t> η χάρη»), συνυπάρχουν στο έργο μοιρασμένα συμμετρικά, με το ερωτικό να υπερτερεί στο πρώτο, το τρίτο και το πέμπτο μέρος, ενώ το ηρωικό στο δεύτερο και το τέταρτο, και παράλληλα είναι αλληλένδετα συνδεδεμένα μεταξύ τους, με το ένα να τροφοδοτεί το άλλο</a:t>
            </a:r>
            <a:r>
              <a:rPr lang="el-GR" baseline="30000" dirty="0" smtClean="0">
                <a:hlinkClick r:id="rId2"/>
              </a:rPr>
              <a:t>[3]</a:t>
            </a:r>
            <a:r>
              <a:rPr lang="el-GR" dirty="0" smtClean="0"/>
              <a:t>: ο έρωτας του </a:t>
            </a:r>
            <a:r>
              <a:rPr lang="el-GR" dirty="0" err="1" smtClean="0"/>
              <a:t>Ερωτόκριτου</a:t>
            </a:r>
            <a:r>
              <a:rPr lang="el-GR" dirty="0" smtClean="0"/>
              <a:t> για την Αρετούσα είναι κίνητρο για τη συμμετοχή του στην κονταρομαχία, ενώ η ανδρεία του και η προσφορά στο βασιλιά της χώρας είναι το γεγονός που επιτρέπει την ευόδωση της σχέσης.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Πολύ σημαντικό ρόλο παίζει και το θέμα της αστάθειας της Μοίρας και της Τύχης, ενώ καθοριστική είναι και η σημασία του θέματος των κοινωνικών διακρίσεων: ο έρωτας των δύο ηρώων έρχεται σε αντίθεση με τις καθιερωμένες κοινωνικές συμβάσεις και τους φέρνει σε σύγκρουση με το περιβάλλον τους, τελικά όμως στο τέλος του έργου «νικούν» οι προσωπικές αρετές.</a:t>
            </a:r>
          </a:p>
          <a:p>
            <a:r>
              <a:rPr lang="el-GR" dirty="0" smtClean="0"/>
              <a:t>Σημαντική καινοτομία του Κορνάρου είναι η ανάδειξη της ψυχολογικής κατάστασης των ηρώων και η πειστική αιτιολόγηση των κινήτρων της συμπεριφοράς τους.</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Γλώσσα </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Η γλώσσα του </a:t>
            </a:r>
            <a:r>
              <a:rPr lang="el-GR" dirty="0" err="1" smtClean="0"/>
              <a:t>Ερωτοκρίτου</a:t>
            </a:r>
            <a:r>
              <a:rPr lang="el-GR" dirty="0" smtClean="0"/>
              <a:t> είναι η </a:t>
            </a:r>
            <a:r>
              <a:rPr lang="el-GR" dirty="0" smtClean="0"/>
              <a:t>κρητική διάλεκτος</a:t>
            </a:r>
            <a:r>
              <a:rPr lang="el-GR" dirty="0" smtClean="0"/>
              <a:t> και ειδικότερα το ιδίωμα της </a:t>
            </a:r>
            <a:r>
              <a:rPr lang="el-GR" dirty="0" smtClean="0"/>
              <a:t>Σητείας. </a:t>
            </a:r>
            <a:r>
              <a:rPr lang="el-GR" dirty="0" smtClean="0"/>
              <a:t>Χρησιμοποιούνται χαρακτηριστικοί διαλεκτικοί τύποι όπως τα άρθρα </a:t>
            </a:r>
            <a:r>
              <a:rPr lang="el-GR" i="1" dirty="0" err="1" smtClean="0"/>
              <a:t>τση</a:t>
            </a:r>
            <a:r>
              <a:rPr lang="el-GR" dirty="0" smtClean="0"/>
              <a:t> (της) και </a:t>
            </a:r>
            <a:r>
              <a:rPr lang="el-GR" i="1" dirty="0" err="1" smtClean="0"/>
              <a:t>τσι</a:t>
            </a:r>
            <a:r>
              <a:rPr lang="el-GR" dirty="0" smtClean="0"/>
              <a:t> (τις), η ερωτηματική αντωνυμία </a:t>
            </a:r>
            <a:r>
              <a:rPr lang="el-GR" i="1" dirty="0" smtClean="0"/>
              <a:t>(ε)</a:t>
            </a:r>
            <a:r>
              <a:rPr lang="el-GR" i="1" dirty="0" err="1" smtClean="0"/>
              <a:t>ίντα</a:t>
            </a:r>
            <a:r>
              <a:rPr lang="el-GR" dirty="0" smtClean="0"/>
              <a:t> στη θέση του </a:t>
            </a:r>
            <a:r>
              <a:rPr lang="el-GR" i="1" dirty="0" smtClean="0"/>
              <a:t>τι</a:t>
            </a:r>
            <a:r>
              <a:rPr lang="el-GR" dirty="0" smtClean="0"/>
              <a:t>,</a:t>
            </a:r>
            <a:r>
              <a:rPr lang="el-GR" baseline="30000" dirty="0" smtClean="0">
                <a:hlinkClick r:id="rId2"/>
              </a:rPr>
              <a:t>[4]</a:t>
            </a:r>
            <a:r>
              <a:rPr lang="el-GR" dirty="0" smtClean="0"/>
              <a:t> τα άρθρα </a:t>
            </a:r>
            <a:r>
              <a:rPr lang="el-GR" i="1" dirty="0" smtClean="0"/>
              <a:t>τον , την, το</a:t>
            </a:r>
            <a:r>
              <a:rPr lang="el-GR" dirty="0" smtClean="0"/>
              <a:t> σε θέση αναφορικής αντωνυμίας (</a:t>
            </a:r>
            <a:r>
              <a:rPr lang="el-GR" i="1" dirty="0" smtClean="0"/>
              <a:t>Δεν είχαν την αποκοτιά στα </a:t>
            </a:r>
            <a:r>
              <a:rPr lang="el-GR" i="1" dirty="0" err="1" smtClean="0"/>
              <a:t>θέλου</a:t>
            </a:r>
            <a:r>
              <a:rPr lang="el-GR" i="1" dirty="0" smtClean="0"/>
              <a:t> να μιλήσου</a:t>
            </a:r>
            <a:r>
              <a:rPr lang="el-GR" dirty="0" smtClean="0"/>
              <a:t>), </a:t>
            </a:r>
            <a:r>
              <a:rPr lang="el-GR" dirty="0" err="1" smtClean="0"/>
              <a:t>σίγηση</a:t>
            </a:r>
            <a:r>
              <a:rPr lang="el-GR" dirty="0" smtClean="0"/>
              <a:t> του τελικού -ν στη </a:t>
            </a:r>
            <a:r>
              <a:rPr lang="el-GR" dirty="0" smtClean="0"/>
              <a:t>γενική</a:t>
            </a:r>
            <a:r>
              <a:rPr lang="el-GR" dirty="0" smtClean="0"/>
              <a:t> πληθυντικού και στο γ' πληθυντικό πρόσωπο (</a:t>
            </a:r>
            <a:r>
              <a:rPr lang="el-GR" i="1" dirty="0" smtClean="0"/>
              <a:t>των </a:t>
            </a:r>
            <a:r>
              <a:rPr lang="el-GR" i="1" dirty="0" err="1" smtClean="0"/>
              <a:t>αρμάτω</a:t>
            </a:r>
            <a:r>
              <a:rPr lang="el-GR" dirty="0" smtClean="0"/>
              <a:t>, </a:t>
            </a:r>
            <a:r>
              <a:rPr lang="el-GR" i="1" dirty="0" smtClean="0"/>
              <a:t>μιλήσου</a:t>
            </a:r>
            <a:r>
              <a:rPr lang="el-GR" dirty="0" smtClean="0"/>
              <a:t>), τοποθέτηση της </a:t>
            </a:r>
            <a:r>
              <a:rPr lang="el-GR" dirty="0" smtClean="0"/>
              <a:t>αντωνυμία</a:t>
            </a:r>
            <a:r>
              <a:rPr lang="el-GR" dirty="0" smtClean="0"/>
              <a:t> μετά το </a:t>
            </a:r>
            <a:r>
              <a:rPr lang="el-GR" dirty="0" smtClean="0"/>
              <a:t>ρήμα</a:t>
            </a:r>
            <a:r>
              <a:rPr lang="el-GR" dirty="0" smtClean="0"/>
              <a:t> (επίταξη του κλιτικού, π.χ. </a:t>
            </a:r>
            <a:r>
              <a:rPr lang="el-GR" i="1" dirty="0" err="1" smtClean="0"/>
              <a:t>εχάσαν</a:t>
            </a:r>
            <a:r>
              <a:rPr lang="el-GR" i="1" dirty="0" smtClean="0"/>
              <a:t> τα</a:t>
            </a:r>
            <a:r>
              <a:rPr lang="el-GR" dirty="0" smtClean="0"/>
              <a:t>), χρήση </a:t>
            </a:r>
            <a:r>
              <a:rPr lang="el-GR" dirty="0" err="1" smtClean="0"/>
              <a:t>τής</a:t>
            </a:r>
            <a:r>
              <a:rPr lang="el-GR" dirty="0" smtClean="0"/>
              <a:t> </a:t>
            </a:r>
            <a:r>
              <a:rPr lang="el-GR" dirty="0" err="1" smtClean="0"/>
              <a:t>παρεκτεταμένης</a:t>
            </a:r>
            <a:r>
              <a:rPr lang="el-GR" dirty="0" smtClean="0"/>
              <a:t> αντωνυμίας </a:t>
            </a:r>
            <a:r>
              <a:rPr lang="el-GR" i="1" dirty="0" err="1" smtClean="0"/>
              <a:t>αυτόνος</a:t>
            </a:r>
            <a:r>
              <a:rPr lang="el-GR" dirty="0" smtClean="0"/>
              <a:t> και </a:t>
            </a:r>
            <a:r>
              <a:rPr lang="el-GR" i="1" dirty="0" err="1" smtClean="0"/>
              <a:t>αυτείνος</a:t>
            </a:r>
            <a:r>
              <a:rPr lang="el-GR" dirty="0" smtClean="0"/>
              <a:t> (κατά το </a:t>
            </a:r>
            <a:r>
              <a:rPr lang="el-GR" i="1" dirty="0" smtClean="0"/>
              <a:t>εκείνος</a:t>
            </a:r>
            <a:r>
              <a:rPr lang="el-GR" dirty="0" smtClean="0"/>
              <a:t>). Ειδικότερα βασίζεται στο </a:t>
            </a:r>
            <a:r>
              <a:rPr lang="el-GR" dirty="0" smtClean="0"/>
              <a:t>ανατολικό κρητικό ιδίωμα</a:t>
            </a:r>
            <a:r>
              <a:rPr lang="el-GR" dirty="0" smtClean="0"/>
              <a:t> και εμφανίζει τα τυπικά χαρακτηριστικά του, όπως χρήση </a:t>
            </a:r>
            <a:r>
              <a:rPr lang="el-GR" dirty="0" smtClean="0"/>
              <a:t>της αντωνυμίας</a:t>
            </a:r>
            <a:r>
              <a:rPr lang="el-GR" dirty="0" smtClean="0"/>
              <a:t> </a:t>
            </a:r>
            <a:r>
              <a:rPr lang="el-GR" i="1" dirty="0" err="1" smtClean="0"/>
              <a:t>τως</a:t>
            </a:r>
            <a:r>
              <a:rPr lang="el-GR" dirty="0" smtClean="0"/>
              <a:t> αντί </a:t>
            </a:r>
            <a:r>
              <a:rPr lang="el-GR" i="1" dirty="0" smtClean="0"/>
              <a:t>τους</a:t>
            </a:r>
            <a:r>
              <a:rPr lang="el-GR" dirty="0" smtClean="0"/>
              <a:t> (</a:t>
            </a:r>
            <a:r>
              <a:rPr lang="el-GR" i="1" dirty="0" smtClean="0"/>
              <a:t>τα πάθη </a:t>
            </a:r>
            <a:r>
              <a:rPr lang="el-GR" i="1" dirty="0" err="1" smtClean="0"/>
              <a:t>τως</a:t>
            </a:r>
            <a:r>
              <a:rPr lang="el-GR" dirty="0" smtClean="0"/>
              <a:t>), τη χρήση της αύξησης </a:t>
            </a:r>
            <a:r>
              <a:rPr lang="el-GR" i="1" dirty="0" smtClean="0"/>
              <a:t>η-</a:t>
            </a:r>
            <a:r>
              <a:rPr lang="el-GR" dirty="0" smtClean="0"/>
              <a:t> στους παρελθοντικούς χρόνους (</a:t>
            </a:r>
            <a:r>
              <a:rPr lang="el-GR" i="1" dirty="0" err="1" smtClean="0"/>
              <a:t>ήκαμε</a:t>
            </a:r>
            <a:r>
              <a:rPr lang="el-GR" i="1" dirty="0" smtClean="0"/>
              <a:t>, </a:t>
            </a:r>
            <a:r>
              <a:rPr lang="el-GR" i="1" dirty="0" err="1" smtClean="0"/>
              <a:t>ήβανε</a:t>
            </a:r>
            <a:r>
              <a:rPr lang="el-GR" dirty="0" smtClean="0"/>
              <a:t>), την αποβολή του </a:t>
            </a:r>
            <a:r>
              <a:rPr lang="el-GR" i="1" dirty="0" smtClean="0"/>
              <a:t>-ι-</a:t>
            </a:r>
            <a:r>
              <a:rPr lang="el-GR" dirty="0" smtClean="0"/>
              <a:t> μετά από </a:t>
            </a:r>
            <a:r>
              <a:rPr lang="el-GR" i="1" dirty="0" smtClean="0"/>
              <a:t>-σ-</a:t>
            </a:r>
            <a:r>
              <a:rPr lang="el-GR" dirty="0" smtClean="0"/>
              <a:t> (</a:t>
            </a:r>
            <a:r>
              <a:rPr lang="el-GR" dirty="0" err="1" smtClean="0"/>
              <a:t>απουράνωση</a:t>
            </a:r>
            <a:r>
              <a:rPr lang="el-GR" dirty="0" smtClean="0"/>
              <a:t>, π.χ. </a:t>
            </a:r>
            <a:r>
              <a:rPr lang="el-GR" i="1" dirty="0" smtClean="0"/>
              <a:t>να </a:t>
            </a:r>
            <a:r>
              <a:rPr lang="el-GR" i="1" dirty="0" err="1" smtClean="0"/>
              <a:t>τσ</a:t>
            </a:r>
            <a:r>
              <a:rPr lang="el-GR" i="1" dirty="0" smtClean="0"/>
              <a:t>' </a:t>
            </a:r>
            <a:r>
              <a:rPr lang="el-GR" i="1" dirty="0" err="1" smtClean="0"/>
              <a:t>αξώση</a:t>
            </a:r>
            <a:r>
              <a:rPr lang="el-GR" dirty="0" smtClean="0"/>
              <a:t>), καθώς και τον παθητικό αόριστο </a:t>
            </a:r>
            <a:r>
              <a:rPr lang="el-GR" i="1" dirty="0" smtClean="0"/>
              <a:t>-</a:t>
            </a:r>
            <a:r>
              <a:rPr lang="el-GR" i="1" dirty="0" err="1" smtClean="0"/>
              <a:t>θηκα</a:t>
            </a:r>
            <a:r>
              <a:rPr lang="el-GR" i="1" dirty="0" smtClean="0"/>
              <a:t>, -</a:t>
            </a:r>
            <a:r>
              <a:rPr lang="el-GR" i="1" dirty="0" err="1" smtClean="0"/>
              <a:t>θηκες</a:t>
            </a:r>
            <a:r>
              <a:rPr lang="el-GR" i="1" dirty="0" smtClean="0"/>
              <a:t>, -</a:t>
            </a:r>
            <a:r>
              <a:rPr lang="el-GR" i="1" dirty="0" err="1" smtClean="0"/>
              <a:t>θηκε</a:t>
            </a:r>
            <a:r>
              <a:rPr lang="el-GR" dirty="0" smtClean="0"/>
              <a:t> (αντί του </a:t>
            </a:r>
            <a:r>
              <a:rPr lang="el-GR" dirty="0" err="1" smtClean="0"/>
              <a:t>δυτικοκρητικου</a:t>
            </a:r>
            <a:r>
              <a:rPr lang="el-GR" dirty="0" smtClean="0"/>
              <a:t> </a:t>
            </a:r>
            <a:r>
              <a:rPr lang="el-GR" i="1" dirty="0" smtClean="0"/>
              <a:t>-</a:t>
            </a:r>
            <a:r>
              <a:rPr lang="el-GR" i="1" dirty="0" err="1" smtClean="0"/>
              <a:t>θη</a:t>
            </a:r>
            <a:r>
              <a:rPr lang="el-GR" i="1" dirty="0" smtClean="0"/>
              <a:t>, -</a:t>
            </a:r>
            <a:r>
              <a:rPr lang="el-GR" i="1" dirty="0" err="1" smtClean="0"/>
              <a:t>θης</a:t>
            </a:r>
            <a:r>
              <a:rPr lang="el-GR" i="1" dirty="0" smtClean="0"/>
              <a:t>, -</a:t>
            </a:r>
            <a:r>
              <a:rPr lang="el-GR" i="1" dirty="0" err="1" smtClean="0"/>
              <a:t>θη</a:t>
            </a:r>
            <a:r>
              <a:rPr lang="el-GR" i="1" dirty="0" smtClean="0"/>
              <a:t>(ν), π.χ. </a:t>
            </a:r>
            <a:r>
              <a:rPr lang="el-GR" dirty="0" err="1" smtClean="0"/>
              <a:t>εχάθηκε</a:t>
            </a:r>
            <a:r>
              <a:rPr lang="el-GR" i="1" dirty="0" smtClean="0"/>
              <a:t> αντί </a:t>
            </a:r>
            <a:r>
              <a:rPr lang="el-GR" dirty="0" err="1" smtClean="0"/>
              <a:t>εχάθη</a:t>
            </a:r>
            <a:r>
              <a:rPr lang="el-GR" i="1" dirty="0" smtClean="0"/>
              <a:t>).</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err="1" smtClean="0"/>
              <a:t>Οπτικοποίηση</a:t>
            </a:r>
            <a:r>
              <a:rPr lang="el-GR" dirty="0" smtClean="0"/>
              <a:t>/Ανάγνωση </a:t>
            </a:r>
            <a:endParaRPr lang="el-GR" dirty="0"/>
          </a:p>
        </p:txBody>
      </p:sp>
      <p:sp>
        <p:nvSpPr>
          <p:cNvPr id="3" name="2 - Θέση περιεχομένου"/>
          <p:cNvSpPr>
            <a:spLocks noGrp="1"/>
          </p:cNvSpPr>
          <p:nvPr>
            <p:ph idx="1"/>
          </p:nvPr>
        </p:nvSpPr>
        <p:spPr/>
        <p:txBody>
          <a:bodyPr/>
          <a:lstStyle/>
          <a:p>
            <a:r>
              <a:rPr lang="en-US" dirty="0" smtClean="0">
                <a:hlinkClick r:id="rId2"/>
              </a:rPr>
              <a:t>https://</a:t>
            </a:r>
            <a:r>
              <a:rPr lang="en-US" dirty="0" smtClean="0">
                <a:hlinkClick r:id="rId2"/>
              </a:rPr>
              <a:t>www.youtube.com/watch?v=MQmBLlHhoSI</a:t>
            </a:r>
            <a:endParaRPr lang="el-GR" dirty="0" smtClean="0"/>
          </a:p>
          <a:p>
            <a:r>
              <a:rPr lang="el-GR" dirty="0" smtClean="0"/>
              <a:t>(παράσταση)</a:t>
            </a:r>
          </a:p>
          <a:p>
            <a:r>
              <a:rPr lang="en-US" dirty="0" smtClean="0">
                <a:hlinkClick r:id="rId3"/>
              </a:rPr>
              <a:t>https://www.ebooks4greeks.gr/%CE%B5%CF%81%CF%89%CF%84%CF%8C%CE%BA%CF%81%CE%B9%CF%84%CE%BF%CF%82-%CE%B2%CE%B9%CF%84%CF%83%CE%AD%CE%BD%CF%84%CE%B6%CE%BF%CF%82-%</a:t>
            </a:r>
            <a:r>
              <a:rPr lang="en-US" dirty="0" smtClean="0">
                <a:hlinkClick r:id="rId3"/>
              </a:rPr>
              <a:t>CE%BA%CE%BF%CF%81%CE%BD%CE%AC%CF%81%CE%BF%CF%82</a:t>
            </a:r>
            <a:endParaRPr lang="el-GR" dirty="0" smtClean="0"/>
          </a:p>
          <a:p>
            <a:r>
              <a:rPr lang="el-GR" dirty="0" smtClean="0"/>
              <a:t>(αν θέλετε να το διαβάσετε ολόκληρο)</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Βιβλιογραφία </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Αλεξίου Στ., «Εισαγωγή» στο: Βιτσέντζος Κορνάρος, </a:t>
            </a:r>
            <a:r>
              <a:rPr lang="el-GR" i="1" dirty="0" err="1" smtClean="0"/>
              <a:t>Ερωτόκριτος</a:t>
            </a:r>
            <a:r>
              <a:rPr lang="el-GR" dirty="0" smtClean="0"/>
              <a:t>, επιμέλεια Στ. Αλεξίου, Εστία, Νέα Ελληνική Βιβλιοθήκη, 1995</a:t>
            </a:r>
          </a:p>
          <a:p>
            <a:r>
              <a:rPr lang="el-GR" i="1" dirty="0" err="1" smtClean="0"/>
              <a:t>Ερωτόκριτος</a:t>
            </a:r>
            <a:r>
              <a:rPr lang="el-GR" i="1" dirty="0" smtClean="0"/>
              <a:t>. Ο ποιητής και η εποχή του</a:t>
            </a:r>
            <a:r>
              <a:rPr lang="el-GR" dirty="0" smtClean="0"/>
              <a:t>, αφιέρωμα της εφημερίδας </a:t>
            </a:r>
            <a:r>
              <a:rPr lang="el-GR" i="1" dirty="0" smtClean="0"/>
              <a:t>Καθημερινή</a:t>
            </a:r>
            <a:r>
              <a:rPr lang="el-GR" dirty="0" smtClean="0"/>
              <a:t> (ένθετο «Επτά Ημέρες»), 11 Ιουνίου 2000</a:t>
            </a:r>
          </a:p>
          <a:p>
            <a:r>
              <a:rPr lang="el-GR" dirty="0" smtClean="0"/>
              <a:t>D. </a:t>
            </a:r>
            <a:r>
              <a:rPr lang="el-GR" dirty="0" err="1" smtClean="0"/>
              <a:t>Holton</a:t>
            </a:r>
            <a:r>
              <a:rPr lang="el-GR" dirty="0" smtClean="0"/>
              <a:t>, </a:t>
            </a:r>
            <a:r>
              <a:rPr lang="el-GR" i="1" dirty="0" smtClean="0"/>
              <a:t>Μελέτες για τον </a:t>
            </a:r>
            <a:r>
              <a:rPr lang="el-GR" i="1" dirty="0" err="1" smtClean="0"/>
              <a:t>Ερωτόκριτο</a:t>
            </a:r>
            <a:r>
              <a:rPr lang="el-GR" i="1" dirty="0" smtClean="0"/>
              <a:t> και άλλα νεοελληνικά κείμενα</a:t>
            </a:r>
            <a:r>
              <a:rPr lang="el-GR" dirty="0" smtClean="0"/>
              <a:t>, Καστανιώτης, Αθήνα, 2000</a:t>
            </a:r>
          </a:p>
          <a:p>
            <a:r>
              <a:rPr lang="el-GR" dirty="0" smtClean="0"/>
              <a:t>D. </a:t>
            </a:r>
            <a:r>
              <a:rPr lang="el-GR" dirty="0" err="1" smtClean="0"/>
              <a:t>Holton</a:t>
            </a:r>
            <a:r>
              <a:rPr lang="el-GR" dirty="0" smtClean="0"/>
              <a:t>, «Μυθιστορία», στο: </a:t>
            </a:r>
            <a:r>
              <a:rPr lang="el-GR" i="1" dirty="0" smtClean="0"/>
              <a:t>Κοινωνία και λογοτεχνία στην Κρήτη της Αναγέννησης</a:t>
            </a:r>
            <a:r>
              <a:rPr lang="el-GR" dirty="0" smtClean="0"/>
              <a:t>, Πανεπιστημιακές εκδόσεις Κρήτης, Ηράκλειο, 1996</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1026" name="Picture 2" descr="F:\220px-Erotokritos-1stEd-Venice1713.jpg"/>
          <p:cNvPicPr>
            <a:picLocks noGrp="1" noChangeAspect="1" noChangeArrowheads="1"/>
          </p:cNvPicPr>
          <p:nvPr>
            <p:ph idx="1"/>
          </p:nvPr>
        </p:nvPicPr>
        <p:blipFill>
          <a:blip r:embed="rId2" cstate="print"/>
          <a:srcRect/>
          <a:stretch>
            <a:fillRect/>
          </a:stretch>
        </p:blipFill>
        <p:spPr bwMode="auto">
          <a:xfrm>
            <a:off x="1979712" y="476672"/>
            <a:ext cx="4968552" cy="590465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r>
              <a:rPr lang="el-GR" sz="2000" dirty="0" smtClean="0">
                <a:latin typeface="+mj-lt"/>
              </a:rPr>
              <a:t>Ο </a:t>
            </a:r>
            <a:r>
              <a:rPr lang="el-GR" sz="2000" b="1" i="1" dirty="0" err="1" smtClean="0">
                <a:latin typeface="+mj-lt"/>
              </a:rPr>
              <a:t>Ερωτόκριτος</a:t>
            </a:r>
            <a:r>
              <a:rPr lang="el-GR" sz="2000" dirty="0" smtClean="0">
                <a:latin typeface="+mj-lt"/>
              </a:rPr>
              <a:t> είναι έμμετρο </a:t>
            </a:r>
            <a:r>
              <a:rPr lang="el-GR" sz="2000" dirty="0" smtClean="0">
                <a:latin typeface="+mj-lt"/>
                <a:hlinkClick r:id="rId2" tooltip="Μυθιστόρημα"/>
              </a:rPr>
              <a:t>μυθιστόρημα</a:t>
            </a:r>
            <a:r>
              <a:rPr lang="el-GR" sz="2000" dirty="0" smtClean="0">
                <a:latin typeface="+mj-lt"/>
              </a:rPr>
              <a:t> που συντέθηκε από τον </a:t>
            </a:r>
            <a:r>
              <a:rPr lang="el-GR" sz="2000" dirty="0" smtClean="0">
                <a:latin typeface="+mj-lt"/>
                <a:hlinkClick r:id="rId3" tooltip="Βιτσέντζος Κορνάρος"/>
              </a:rPr>
              <a:t>Βιτσέντζο Κορνάρο</a:t>
            </a:r>
            <a:r>
              <a:rPr lang="el-GR" sz="2000" dirty="0" smtClean="0">
                <a:latin typeface="+mj-lt"/>
              </a:rPr>
              <a:t> στην </a:t>
            </a:r>
            <a:r>
              <a:rPr lang="el-GR" sz="2000" dirty="0" smtClean="0">
                <a:latin typeface="+mj-lt"/>
                <a:hlinkClick r:id="rId4" tooltip="Κρήτη"/>
              </a:rPr>
              <a:t>Κρήτη</a:t>
            </a:r>
            <a:r>
              <a:rPr lang="el-GR" sz="2000" dirty="0" smtClean="0">
                <a:latin typeface="+mj-lt"/>
              </a:rPr>
              <a:t>, πιθανότατα κατά τη πρώτη δεκαετία του </a:t>
            </a:r>
            <a:r>
              <a:rPr lang="el-GR" sz="2000" dirty="0" smtClean="0">
                <a:latin typeface="+mj-lt"/>
                <a:hlinkClick r:id="rId5" tooltip="17ος αιώνας"/>
              </a:rPr>
              <a:t>17ου αιώνα</a:t>
            </a:r>
            <a:r>
              <a:rPr lang="el-GR" sz="2000" dirty="0" smtClean="0">
                <a:latin typeface="+mj-lt"/>
              </a:rPr>
              <a:t>. Αποτελείται από 10.012 </a:t>
            </a:r>
            <a:r>
              <a:rPr lang="el-GR" sz="2000" dirty="0" smtClean="0">
                <a:latin typeface="+mj-lt"/>
                <a:hlinkClick r:id="rId6" tooltip="Πολιτικός στίχος"/>
              </a:rPr>
              <a:t>ιαμβικούς δεκαπεντασύλλαβους</a:t>
            </a:r>
            <a:r>
              <a:rPr lang="el-GR" sz="2000" dirty="0" smtClean="0">
                <a:latin typeface="+mj-lt"/>
              </a:rPr>
              <a:t> </a:t>
            </a:r>
            <a:r>
              <a:rPr lang="el-GR" sz="2000" dirty="0" smtClean="0">
                <a:latin typeface="+mj-lt"/>
                <a:hlinkClick r:id="rId7" tooltip="Ομοιοκαταληξία"/>
              </a:rPr>
              <a:t>ομοιοκατάληκτους</a:t>
            </a:r>
            <a:r>
              <a:rPr lang="el-GR" sz="2000" dirty="0" smtClean="0">
                <a:latin typeface="+mj-lt"/>
              </a:rPr>
              <a:t> στίχους αποδιδόμενους στην </a:t>
            </a:r>
            <a:r>
              <a:rPr lang="el-GR" sz="2000" dirty="0" smtClean="0">
                <a:latin typeface="+mj-lt"/>
                <a:hlinkClick r:id="rId8" tooltip="Κρητική διάλεκτος"/>
              </a:rPr>
              <a:t>Κρητική διάλεκτο</a:t>
            </a:r>
            <a:r>
              <a:rPr lang="el-GR" sz="2000" dirty="0" smtClean="0">
                <a:latin typeface="+mj-lt"/>
              </a:rPr>
              <a:t>, εκ των οποίων οι τελευταίοι δώδεκα αναφέρονται στον ίδιο τον ποιητή. Κεντρικό θέμα του είναι ο έρωτας ανάμεσα σε δύο νέους, τον </a:t>
            </a:r>
            <a:r>
              <a:rPr lang="el-GR" sz="2000" i="1" dirty="0" err="1" smtClean="0">
                <a:latin typeface="+mj-lt"/>
              </a:rPr>
              <a:t>Ερωτόκριτο</a:t>
            </a:r>
            <a:r>
              <a:rPr lang="el-GR" sz="2000" dirty="0" smtClean="0">
                <a:latin typeface="+mj-lt"/>
              </a:rPr>
              <a:t>, που στο έργο αναφέρεται μόνο ως </a:t>
            </a:r>
            <a:r>
              <a:rPr lang="el-GR" sz="2000" i="1" dirty="0" err="1" smtClean="0">
                <a:latin typeface="+mj-lt"/>
              </a:rPr>
              <a:t>Ρωτόκριτος</a:t>
            </a:r>
            <a:r>
              <a:rPr lang="el-GR" sz="2000" dirty="0" smtClean="0">
                <a:latin typeface="+mj-lt"/>
              </a:rPr>
              <a:t> ή </a:t>
            </a:r>
            <a:r>
              <a:rPr lang="el-GR" sz="2000" i="1" dirty="0" err="1" smtClean="0">
                <a:latin typeface="+mj-lt"/>
              </a:rPr>
              <a:t>Ρώκριτος</a:t>
            </a:r>
            <a:r>
              <a:rPr lang="el-GR" sz="2000" dirty="0" smtClean="0">
                <a:latin typeface="+mj-lt"/>
              </a:rPr>
              <a:t>, και την </a:t>
            </a:r>
            <a:r>
              <a:rPr lang="el-GR" sz="2000" i="1" dirty="0" smtClean="0">
                <a:latin typeface="+mj-lt"/>
              </a:rPr>
              <a:t>Αρετούσα</a:t>
            </a:r>
            <a:r>
              <a:rPr lang="el-GR" sz="2000" dirty="0" smtClean="0">
                <a:latin typeface="+mj-lt"/>
              </a:rPr>
              <a:t>, και γύρω από αυτό περιστρέφονται και άλλα θέματα όπως η τιμή, η φιλία, η γενναιότητα και το κουράγιο. Μαζί με το έργο </a:t>
            </a:r>
            <a:r>
              <a:rPr lang="el-GR" sz="2000" i="1" dirty="0" err="1" smtClean="0">
                <a:latin typeface="+mj-lt"/>
                <a:hlinkClick r:id="rId9" tooltip="Ερωφίλη"/>
              </a:rPr>
              <a:t>Ερωφίλη</a:t>
            </a:r>
            <a:r>
              <a:rPr lang="el-GR" sz="2000" dirty="0" smtClean="0">
                <a:latin typeface="+mj-lt"/>
              </a:rPr>
              <a:t> του </a:t>
            </a:r>
            <a:r>
              <a:rPr lang="el-GR" sz="2000" dirty="0" smtClean="0">
                <a:latin typeface="+mj-lt"/>
                <a:hlinkClick r:id="rId10"/>
              </a:rPr>
              <a:t>Γεωργίου </a:t>
            </a:r>
            <a:r>
              <a:rPr lang="el-GR" sz="2000" dirty="0" err="1" smtClean="0">
                <a:latin typeface="+mj-lt"/>
                <a:hlinkClick r:id="rId10"/>
              </a:rPr>
              <a:t>Χορτάτση</a:t>
            </a:r>
            <a:r>
              <a:rPr lang="el-GR" sz="2000" dirty="0" smtClean="0">
                <a:latin typeface="+mj-lt"/>
              </a:rPr>
              <a:t> είναι τα σημαντικότερα έργα της </a:t>
            </a:r>
            <a:r>
              <a:rPr lang="el-GR" sz="2000" dirty="0" smtClean="0">
                <a:latin typeface="+mj-lt"/>
                <a:hlinkClick r:id="rId11" tooltip="Κρητική λογοτεχνία της Βενετοκρατίας"/>
              </a:rPr>
              <a:t>κρητικής λογοτεχνίας</a:t>
            </a:r>
            <a:r>
              <a:rPr lang="el-GR" sz="2000" dirty="0" smtClean="0">
                <a:latin typeface="+mj-lt"/>
              </a:rPr>
              <a:t> την </a:t>
            </a:r>
            <a:r>
              <a:rPr lang="el-GR" sz="2000" dirty="0" smtClean="0">
                <a:latin typeface="+mj-lt"/>
                <a:hlinkClick r:id="rId12" tooltip="Ενετοί"/>
              </a:rPr>
              <a:t>περίοδο της </a:t>
            </a:r>
            <a:r>
              <a:rPr lang="el-GR" sz="2000" dirty="0" err="1" smtClean="0">
                <a:latin typeface="+mj-lt"/>
                <a:hlinkClick r:id="rId12" tooltip="Ενετοί"/>
              </a:rPr>
              <a:t>Βενετοκρατίας</a:t>
            </a:r>
            <a:r>
              <a:rPr lang="el-GR" sz="2000" dirty="0" smtClean="0">
                <a:latin typeface="+mj-lt"/>
              </a:rPr>
              <a:t>. Ο </a:t>
            </a:r>
            <a:r>
              <a:rPr lang="el-GR" sz="2000" dirty="0" err="1" smtClean="0">
                <a:latin typeface="+mj-lt"/>
              </a:rPr>
              <a:t>Ερωτόκριτος</a:t>
            </a:r>
            <a:r>
              <a:rPr lang="el-GR" sz="2000" dirty="0" smtClean="0">
                <a:latin typeface="+mj-lt"/>
              </a:rPr>
              <a:t> πέρασε στην λαϊκή παράδοση και παραμένει ένα εξαιρετικά δημοφιλές κλασικό έργο, χάρη επίσης και στην μελοποίησή του από τον </a:t>
            </a:r>
            <a:r>
              <a:rPr lang="el-GR" sz="2000" dirty="0" smtClean="0">
                <a:latin typeface="+mj-lt"/>
                <a:hlinkClick r:id="rId13" tooltip="Χριστόδουλος Χάλαρης (δεν έχει γραφτεί ακόμα)"/>
              </a:rPr>
              <a:t>Χριστόδουλο Χάλαρη</a:t>
            </a:r>
            <a:r>
              <a:rPr lang="el-GR" sz="2000" dirty="0" smtClean="0">
                <a:latin typeface="+mj-lt"/>
              </a:rPr>
              <a:t> και την ερμηνεία του από τον </a:t>
            </a:r>
            <a:r>
              <a:rPr lang="el-GR" sz="2000" dirty="0" smtClean="0">
                <a:latin typeface="+mj-lt"/>
                <a:hlinkClick r:id="rId14" tooltip="Νίκος Ξυλούρης"/>
              </a:rPr>
              <a:t>Νίκο Ξυλούρη</a:t>
            </a:r>
            <a:r>
              <a:rPr lang="el-GR" sz="2000" dirty="0" smtClean="0">
                <a:latin typeface="+mj-lt"/>
              </a:rPr>
              <a:t>.</a:t>
            </a:r>
            <a:endParaRPr lang="el-GR" sz="2000"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dirty="0" smtClean="0">
                <a:hlinkClick r:id="rId2"/>
              </a:rPr>
              <a:t>https://</a:t>
            </a:r>
            <a:r>
              <a:rPr lang="en-US" dirty="0" smtClean="0">
                <a:hlinkClick r:id="rId2"/>
              </a:rPr>
              <a:t>www.youtube.com/watch?v=0TY0QeCGcWE</a:t>
            </a:r>
            <a:endParaRPr lang="el-GR" dirty="0" smtClean="0"/>
          </a:p>
          <a:p>
            <a:endParaRPr lang="el-GR" dirty="0" smtClean="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latin typeface="+mj-lt"/>
              </a:rPr>
              <a:t>Το έργο διαδραματίζεται στην </a:t>
            </a:r>
            <a:r>
              <a:rPr lang="el-GR" dirty="0" smtClean="0">
                <a:latin typeface="+mj-lt"/>
              </a:rPr>
              <a:t>αρχαία Αθήνα, </a:t>
            </a:r>
            <a:r>
              <a:rPr lang="el-GR" dirty="0" smtClean="0">
                <a:latin typeface="+mj-lt"/>
              </a:rPr>
              <a:t>ο κόσμος όμως που απεικονίζει είναι σύνθετο κατασκεύασμα που δεν ανταποκρίνεται σε κάποια συγκεκριμένη </a:t>
            </a:r>
            <a:r>
              <a:rPr lang="el-GR" dirty="0" smtClean="0">
                <a:latin typeface="+mj-lt"/>
              </a:rPr>
              <a:t>ιστορική</a:t>
            </a:r>
            <a:r>
              <a:rPr lang="el-GR" dirty="0" smtClean="0">
                <a:latin typeface="+mj-lt"/>
              </a:rPr>
              <a:t> πραγματικότητα: παράλληλα με τις </a:t>
            </a:r>
            <a:r>
              <a:rPr lang="el-GR" dirty="0" smtClean="0">
                <a:latin typeface="+mj-lt"/>
              </a:rPr>
              <a:t>αρχαιοελληνικές</a:t>
            </a:r>
            <a:r>
              <a:rPr lang="el-GR" dirty="0" smtClean="0">
                <a:latin typeface="+mj-lt"/>
              </a:rPr>
              <a:t> αναφορές, εμφανίζονται αναχρονισμοί και πολλά στοιχεία του </a:t>
            </a:r>
            <a:r>
              <a:rPr lang="el-GR" dirty="0" smtClean="0">
                <a:latin typeface="+mj-lt"/>
              </a:rPr>
              <a:t>δυτικού κόσμου, </a:t>
            </a:r>
            <a:r>
              <a:rPr lang="el-GR" dirty="0" smtClean="0">
                <a:latin typeface="+mj-lt"/>
              </a:rPr>
              <a:t>όπως η </a:t>
            </a:r>
            <a:r>
              <a:rPr lang="el-GR" dirty="0" smtClean="0">
                <a:latin typeface="+mj-lt"/>
              </a:rPr>
              <a:t>κονταρομαχία. </a:t>
            </a:r>
            <a:r>
              <a:rPr lang="el-GR" dirty="0" smtClean="0">
                <a:latin typeface="+mj-lt"/>
              </a:rPr>
              <a:t>Η υπόθεση χωρίζεται σε πέντε τμήματα και είναι συνοπτικά η εξής:</a:t>
            </a:r>
            <a:endParaRPr lang="el-GR"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r>
              <a:rPr lang="el-GR" dirty="0" smtClean="0"/>
              <a:t>Α. Ο βασιλιάς της Αθήνας </a:t>
            </a:r>
            <a:r>
              <a:rPr lang="el-GR" dirty="0" err="1" smtClean="0"/>
              <a:t>Ηράκλης</a:t>
            </a:r>
            <a:r>
              <a:rPr lang="el-GR" dirty="0" smtClean="0"/>
              <a:t> και η σύζυγός του αποκτούν μετά από πολλά χρόνια γάμου μια κόρη, την Αρετούσα. Τη βασιλοπούλα ερωτεύεται ο γιος του πιστού συμβούλου του βασιλιά, </a:t>
            </a:r>
            <a:r>
              <a:rPr lang="el-GR" dirty="0" err="1" smtClean="0"/>
              <a:t>Ερωτόκριτος</a:t>
            </a:r>
            <a:r>
              <a:rPr lang="el-GR" dirty="0" smtClean="0"/>
              <a:t>. Επειδή δεν μπορεί να φανερώσει τον έρωτά του, πηγαίνει κάτω από το παράθυρό της τα βράδια και της τραγουδά. Η κοπέλα σταδιακά ερωτεύεται τον άγνωστο τραγουδιστή. Ο </a:t>
            </a:r>
            <a:r>
              <a:rPr lang="el-GR" dirty="0" err="1" smtClean="0"/>
              <a:t>Ηράκλης</a:t>
            </a:r>
            <a:r>
              <a:rPr lang="el-GR" dirty="0" smtClean="0"/>
              <a:t>, όταν μαθαίνει για τον τραγουδιστή, του στήνει ενέδρα για να τον συλλάβει, ο </a:t>
            </a:r>
            <a:r>
              <a:rPr lang="el-GR" dirty="0" err="1" smtClean="0"/>
              <a:t>Ερωτόκριτος</a:t>
            </a:r>
            <a:r>
              <a:rPr lang="el-GR" dirty="0" smtClean="0"/>
              <a:t> όμως μαζί με τον καλύτερό του φίλο σκοτώνει τους στρατιώτες του βασιλιά. Ο </a:t>
            </a:r>
            <a:r>
              <a:rPr lang="el-GR" dirty="0" err="1" smtClean="0"/>
              <a:t>Ερωτόκριτος</a:t>
            </a:r>
            <a:r>
              <a:rPr lang="el-GR" dirty="0" smtClean="0"/>
              <a:t>, καταλαβαίνοντας ότι ο έρωτάς του δεν μπορεί να έχει αίσια έκβαση, ταξιδεύει στη </a:t>
            </a:r>
            <a:r>
              <a:rPr lang="el-GR" dirty="0" smtClean="0"/>
              <a:t>Χαλκίδα</a:t>
            </a:r>
            <a:r>
              <a:rPr lang="el-GR" dirty="0" smtClean="0"/>
              <a:t> για να ξεχάσει. Στο διάστημα αυτό ο πατέρας του αρρωσταίνει και όταν η Αρετούσα τον επισκέπτεται, βρίσκει στο δωμάτιο του </a:t>
            </a:r>
            <a:r>
              <a:rPr lang="el-GR" dirty="0" err="1" smtClean="0"/>
              <a:t>Ερωτόκριτου</a:t>
            </a:r>
            <a:r>
              <a:rPr lang="el-GR" dirty="0" smtClean="0"/>
              <a:t> μια ζωγραφιά που την απεικονίζει και τους στίχους που της τραγουδούσε. Όταν εκείνος επιστρέφει, ανακαλύπτει την απουσία της ζωγραφιάς και των τραγουδιών και μαθαίνει ότι μόνο η Αρετούσα τους είχε επισκεφτεί. Επειδή καταλαβαίνει ότι αποκαλύφθηκε η ταυτότητά του και ότι μπορεί να κινδυνεύει, μένει στο σπίτι προσποιούμενος ασθένεια και η Αρετούσα του στέλνει για περαστικά ένα καλάθι με μήλα, ως ένδειξη ότι ανταποκρίνεται στα συναισθήματά του.</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Β. Ο βασιλιάς οργανώνει κονταροχτύπημα για να διασκεδάσει την κόρη του. Παίρνουν μέρος πολλά αρχοντόπουλα από όλον τον γνωστό κόσμο και ο </a:t>
            </a:r>
            <a:r>
              <a:rPr lang="el-GR" dirty="0" err="1" smtClean="0"/>
              <a:t>Ερωτόκριτος</a:t>
            </a:r>
            <a:r>
              <a:rPr lang="el-GR" dirty="0" smtClean="0"/>
              <a:t> είναι ο νικητής.</a:t>
            </a:r>
          </a:p>
          <a:p>
            <a:r>
              <a:rPr lang="el-GR" dirty="0" smtClean="0"/>
              <a:t>Γ. Το ζευγάρι αρχίζει να συναντιέται κρυφά στο παράθυρο της Αρετούσας. Η κοπέλα παρακινεί τον </a:t>
            </a:r>
            <a:r>
              <a:rPr lang="el-GR" dirty="0" err="1" smtClean="0"/>
              <a:t>Ερωτόκριτο</a:t>
            </a:r>
            <a:r>
              <a:rPr lang="el-GR" dirty="0" smtClean="0"/>
              <a:t> να τη ζητήσει από τον πατέρα της. Όπως είναι φυσικό, ο βασιλιάς εξοργίζεται με το «θράσος» του νέου και τον εξορίζει. Ταυτόχρονα φτάνουν προξενιά για την Αρετούσα από το βασιλιά του Βυζαντίου. Η κοπέλα αμέσως αρραβωνιάζεται κρυφά με τον </a:t>
            </a:r>
            <a:r>
              <a:rPr lang="el-GR" dirty="0" err="1" smtClean="0"/>
              <a:t>Ερωτόκριτο</a:t>
            </a:r>
            <a:r>
              <a:rPr lang="el-GR" dirty="0" smtClean="0"/>
              <a:t>, πριν αυτός εγκαταλείψει την πόλη.</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smtClean="0"/>
              <a:t>Δ. Η Αρετούσα αρνείται να δεχθεί το προξενιό και ο βασιλιάς τη φυλακίζει μαζί με την πιστή παραμάνα της. Έπειτα από τρία χρόνια, όταν οι </a:t>
            </a:r>
            <a:r>
              <a:rPr lang="el-GR" dirty="0" smtClean="0">
                <a:hlinkClick r:id="rId2" tooltip="Βλάχοι"/>
              </a:rPr>
              <a:t>Βλάχοι</a:t>
            </a:r>
            <a:r>
              <a:rPr lang="el-GR" dirty="0" smtClean="0"/>
              <a:t> πολιορκούν την Αθήνα, εμφανίζεται ο </a:t>
            </a:r>
            <a:r>
              <a:rPr lang="el-GR" dirty="0" err="1" smtClean="0"/>
              <a:t>Ερωτόκριτος</a:t>
            </a:r>
            <a:r>
              <a:rPr lang="el-GR" dirty="0" smtClean="0"/>
              <a:t> μεταμφιεσμένος από μαγεία. Σε μια μάχη σώζει τη ζωή του βασιλιά και τραυματίζεται.</a:t>
            </a:r>
          </a:p>
          <a:p>
            <a:r>
              <a:rPr lang="el-GR" dirty="0" smtClean="0"/>
              <a:t>Ε. Ο βασιλιάς για να ευχαριστήσει τον τραυματισμένο ξένο του προσφέρει σύζυγο την κόρη του. Η Αρετούσα αρνείται και αυτόν τον γάμο και στη συζήτηση με τον μεταμφιεσμένο </a:t>
            </a:r>
            <a:r>
              <a:rPr lang="el-GR" dirty="0" err="1" smtClean="0"/>
              <a:t>Ερωτόκριτο</a:t>
            </a:r>
            <a:r>
              <a:rPr lang="el-GR" dirty="0" smtClean="0"/>
              <a:t> επιμένει στην άρνησή της. Ο </a:t>
            </a:r>
            <a:r>
              <a:rPr lang="el-GR" dirty="0" err="1" smtClean="0"/>
              <a:t>Ερωτόκριτος</a:t>
            </a:r>
            <a:r>
              <a:rPr lang="el-GR" dirty="0" smtClean="0"/>
              <a:t> την υποβάλλει σε δοκιμασίες για να επιβεβαιώσει την πίστη της και τελικά της αποκαλύπτεται αφού λύνει τα μαγικά που τον είχαν μεταμορφώσει. Ο βασιλιάς αποδέχεται το γάμο και συμφιλιώνεται με τον </a:t>
            </a:r>
            <a:r>
              <a:rPr lang="el-GR" dirty="0" err="1" smtClean="0"/>
              <a:t>Ερωτόκριτο</a:t>
            </a:r>
            <a:r>
              <a:rPr lang="el-GR" dirty="0" smtClean="0"/>
              <a:t> και τον πατέρα του και ο </a:t>
            </a:r>
            <a:r>
              <a:rPr lang="el-GR" dirty="0" err="1" smtClean="0"/>
              <a:t>Ερωτόκριτος</a:t>
            </a:r>
            <a:r>
              <a:rPr lang="el-GR" dirty="0" smtClean="0"/>
              <a:t> ανεβαίνει στο θρόνο της Αθήνας.</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Άμεσο πρότυπο του έργου είναι η </a:t>
            </a:r>
            <a:r>
              <a:rPr lang="el-GR" dirty="0" smtClean="0"/>
              <a:t>γαλλική</a:t>
            </a:r>
            <a:r>
              <a:rPr lang="el-GR" dirty="0" smtClean="0"/>
              <a:t> δημοφιλής μεσαιωνική </a:t>
            </a:r>
            <a:r>
              <a:rPr lang="el-GR" dirty="0" smtClean="0"/>
              <a:t>μυθιστορία</a:t>
            </a:r>
            <a:r>
              <a:rPr lang="el-GR" dirty="0" smtClean="0"/>
              <a:t> </a:t>
            </a:r>
            <a:r>
              <a:rPr lang="en-US" i="1" dirty="0" smtClean="0"/>
              <a:t>Paris et Vienne</a:t>
            </a:r>
            <a:r>
              <a:rPr lang="el-GR" dirty="0" smtClean="0"/>
              <a:t>, </a:t>
            </a:r>
            <a:r>
              <a:rPr lang="el-GR" dirty="0" smtClean="0"/>
              <a:t>που τυπώθηκε το </a:t>
            </a:r>
            <a:r>
              <a:rPr lang="en-US" dirty="0" smtClean="0"/>
              <a:t>1487</a:t>
            </a:r>
            <a:r>
              <a:rPr lang="el-GR" dirty="0" smtClean="0"/>
              <a:t> και γνώρισε μεγάλη διάδοση με μεταφράσεις σε πολλές ευρωπαϊκές γλώσσες. Ο Κορνάρος γνώρισε το γαλλικό έργο πιθανότατα από </a:t>
            </a:r>
            <a:r>
              <a:rPr lang="el-GR" dirty="0" smtClean="0"/>
              <a:t>ιταλική</a:t>
            </a:r>
            <a:r>
              <a:rPr lang="el-GR" dirty="0" smtClean="0"/>
              <a:t> μετάφραση, καθώς είναι απίθανο να γνώριζε γαλλικά. Δεν πρόκειται όμως για δουλική μίμηση αλλά δημιουργική διασκευή, στην οποία αναγνωρίζονται αρετές σε σχέση με το γαλλικό πρότυπο και τις άλλες διασκευές: η πλοκή είναι περισσότερο οργανωμένη, τα πρόσωπα λιγότερα, περιορίζονται κάποιες επαναλήψεις και επιπλέον υπάρχει μεγαλύτερο ενδιαφέρον για τη σκιαγράφηση της ψυχολογίας των προσώπων. Μέχρι το πρώτο μισό του έργου, ο Κορνάρος ακολουθεί την πλοκή του προτύπου του. Από το σημείο όμως της αποτυχημένης πρότασης γάμου προς τον Βασιλιά, τα δύο έργα παρουσιάζουν μεγάλες διαφορές.</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TotalTime>
  <Words>618</Words>
  <Application>Microsoft Office PowerPoint</Application>
  <PresentationFormat>Προβολή στην οθόνη (4:3)</PresentationFormat>
  <Paragraphs>41</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Ροή</vt:lpstr>
      <vt:lpstr>Ερωτόκριτος</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Σύγκριση Ερωτόκριτου-P et V</vt:lpstr>
      <vt:lpstr>Θεματολογία </vt:lpstr>
      <vt:lpstr>Διαφάνεια 12</vt:lpstr>
      <vt:lpstr>Διαφάνεια 13</vt:lpstr>
      <vt:lpstr>Γλώσσα </vt:lpstr>
      <vt:lpstr>Οπτικοποίηση/Ανάγνωση </vt:lpstr>
      <vt:lpstr>Βιβλιογραφία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Ερωτόκριτος</dc:title>
  <dc:creator>win8laptop</dc:creator>
  <cp:lastModifiedBy>win8laptop</cp:lastModifiedBy>
  <cp:revision>7</cp:revision>
  <dcterms:created xsi:type="dcterms:W3CDTF">2020-11-15T00:17:21Z</dcterms:created>
  <dcterms:modified xsi:type="dcterms:W3CDTF">2020-11-15T00:49:43Z</dcterms:modified>
</cp:coreProperties>
</file>