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8" r:id="rId5"/>
    <p:sldId id="270" r:id="rId6"/>
    <p:sldId id="271" r:id="rId7"/>
    <p:sldId id="272" r:id="rId8"/>
    <p:sldId id="273" r:id="rId9"/>
    <p:sldId id="274" r:id="rId10"/>
    <p:sldId id="261" r:id="rId11"/>
    <p:sldId id="262" r:id="rId12"/>
    <p:sldId id="263" r:id="rId13"/>
    <p:sldId id="265" r:id="rId14"/>
    <p:sldId id="275" r:id="rId15"/>
    <p:sldId id="276" r:id="rId16"/>
    <p:sldId id="277" r:id="rId17"/>
    <p:sldId id="278" r:id="rId18"/>
    <p:sldId id="280" r:id="rId19"/>
    <p:sldId id="281" r:id="rId20"/>
    <p:sldId id="282" r:id="rId21"/>
    <p:sldId id="283" r:id="rId22"/>
    <p:sldId id="284" r:id="rId23"/>
    <p:sldId id="285" r:id="rId24"/>
    <p:sldId id="286" r:id="rId25"/>
    <p:sldId id="28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89"/>
    <p:restoredTop sz="95064"/>
  </p:normalViewPr>
  <p:slideViewPr>
    <p:cSldViewPr snapToGrid="0" snapToObjects="1">
      <p:cViewPr varScale="1">
        <p:scale>
          <a:sx n="90" d="100"/>
          <a:sy n="90" d="100"/>
        </p:scale>
        <p:origin x="216"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7/18/22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7/18/22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7/18/22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7/18/22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7/18/22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7/18/22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png"/><Relationship Id="rId5" Type="http://schemas.microsoft.com/office/2007/relationships/hdphoto" Target="../media/hdphoto10.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66908-B9D2-ED4E-B6F8-328EEFA3C3CA}"/>
              </a:ext>
            </a:extLst>
          </p:cNvPr>
          <p:cNvPicPr>
            <a:picLocks noChangeAspect="1"/>
          </p:cNvPicPr>
          <p:nvPr/>
        </p:nvPicPr>
        <p:blipFill>
          <a:blip r:embed="rId2">
            <a:alphaModFix amt="70000"/>
            <a:extLst>
              <a:ext uri="{BEBA8EAE-BF5A-486C-A8C5-ECC9F3942E4B}">
                <a14:imgProps xmlns:a14="http://schemas.microsoft.com/office/drawing/2010/main">
                  <a14:imgLayer>
                    <a14:imgEffect>
                      <a14:artisticGlowDiffused/>
                    </a14:imgEffect>
                  </a14:imgLayer>
                </a14:imgProps>
              </a:ext>
            </a:extLst>
          </a:blip>
          <a:stretch>
            <a:fillRect/>
          </a:stretch>
        </p:blipFill>
        <p:spPr>
          <a:xfrm>
            <a:off x="1333500" y="1828800"/>
            <a:ext cx="9525000" cy="3200400"/>
          </a:xfrm>
          <a:prstGeom prst="rect">
            <a:avLst/>
          </a:prstGeom>
        </p:spPr>
      </p:pic>
      <p:sp>
        <p:nvSpPr>
          <p:cNvPr id="2" name="Title 1">
            <a:extLst>
              <a:ext uri="{FF2B5EF4-FFF2-40B4-BE49-F238E27FC236}">
                <a16:creationId xmlns:a16="http://schemas.microsoft.com/office/drawing/2014/main" id="{F74084A9-9DEF-C240-9BE1-5ED5DB1FAFD0}"/>
              </a:ext>
            </a:extLst>
          </p:cNvPr>
          <p:cNvSpPr>
            <a:spLocks noGrp="1"/>
          </p:cNvSpPr>
          <p:nvPr>
            <p:ph type="ctrTitle"/>
          </p:nvPr>
        </p:nvSpPr>
        <p:spPr/>
        <p:txBody>
          <a:bodyPr/>
          <a:lstStyle/>
          <a:p>
            <a:r>
              <a:rPr lang="el-GR" b="1" dirty="0">
                <a:solidFill>
                  <a:srgbClr val="0070C0"/>
                </a:solidFill>
                <a:latin typeface="Cambria" panose="02040503050406030204" pitchFamily="18" charset="0"/>
              </a:rPr>
              <a:t>ΕΠΟΧΗ ΤΟΥ ΛΙΘΟΥ</a:t>
            </a:r>
            <a:endParaRPr lang="en-US" b="1" dirty="0">
              <a:solidFill>
                <a:srgbClr val="0070C0"/>
              </a:solidFill>
              <a:latin typeface="Cambria" panose="02040503050406030204" pitchFamily="18" charset="0"/>
            </a:endParaRPr>
          </a:p>
        </p:txBody>
      </p:sp>
      <p:sp>
        <p:nvSpPr>
          <p:cNvPr id="3" name="Subtitle 2">
            <a:extLst>
              <a:ext uri="{FF2B5EF4-FFF2-40B4-BE49-F238E27FC236}">
                <a16:creationId xmlns:a16="http://schemas.microsoft.com/office/drawing/2014/main" id="{0BD6990F-EAC7-3F4B-A310-CEEF929A8B00}"/>
              </a:ext>
            </a:extLst>
          </p:cNvPr>
          <p:cNvSpPr>
            <a:spLocks noGrp="1"/>
          </p:cNvSpPr>
          <p:nvPr>
            <p:ph type="subTitle" idx="1"/>
          </p:nvPr>
        </p:nvSpPr>
        <p:spPr>
          <a:xfrm>
            <a:off x="680321" y="4394039"/>
            <a:ext cx="9349503" cy="1117687"/>
          </a:xfrm>
        </p:spPr>
        <p:txBody>
          <a:bodyPr/>
          <a:lstStyle/>
          <a:p>
            <a:pPr marL="457200" indent="-457200" algn="ctr">
              <a:buAutoNum type="arabicPeriod"/>
            </a:pPr>
            <a:r>
              <a:rPr lang="el-GR" b="1" dirty="0">
                <a:solidFill>
                  <a:schemeClr val="tx1">
                    <a:lumMod val="85000"/>
                  </a:schemeClr>
                </a:solidFill>
                <a:latin typeface="Cambria" panose="02040503050406030204" pitchFamily="18" charset="0"/>
              </a:rPr>
              <a:t>Η ΠΑΛΑΙΟΛΙΘΙΚΗ ΚΑΙ Η ΜΕΣΟΛΙΘΙΚΗ ΕΠΟΧΗ</a:t>
            </a:r>
          </a:p>
          <a:p>
            <a:pPr algn="ctr"/>
            <a:r>
              <a:rPr lang="el-GR" b="1" dirty="0">
                <a:solidFill>
                  <a:schemeClr val="tx1">
                    <a:lumMod val="85000"/>
                  </a:schemeClr>
                </a:solidFill>
                <a:latin typeface="Cambria" panose="02040503050406030204" pitchFamily="18" charset="0"/>
              </a:rPr>
              <a:t>					                       Δρ Κωνσταντίνος Γεωργίου</a:t>
            </a:r>
            <a:endParaRPr lang="en-US" b="1"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212801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67F4-6706-0943-ACB2-9E168E174D4D}"/>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Σπηλαιογραφίες</a:t>
            </a:r>
            <a:endParaRPr lang="en-US" b="1" dirty="0">
              <a:solidFill>
                <a:srgbClr val="0070C0"/>
              </a:solidFill>
              <a:latin typeface="Cambria" panose="02040503050406030204" pitchFamily="18" charset="0"/>
            </a:endParaRPr>
          </a:p>
        </p:txBody>
      </p:sp>
      <p:sp>
        <p:nvSpPr>
          <p:cNvPr id="3" name="Content Placeholder 2">
            <a:extLst>
              <a:ext uri="{FF2B5EF4-FFF2-40B4-BE49-F238E27FC236}">
                <a16:creationId xmlns:a16="http://schemas.microsoft.com/office/drawing/2014/main" id="{FFDE4035-11D8-D94B-AA5F-99452AABA86A}"/>
              </a:ext>
            </a:extLst>
          </p:cNvPr>
          <p:cNvSpPr>
            <a:spLocks noGrp="1"/>
          </p:cNvSpPr>
          <p:nvPr>
            <p:ph sz="half" idx="1"/>
          </p:nvPr>
        </p:nvSpPr>
        <p:spPr>
          <a:xfrm>
            <a:off x="680320" y="2336872"/>
            <a:ext cx="4698358" cy="4243809"/>
          </a:xfrm>
        </p:spPr>
        <p:txBody>
          <a:bodyPr>
            <a:normAutofit fontScale="70000" lnSpcReduction="20000"/>
          </a:bodyPr>
          <a:lstStyle/>
          <a:p>
            <a:r>
              <a:rPr lang="el-GR" sz="3400" b="1" dirty="0">
                <a:solidFill>
                  <a:schemeClr val="tx1">
                    <a:lumMod val="85000"/>
                  </a:schemeClr>
                </a:solidFill>
                <a:latin typeface="Cambria" panose="02040503050406030204" pitchFamily="18" charset="0"/>
              </a:rPr>
              <a:t>Ο παλαιολιθικ</a:t>
            </a:r>
            <a:r>
              <a:rPr lang="en-US" sz="3400" b="1" dirty="0">
                <a:solidFill>
                  <a:schemeClr val="tx1">
                    <a:lumMod val="85000"/>
                  </a:schemeClr>
                </a:solidFill>
                <a:latin typeface="Cambria" panose="02040503050406030204" pitchFamily="18" charset="0"/>
              </a:rPr>
              <a:t>ό</a:t>
            </a:r>
            <a:r>
              <a:rPr lang="el-GR" sz="3400" b="1" dirty="0">
                <a:solidFill>
                  <a:schemeClr val="tx1">
                    <a:lumMod val="85000"/>
                  </a:schemeClr>
                </a:solidFill>
                <a:latin typeface="Cambria" panose="02040503050406030204" pitchFamily="18" charset="0"/>
              </a:rPr>
              <a:t>ς άνθρωπος διακοσμούσε τις σπηλιές, στις οποίες έβρισκε προστασία, με ζωγραφικές παραστάσεις φτιαγμένες από χρώματα είτε χαράσσοντάς τες στα τοιχώματα των σπηλαίων. Οι παραστάσεις αυτές, που τις πιο πολλές φορές απεικόνιζαν ζώα και σπανιότερα ανθρώπους, ονομάζονται </a:t>
            </a:r>
            <a:r>
              <a:rPr lang="el-GR" sz="3400" b="1" u="sng" dirty="0">
                <a:solidFill>
                  <a:schemeClr val="tx1">
                    <a:lumMod val="85000"/>
                  </a:schemeClr>
                </a:solidFill>
                <a:latin typeface="Cambria" panose="02040503050406030204" pitchFamily="18" charset="0"/>
              </a:rPr>
              <a:t>σπηλαιογραφίες</a:t>
            </a:r>
            <a:r>
              <a:rPr lang="el-GR" sz="3400" b="1" dirty="0">
                <a:solidFill>
                  <a:schemeClr val="tx1">
                    <a:lumMod val="85000"/>
                  </a:schemeClr>
                </a:solidFill>
                <a:latin typeface="Cambria" panose="02040503050406030204" pitchFamily="18" charset="0"/>
              </a:rPr>
              <a:t> και πιστεύεται ότι εκφράζουν τις ανησυχίες των ανθρώπων της περιόδου για τη ζωή, την επιβίωση και τον θάνατο. </a:t>
            </a:r>
            <a:endParaRPr lang="en-US" sz="3400" b="1" dirty="0">
              <a:solidFill>
                <a:schemeClr val="tx1">
                  <a:lumMod val="85000"/>
                </a:schemeClr>
              </a:solidFill>
              <a:latin typeface="Cambria" panose="02040503050406030204" pitchFamily="18" charset="0"/>
            </a:endParaRPr>
          </a:p>
          <a:p>
            <a:endParaRPr lang="en-US" dirty="0">
              <a:latin typeface="Century" panose="02040604050505020304" pitchFamily="18" charset="0"/>
            </a:endParaRPr>
          </a:p>
        </p:txBody>
      </p:sp>
      <p:pic>
        <p:nvPicPr>
          <p:cNvPr id="6" name="Content Placeholder 5">
            <a:extLst>
              <a:ext uri="{FF2B5EF4-FFF2-40B4-BE49-F238E27FC236}">
                <a16:creationId xmlns:a16="http://schemas.microsoft.com/office/drawing/2014/main" id="{77894F62-1B96-D847-A0B9-1591F7D7C279}"/>
              </a:ext>
            </a:extLst>
          </p:cNvPr>
          <p:cNvPicPr>
            <a:picLocks noGrp="1" noChangeAspect="1"/>
          </p:cNvPicPr>
          <p:nvPr>
            <p:ph sz="half" idx="2"/>
          </p:nvPr>
        </p:nvPicPr>
        <p:blipFill>
          <a:blip r:embed="rId2"/>
          <a:stretch>
            <a:fillRect/>
          </a:stretch>
        </p:blipFill>
        <p:spPr>
          <a:xfrm>
            <a:off x="5728538" y="2336800"/>
            <a:ext cx="4432211" cy="3598863"/>
          </a:xfrm>
        </p:spPr>
      </p:pic>
    </p:spTree>
    <p:extLst>
      <p:ext uri="{BB962C8B-B14F-4D97-AF65-F5344CB8AC3E}">
        <p14:creationId xmlns:p14="http://schemas.microsoft.com/office/powerpoint/2010/main" val="366358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4F4BC1-1DD6-DF4E-A8C8-EFFB2E0950C0}"/>
              </a:ext>
            </a:extLst>
          </p:cNvPr>
          <p:cNvPicPr>
            <a:picLocks noGrp="1" noChangeAspect="1"/>
          </p:cNvPicPr>
          <p:nvPr>
            <p:ph sz="half" idx="1"/>
          </p:nvPr>
        </p:nvPicPr>
        <p:blipFill>
          <a:blip r:embed="rId2"/>
          <a:stretch>
            <a:fillRect/>
          </a:stretch>
        </p:blipFill>
        <p:spPr>
          <a:xfrm>
            <a:off x="170655" y="2336800"/>
            <a:ext cx="4731127" cy="3598863"/>
          </a:xfrm>
          <a:effectLst>
            <a:softEdge rad="127000"/>
          </a:effectLst>
        </p:spPr>
      </p:pic>
      <p:pic>
        <p:nvPicPr>
          <p:cNvPr id="5" name="Picture 4">
            <a:extLst>
              <a:ext uri="{FF2B5EF4-FFF2-40B4-BE49-F238E27FC236}">
                <a16:creationId xmlns:a16="http://schemas.microsoft.com/office/drawing/2014/main" id="{C29C6095-FFEC-D043-9B9C-BD5745962536}"/>
              </a:ext>
            </a:extLst>
          </p:cNvPr>
          <p:cNvPicPr>
            <a:picLocks noChangeAspect="1"/>
          </p:cNvPicPr>
          <p:nvPr/>
        </p:nvPicPr>
        <p:blipFill>
          <a:blip r:embed="rId3"/>
          <a:stretch>
            <a:fillRect/>
          </a:stretch>
        </p:blipFill>
        <p:spPr>
          <a:xfrm>
            <a:off x="4152275" y="2616096"/>
            <a:ext cx="4212236" cy="3822199"/>
          </a:xfrm>
          <a:prstGeom prst="rect">
            <a:avLst/>
          </a:prstGeom>
          <a:effectLst>
            <a:softEdge rad="127000"/>
          </a:effectLst>
        </p:spPr>
      </p:pic>
      <p:pic>
        <p:nvPicPr>
          <p:cNvPr id="11" name="Content Placeholder 10">
            <a:extLst>
              <a:ext uri="{FF2B5EF4-FFF2-40B4-BE49-F238E27FC236}">
                <a16:creationId xmlns:a16="http://schemas.microsoft.com/office/drawing/2014/main" id="{C51ECD3F-7B35-0B4D-A34C-F3561D2B04F8}"/>
              </a:ext>
            </a:extLst>
          </p:cNvPr>
          <p:cNvPicPr>
            <a:picLocks noGrp="1" noChangeAspect="1"/>
          </p:cNvPicPr>
          <p:nvPr>
            <p:ph sz="half" idx="2"/>
          </p:nvPr>
        </p:nvPicPr>
        <p:blipFill>
          <a:blip r:embed="rId4">
            <a:alphaModFix amt="70000"/>
          </a:blip>
          <a:stretch>
            <a:fillRect/>
          </a:stretch>
        </p:blipFill>
        <p:spPr>
          <a:xfrm>
            <a:off x="7333209" y="2336799"/>
            <a:ext cx="4700588" cy="3598863"/>
          </a:xfrm>
          <a:effectLst>
            <a:softEdge rad="127000"/>
          </a:effectLst>
        </p:spPr>
      </p:pic>
      <p:sp>
        <p:nvSpPr>
          <p:cNvPr id="2" name="Title 1">
            <a:extLst>
              <a:ext uri="{FF2B5EF4-FFF2-40B4-BE49-F238E27FC236}">
                <a16:creationId xmlns:a16="http://schemas.microsoft.com/office/drawing/2014/main" id="{53F25BCE-437C-0B48-AC53-EE1819A5D60F}"/>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Σπηλαιογραφίες</a:t>
            </a:r>
            <a:endParaRPr lang="en-US" b="1" dirty="0">
              <a:solidFill>
                <a:srgbClr val="0070C0"/>
              </a:solidFill>
              <a:latin typeface="Cambria" panose="02040503050406030204" pitchFamily="18" charset="0"/>
            </a:endParaRPr>
          </a:p>
        </p:txBody>
      </p:sp>
    </p:spTree>
    <p:extLst>
      <p:ext uri="{BB962C8B-B14F-4D97-AF65-F5344CB8AC3E}">
        <p14:creationId xmlns:p14="http://schemas.microsoft.com/office/powerpoint/2010/main" val="92393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20F0C4-4D6F-154E-B600-A44008217DAC}"/>
              </a:ext>
            </a:extLst>
          </p:cNvPr>
          <p:cNvPicPr>
            <a:picLocks noChangeAspect="1"/>
          </p:cNvPicPr>
          <p:nvPr/>
        </p:nvPicPr>
        <p:blipFill>
          <a:blip r:embed="rId2">
            <a:alphaModFix amt="35000"/>
          </a:blip>
          <a:stretch>
            <a:fillRect/>
          </a:stretch>
        </p:blipFill>
        <p:spPr>
          <a:xfrm>
            <a:off x="0" y="4156"/>
            <a:ext cx="12192000" cy="6849687"/>
          </a:xfrm>
          <a:prstGeom prst="rect">
            <a:avLst/>
          </a:prstGeom>
          <a:effectLst>
            <a:softEdge rad="317500"/>
          </a:effectLst>
        </p:spPr>
      </p:pic>
      <p:sp>
        <p:nvSpPr>
          <p:cNvPr id="3" name="Subtitle 2">
            <a:extLst>
              <a:ext uri="{FF2B5EF4-FFF2-40B4-BE49-F238E27FC236}">
                <a16:creationId xmlns:a16="http://schemas.microsoft.com/office/drawing/2014/main" id="{0BD6990F-EAC7-3F4B-A310-CEEF929A8B00}"/>
              </a:ext>
            </a:extLst>
          </p:cNvPr>
          <p:cNvSpPr>
            <a:spLocks noGrp="1"/>
          </p:cNvSpPr>
          <p:nvPr>
            <p:ph type="subTitle" idx="1"/>
          </p:nvPr>
        </p:nvSpPr>
        <p:spPr/>
        <p:txBody>
          <a:bodyPr>
            <a:normAutofit/>
          </a:bodyPr>
          <a:lstStyle/>
          <a:p>
            <a:pPr algn="ctr"/>
            <a:r>
              <a:rPr lang="el-GR" sz="2400" b="1" dirty="0">
                <a:solidFill>
                  <a:schemeClr val="tx1">
                    <a:lumMod val="85000"/>
                  </a:schemeClr>
                </a:solidFill>
                <a:latin typeface="Cambria" panose="02040503050406030204" pitchFamily="18" charset="0"/>
              </a:rPr>
              <a:t>2. Η ΝΕΟΛΙΘΙΚΗ ΕΠΟΧΗ</a:t>
            </a:r>
            <a:endParaRPr lang="en-US" sz="2400" b="1" dirty="0">
              <a:solidFill>
                <a:schemeClr val="tx1">
                  <a:lumMod val="85000"/>
                </a:schemeClr>
              </a:solidFill>
              <a:latin typeface="Cambria" panose="02040503050406030204" pitchFamily="18" charset="0"/>
            </a:endParaRPr>
          </a:p>
        </p:txBody>
      </p:sp>
      <p:sp>
        <p:nvSpPr>
          <p:cNvPr id="2" name="Title 1">
            <a:extLst>
              <a:ext uri="{FF2B5EF4-FFF2-40B4-BE49-F238E27FC236}">
                <a16:creationId xmlns:a16="http://schemas.microsoft.com/office/drawing/2014/main" id="{F74084A9-9DEF-C240-9BE1-5ED5DB1FAFD0}"/>
              </a:ext>
            </a:extLst>
          </p:cNvPr>
          <p:cNvSpPr>
            <a:spLocks noGrp="1"/>
          </p:cNvSpPr>
          <p:nvPr>
            <p:ph type="ctrTitle"/>
          </p:nvPr>
        </p:nvSpPr>
        <p:spPr/>
        <p:txBody>
          <a:bodyPr/>
          <a:lstStyle/>
          <a:p>
            <a:r>
              <a:rPr lang="el-GR" b="1" dirty="0">
                <a:solidFill>
                  <a:srgbClr val="0070C0"/>
                </a:solidFill>
                <a:latin typeface="Cambria" panose="02040503050406030204" pitchFamily="18" charset="0"/>
              </a:rPr>
              <a:t>ΕΠΟΧΗ ΤΟΥ ΛΙΘΟΥ</a:t>
            </a:r>
            <a:endParaRPr lang="en-US" b="1" dirty="0">
              <a:solidFill>
                <a:srgbClr val="0070C0"/>
              </a:solidFill>
              <a:latin typeface="Cambria" panose="02040503050406030204" pitchFamily="18" charset="0"/>
            </a:endParaRPr>
          </a:p>
        </p:txBody>
      </p:sp>
    </p:spTree>
    <p:extLst>
      <p:ext uri="{BB962C8B-B14F-4D97-AF65-F5344CB8AC3E}">
        <p14:creationId xmlns:p14="http://schemas.microsoft.com/office/powerpoint/2010/main" val="373440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6137-7931-F34B-B5D7-AE4BD1159232}"/>
              </a:ext>
            </a:extLst>
          </p:cNvPr>
          <p:cNvSpPr>
            <a:spLocks noGrp="1"/>
          </p:cNvSpPr>
          <p:nvPr>
            <p:ph type="title"/>
          </p:nvPr>
        </p:nvSpPr>
        <p:spPr/>
        <p:txBody>
          <a:bodyPr>
            <a:noAutofit/>
          </a:bodyPr>
          <a:lstStyle/>
          <a:p>
            <a:pPr algn="ctr"/>
            <a:r>
              <a:rPr lang="el-GR" sz="2400" b="1" dirty="0">
                <a:solidFill>
                  <a:srgbClr val="0070C0"/>
                </a:solidFill>
                <a:latin typeface="Cambria" panose="02040503050406030204" pitchFamily="18" charset="0"/>
              </a:rPr>
              <a:t>Νεολιθική Εποχή</a:t>
            </a:r>
            <a:r>
              <a:rPr lang="en-US" sz="2400" b="1" dirty="0">
                <a:solidFill>
                  <a:srgbClr val="0070C0"/>
                </a:solidFill>
                <a:latin typeface="Cambria" panose="02040503050406030204" pitchFamily="18" charset="0"/>
              </a:rPr>
              <a:t>:</a:t>
            </a:r>
            <a:r>
              <a:rPr lang="el-GR" sz="2400" b="1" dirty="0">
                <a:solidFill>
                  <a:srgbClr val="0070C0"/>
                </a:solidFill>
                <a:latin typeface="Cambria" panose="02040503050406030204" pitchFamily="18" charset="0"/>
              </a:rPr>
              <a:t> Με βάση την εικόνα της καθημερινής ζωής του νεολιθικού ανθρώπου, ποιες αλλαγές παρατηρείς στην καθημερινή ζωή σε σχέση με την παλαιολιθική περίοδο</a:t>
            </a:r>
            <a:r>
              <a:rPr lang="en-US" sz="2400" b="1" dirty="0">
                <a:solidFill>
                  <a:srgbClr val="0070C0"/>
                </a:solidFill>
                <a:latin typeface="Cambria" panose="02040503050406030204" pitchFamily="18" charset="0"/>
              </a:rPr>
              <a:t>;</a:t>
            </a:r>
          </a:p>
        </p:txBody>
      </p:sp>
      <p:pic>
        <p:nvPicPr>
          <p:cNvPr id="5" name="Content Placeholder 4">
            <a:extLst>
              <a:ext uri="{FF2B5EF4-FFF2-40B4-BE49-F238E27FC236}">
                <a16:creationId xmlns:a16="http://schemas.microsoft.com/office/drawing/2014/main" id="{2446C644-367D-9D41-9F8B-3FC5604BCE67}"/>
              </a:ext>
            </a:extLst>
          </p:cNvPr>
          <p:cNvPicPr>
            <a:picLocks noGrp="1" noChangeAspect="1"/>
          </p:cNvPicPr>
          <p:nvPr>
            <p:ph idx="1"/>
          </p:nvPr>
        </p:nvPicPr>
        <p:blipFill>
          <a:blip r:embed="rId2"/>
          <a:stretch>
            <a:fillRect/>
          </a:stretch>
        </p:blipFill>
        <p:spPr>
          <a:xfrm>
            <a:off x="680321" y="2008682"/>
            <a:ext cx="9613861" cy="4601979"/>
          </a:xfrm>
          <a:prstGeom prst="rect">
            <a:avLst/>
          </a:prstGeom>
          <a:ln>
            <a:noFill/>
          </a:ln>
          <a:effectLst>
            <a:outerShdw blurRad="190500" algn="tl" rotWithShape="0">
              <a:srgbClr val="000000">
                <a:alpha val="70000"/>
              </a:srgbClr>
            </a:outerShdw>
            <a:softEdge rad="317500"/>
          </a:effectLst>
        </p:spPr>
      </p:pic>
    </p:spTree>
    <p:extLst>
      <p:ext uri="{BB962C8B-B14F-4D97-AF65-F5344CB8AC3E}">
        <p14:creationId xmlns:p14="http://schemas.microsoft.com/office/powerpoint/2010/main" val="317126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Νεολιθικής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5226234" y="2638085"/>
            <a:ext cx="5746566" cy="4002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a:xfrm>
            <a:off x="404735" y="2053652"/>
            <a:ext cx="4482058" cy="4467069"/>
          </a:xfrm>
        </p:spPr>
        <p:txBody>
          <a:bodyPr>
            <a:noAutofit/>
          </a:bodyPr>
          <a:lstStyle/>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Σιγά σιγά ο Νεολιθικός άνθρωπος παράγει ο ίδιος την τροφή του μέσω της απασχόλησής του με τη γεωργία και την κτηνοτροφία, δηλαδή την καλλιέργεια της γης και την εξημέρωση και εκτροφή ζώων, όπως τα πρόβατα, οι κατσίκες, τα βόδια και τα γουρούνια. </a:t>
            </a:r>
          </a:p>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Επομένως, ο άνθρωπος κατά τη Νεολιθική εποχή, από κυνηγός και τροφοσυλλέκτης έγινε γεωργός και κτηνοτρόφος.</a:t>
            </a:r>
            <a:endParaRPr lang="en-US" sz="20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421039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Νεολιθικής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alphaModFix amt="50000"/>
          </a:blip>
          <a:stretch>
            <a:fillRect/>
          </a:stretch>
        </p:blipFill>
        <p:spPr>
          <a:xfrm>
            <a:off x="6250898" y="2764995"/>
            <a:ext cx="3732551" cy="3748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a:xfrm>
            <a:off x="404735" y="2053652"/>
            <a:ext cx="4482058" cy="4467069"/>
          </a:xfrm>
        </p:spPr>
        <p:txBody>
          <a:bodyPr>
            <a:noAutofit/>
          </a:bodyPr>
          <a:lstStyle/>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Οι απαιτήσεις των διαφόρων γεωργικών ασχολιών τον οδηγούν στην εφεύρεση νέων εργαλείων, όπως </a:t>
            </a:r>
            <a:r>
              <a:rPr lang="el-GR" sz="2400" b="1" u="sng" dirty="0">
                <a:solidFill>
                  <a:schemeClr val="tx1">
                    <a:lumMod val="85000"/>
                  </a:schemeClr>
                </a:solidFill>
                <a:latin typeface="Cambria" panose="02040503050406030204" pitchFamily="18" charset="0"/>
              </a:rPr>
              <a:t>το αλέτρι </a:t>
            </a:r>
            <a:r>
              <a:rPr lang="el-GR" sz="2400" b="1" dirty="0">
                <a:solidFill>
                  <a:schemeClr val="tx1">
                    <a:lumMod val="85000"/>
                  </a:schemeClr>
                </a:solidFill>
                <a:latin typeface="Cambria" panose="02040503050406030204" pitchFamily="18" charset="0"/>
              </a:rPr>
              <a:t>για να οργώνει τη γη, </a:t>
            </a:r>
            <a:r>
              <a:rPr lang="el-GR" sz="2400" b="1" u="sng" dirty="0">
                <a:solidFill>
                  <a:schemeClr val="tx1">
                    <a:lumMod val="85000"/>
                  </a:schemeClr>
                </a:solidFill>
                <a:latin typeface="Cambria" panose="02040503050406030204" pitchFamily="18" charset="0"/>
              </a:rPr>
              <a:t>το δρεπάνι </a:t>
            </a:r>
            <a:r>
              <a:rPr lang="el-GR" sz="2400" b="1" dirty="0">
                <a:solidFill>
                  <a:schemeClr val="tx1">
                    <a:lumMod val="85000"/>
                  </a:schemeClr>
                </a:solidFill>
                <a:latin typeface="Cambria" panose="02040503050406030204" pitchFamily="18" charset="0"/>
              </a:rPr>
              <a:t>για να θερίζει και </a:t>
            </a:r>
            <a:r>
              <a:rPr lang="el-GR" sz="2400" b="1" u="sng" dirty="0">
                <a:solidFill>
                  <a:schemeClr val="tx1">
                    <a:lumMod val="85000"/>
                  </a:schemeClr>
                </a:solidFill>
                <a:latin typeface="Cambria" panose="02040503050406030204" pitchFamily="18" charset="0"/>
              </a:rPr>
              <a:t>τη μυλόπετρα</a:t>
            </a:r>
            <a:r>
              <a:rPr lang="el-GR" sz="2400" b="1" dirty="0">
                <a:solidFill>
                  <a:schemeClr val="tx1">
                    <a:lumMod val="85000"/>
                  </a:schemeClr>
                </a:solidFill>
                <a:latin typeface="Cambria" panose="02040503050406030204" pitchFamily="18" charset="0"/>
              </a:rPr>
              <a:t> για να αλέθει τους σπόρους.</a:t>
            </a:r>
            <a:endParaRPr lang="en-US" sz="2400" b="1" u="sng" dirty="0">
              <a:solidFill>
                <a:schemeClr val="tx1">
                  <a:lumMod val="85000"/>
                </a:schemeClr>
              </a:solidFill>
              <a:latin typeface="Cambria" panose="02040503050406030204" pitchFamily="18" charset="0"/>
            </a:endParaRPr>
          </a:p>
        </p:txBody>
      </p:sp>
      <p:pic>
        <p:nvPicPr>
          <p:cNvPr id="5" name="Picture 4">
            <a:extLst>
              <a:ext uri="{FF2B5EF4-FFF2-40B4-BE49-F238E27FC236}">
                <a16:creationId xmlns:a16="http://schemas.microsoft.com/office/drawing/2014/main" id="{F8C3A907-97FE-474D-B11C-D0D8DC71B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432091" y="3122496"/>
            <a:ext cx="2968053" cy="3162925"/>
          </a:xfrm>
          <a:prstGeom prst="rect">
            <a:avLst/>
          </a:prstGeom>
        </p:spPr>
      </p:pic>
      <p:pic>
        <p:nvPicPr>
          <p:cNvPr id="8" name="Picture 7">
            <a:extLst>
              <a:ext uri="{FF2B5EF4-FFF2-40B4-BE49-F238E27FC236}">
                <a16:creationId xmlns:a16="http://schemas.microsoft.com/office/drawing/2014/main" id="{E2B5411C-B26A-0649-BA54-247A0972B65B}"/>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2292" b="87305" l="13770" r="92725">
                        <a14:backgroundMark x1="47412" y1="10547" x2="47412" y2="10547"/>
                        <a14:backgroundMark x1="69287" y1="10091" x2="82617" y2="8789"/>
                      </a14:backgroundRemoval>
                    </a14:imgEffect>
                  </a14:imgLayer>
                </a14:imgProps>
              </a:ext>
            </a:extLst>
          </a:blip>
          <a:stretch>
            <a:fillRect/>
          </a:stretch>
        </p:blipFill>
        <p:spPr>
          <a:xfrm>
            <a:off x="9566223" y="1293697"/>
            <a:ext cx="2813154" cy="3410262"/>
          </a:xfrm>
          <a:prstGeom prst="rect">
            <a:avLst/>
          </a:prstGeom>
        </p:spPr>
      </p:pic>
    </p:spTree>
    <p:extLst>
      <p:ext uri="{BB962C8B-B14F-4D97-AF65-F5344CB8AC3E}">
        <p14:creationId xmlns:p14="http://schemas.microsoft.com/office/powerpoint/2010/main" val="168824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Νεολιθικής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stretch>
            <a:fillRect/>
          </a:stretch>
        </p:blipFill>
        <p:spPr>
          <a:xfrm>
            <a:off x="5487250" y="2398426"/>
            <a:ext cx="5746566" cy="4122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a:xfrm>
            <a:off x="404735" y="2053652"/>
            <a:ext cx="4482058" cy="4467069"/>
          </a:xfrm>
        </p:spPr>
        <p:txBody>
          <a:bodyPr>
            <a:noAutofit/>
          </a:bodyPr>
          <a:lstStyle/>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Ο Νεολιθικός άνθρωπος φτιάχνει </a:t>
            </a:r>
            <a:r>
              <a:rPr lang="el-GR" sz="2400" b="1" u="sng" dirty="0">
                <a:solidFill>
                  <a:schemeClr val="tx1">
                    <a:lumMod val="85000"/>
                  </a:schemeClr>
                </a:solidFill>
                <a:latin typeface="Cambria" panose="02040503050406030204" pitchFamily="18" charset="0"/>
              </a:rPr>
              <a:t>κεραμικά σκεύη</a:t>
            </a:r>
            <a:r>
              <a:rPr lang="el-GR" sz="2400" b="1" dirty="0">
                <a:solidFill>
                  <a:schemeClr val="tx1">
                    <a:lumMod val="85000"/>
                  </a:schemeClr>
                </a:solidFill>
                <a:latin typeface="Cambria" panose="02040503050406030204" pitchFamily="18" charset="0"/>
              </a:rPr>
              <a:t>, δηλαδή σκεύη από ψημένο πηλό, για να αποθηκεύει και να μαγειρεύει το φαγητό του και φοράει ενδύματα που φτιάχνει από το μαλλί των προβάτων που εκτρέφει. </a:t>
            </a:r>
            <a:endParaRPr lang="en-US" sz="2400" b="1" dirty="0">
              <a:solidFill>
                <a:schemeClr val="tx1">
                  <a:lumMod val="85000"/>
                </a:schemeClr>
              </a:solidFill>
              <a:latin typeface="Cambria" panose="02040503050406030204" pitchFamily="18" charset="0"/>
            </a:endParaRPr>
          </a:p>
          <a:p>
            <a:pPr marL="285750" indent="-285750">
              <a:buFont typeface="Arial" panose="020B0604020202020204" pitchFamily="34" charset="0"/>
              <a:buChar char="•"/>
            </a:pPr>
            <a:endParaRPr lang="en-US" sz="20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193343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Νεολιθικής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stretch>
            <a:fillRect/>
          </a:stretch>
        </p:blipFill>
        <p:spPr>
          <a:xfrm>
            <a:off x="5580682" y="2737797"/>
            <a:ext cx="5559701" cy="3443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a:xfrm>
            <a:off x="404735" y="2053652"/>
            <a:ext cx="4482058" cy="4467069"/>
          </a:xfrm>
        </p:spPr>
        <p:txBody>
          <a:bodyPr>
            <a:noAutofit/>
          </a:bodyPr>
          <a:lstStyle/>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Οι Νεολιθικοί άνθρωποι εγκατέλειψαν τον νομαδικό τρόπο ζωής και τα σπήλαια και έφτιαξαν </a:t>
            </a:r>
            <a:r>
              <a:rPr lang="el-GR" sz="2400" b="1" u="sng" dirty="0">
                <a:solidFill>
                  <a:schemeClr val="tx1">
                    <a:lumMod val="85000"/>
                  </a:schemeClr>
                </a:solidFill>
                <a:latin typeface="Cambria" panose="02040503050406030204" pitchFamily="18" charset="0"/>
              </a:rPr>
              <a:t>μόνιμες κατοικίες</a:t>
            </a:r>
            <a:r>
              <a:rPr lang="el-GR" sz="2400" b="1" dirty="0">
                <a:solidFill>
                  <a:schemeClr val="tx1">
                    <a:lumMod val="85000"/>
                  </a:schemeClr>
                </a:solidFill>
                <a:latin typeface="Cambria" panose="02040503050406030204" pitchFamily="18" charset="0"/>
              </a:rPr>
              <a:t>. </a:t>
            </a:r>
          </a:p>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Με αυτόν τον τρόπο δημιούργησαν </a:t>
            </a:r>
            <a:r>
              <a:rPr lang="el-GR" sz="2400" b="1" u="sng" dirty="0">
                <a:solidFill>
                  <a:schemeClr val="tx1">
                    <a:lumMod val="85000"/>
                  </a:schemeClr>
                </a:solidFill>
                <a:latin typeface="Cambria" panose="02040503050406030204" pitchFamily="18" charset="0"/>
              </a:rPr>
              <a:t>οικισμούς</a:t>
            </a:r>
            <a:r>
              <a:rPr lang="el-GR" sz="2400" b="1" dirty="0">
                <a:solidFill>
                  <a:schemeClr val="tx1">
                    <a:lumMod val="85000"/>
                  </a:schemeClr>
                </a:solidFill>
                <a:latin typeface="Cambria" panose="02040503050406030204" pitchFamily="18" charset="0"/>
              </a:rPr>
              <a:t>, δηλαδή μικρά σύνολα κατοικιών, μικρές κοινότητες στις οποίες οι άνθρωποι ζούσαν μαζί. </a:t>
            </a:r>
          </a:p>
        </p:txBody>
      </p:sp>
    </p:spTree>
    <p:extLst>
      <p:ext uri="{BB962C8B-B14F-4D97-AF65-F5344CB8AC3E}">
        <p14:creationId xmlns:p14="http://schemas.microsoft.com/office/powerpoint/2010/main" val="37970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9187-59E5-244C-9FE9-FFBAA2893553}"/>
              </a:ext>
            </a:extLst>
          </p:cNvPr>
          <p:cNvSpPr>
            <a:spLocks noGrp="1"/>
          </p:cNvSpPr>
          <p:nvPr>
            <p:ph type="title"/>
          </p:nvPr>
        </p:nvSpPr>
        <p:spPr>
          <a:xfrm>
            <a:off x="845214" y="678572"/>
            <a:ext cx="9613860" cy="1080938"/>
          </a:xfrm>
        </p:spPr>
        <p:txBody>
          <a:bodyPr/>
          <a:lstStyle/>
          <a:p>
            <a:pPr algn="ctr"/>
            <a:r>
              <a:rPr lang="el-GR" b="1" dirty="0">
                <a:solidFill>
                  <a:srgbClr val="0070C0"/>
                </a:solidFill>
                <a:latin typeface="Cambria" panose="02040503050406030204" pitchFamily="18" charset="0"/>
              </a:rPr>
              <a:t>Νεολιθικά σπίτια/οικισμοί</a:t>
            </a:r>
            <a:endParaRPr lang="en-US" dirty="0"/>
          </a:p>
        </p:txBody>
      </p:sp>
      <p:pic>
        <p:nvPicPr>
          <p:cNvPr id="13" name="Picture Placeholder 12">
            <a:extLst>
              <a:ext uri="{FF2B5EF4-FFF2-40B4-BE49-F238E27FC236}">
                <a16:creationId xmlns:a16="http://schemas.microsoft.com/office/drawing/2014/main" id="{A03ED853-3962-6E41-BC6B-125F5CF8D36F}"/>
              </a:ext>
            </a:extLst>
          </p:cNvPr>
          <p:cNvPicPr>
            <a:picLocks noGrp="1" noChangeAspect="1"/>
          </p:cNvPicPr>
          <p:nvPr>
            <p:ph type="pic" idx="15"/>
          </p:nvPr>
        </p:nvPicPr>
        <p:blipFill>
          <a:blip r:embed="rId2"/>
          <a:stretch>
            <a:fillRect/>
          </a:stretch>
        </p:blipFill>
        <p:spPr>
          <a:xfrm>
            <a:off x="284813" y="2068643"/>
            <a:ext cx="3438689" cy="2662585"/>
          </a:xfrm>
        </p:spPr>
      </p:pic>
      <p:sp>
        <p:nvSpPr>
          <p:cNvPr id="5" name="Text Placeholder 4">
            <a:extLst>
              <a:ext uri="{FF2B5EF4-FFF2-40B4-BE49-F238E27FC236}">
                <a16:creationId xmlns:a16="http://schemas.microsoft.com/office/drawing/2014/main" id="{6842F3AA-0FD0-A443-8BF9-1C2C7359C930}"/>
              </a:ext>
            </a:extLst>
          </p:cNvPr>
          <p:cNvSpPr>
            <a:spLocks noGrp="1"/>
          </p:cNvSpPr>
          <p:nvPr>
            <p:ph type="body" sz="half" idx="18"/>
          </p:nvPr>
        </p:nvSpPr>
        <p:spPr>
          <a:xfrm>
            <a:off x="680318" y="4731228"/>
            <a:ext cx="3049705" cy="2126771"/>
          </a:xfrm>
        </p:spPr>
        <p:txBody>
          <a:bodyPr>
            <a:normAutofit/>
          </a:bodyPr>
          <a:lstStyle/>
          <a:p>
            <a:r>
              <a:rPr lang="el-GR" sz="1800" b="1" dirty="0">
                <a:solidFill>
                  <a:schemeClr val="tx1">
                    <a:lumMod val="85000"/>
                  </a:schemeClr>
                </a:solidFill>
                <a:latin typeface="Cambria" panose="02040503050406030204" pitchFamily="18" charset="0"/>
              </a:rPr>
              <a:t>Χτίζονταν με υλικά που υπήρχαν στη γύρω από τον οικισμό περιοχή (π.χ. ξύλα, πέτρες, καλάμια, κλαδιά και πλίνθους ή πλιθάρια, που έφτιαχναν από πηλό και άχυρα και τα στέγνωναν στον ήλιο). </a:t>
            </a:r>
          </a:p>
          <a:p>
            <a:endParaRPr lang="en-US" dirty="0"/>
          </a:p>
        </p:txBody>
      </p:sp>
      <p:pic>
        <p:nvPicPr>
          <p:cNvPr id="16" name="Picture Placeholder 15">
            <a:extLst>
              <a:ext uri="{FF2B5EF4-FFF2-40B4-BE49-F238E27FC236}">
                <a16:creationId xmlns:a16="http://schemas.microsoft.com/office/drawing/2014/main" id="{823D3451-73FC-5C44-879A-9F4071CDF8A8}"/>
              </a:ext>
            </a:extLst>
          </p:cNvPr>
          <p:cNvPicPr>
            <a:picLocks noGrp="1" noChangeAspect="1"/>
          </p:cNvPicPr>
          <p:nvPr>
            <p:ph type="pic" idx="21"/>
          </p:nvPr>
        </p:nvPicPr>
        <p:blipFill>
          <a:blip r:embed="rId3"/>
          <a:stretch>
            <a:fillRect/>
          </a:stretch>
        </p:blipFill>
        <p:spPr>
          <a:xfrm>
            <a:off x="3945469" y="2068644"/>
            <a:ext cx="3278687" cy="2662584"/>
          </a:xfrm>
        </p:spPr>
      </p:pic>
      <p:sp>
        <p:nvSpPr>
          <p:cNvPr id="8" name="Text Placeholder 7">
            <a:extLst>
              <a:ext uri="{FF2B5EF4-FFF2-40B4-BE49-F238E27FC236}">
                <a16:creationId xmlns:a16="http://schemas.microsoft.com/office/drawing/2014/main" id="{E42E12DD-B8DE-3F47-B3DD-7A927B01EA1F}"/>
              </a:ext>
            </a:extLst>
          </p:cNvPr>
          <p:cNvSpPr>
            <a:spLocks noGrp="1"/>
          </p:cNvSpPr>
          <p:nvPr>
            <p:ph type="body" sz="half" idx="19"/>
          </p:nvPr>
        </p:nvSpPr>
        <p:spPr>
          <a:xfrm>
            <a:off x="3944117" y="5096656"/>
            <a:ext cx="3067297" cy="1618936"/>
          </a:xfrm>
        </p:spPr>
        <p:txBody>
          <a:bodyPr>
            <a:normAutofit/>
          </a:bodyPr>
          <a:lstStyle/>
          <a:p>
            <a:r>
              <a:rPr lang="el-GR" sz="1800" b="1" dirty="0">
                <a:solidFill>
                  <a:schemeClr val="tx1">
                    <a:lumMod val="85000"/>
                  </a:schemeClr>
                </a:solidFill>
                <a:latin typeface="Cambria" panose="02040503050406030204" pitchFamily="18" charset="0"/>
              </a:rPr>
              <a:t>Οι άνθρωποι έχτιζαν τους οικισμούς τους σε μέρη με </a:t>
            </a:r>
            <a:r>
              <a:rPr lang="el-GR" sz="1800" b="1" u="sng" dirty="0">
                <a:solidFill>
                  <a:schemeClr val="tx1">
                    <a:lumMod val="85000"/>
                  </a:schemeClr>
                </a:solidFill>
                <a:latin typeface="Cambria" panose="02040503050406030204" pitchFamily="18" charset="0"/>
              </a:rPr>
              <a:t>φυσική προστασία </a:t>
            </a:r>
            <a:r>
              <a:rPr lang="el-GR" sz="1800" b="1" dirty="0">
                <a:solidFill>
                  <a:schemeClr val="tx1">
                    <a:lumMod val="85000"/>
                  </a:schemeClr>
                </a:solidFill>
                <a:latin typeface="Cambria" panose="02040503050406030204" pitchFamily="18" charset="0"/>
              </a:rPr>
              <a:t>(π.χ. λόφους)</a:t>
            </a:r>
            <a:endParaRPr lang="en-US" sz="1800" dirty="0"/>
          </a:p>
        </p:txBody>
      </p:sp>
      <p:pic>
        <p:nvPicPr>
          <p:cNvPr id="18" name="Picture Placeholder 17">
            <a:extLst>
              <a:ext uri="{FF2B5EF4-FFF2-40B4-BE49-F238E27FC236}">
                <a16:creationId xmlns:a16="http://schemas.microsoft.com/office/drawing/2014/main" id="{E5ED61C4-A2E5-E04D-88CB-72E32E997E2F}"/>
              </a:ext>
            </a:extLst>
          </p:cNvPr>
          <p:cNvPicPr>
            <a:picLocks noGrp="1" noChangeAspect="1"/>
          </p:cNvPicPr>
          <p:nvPr>
            <p:ph type="pic" idx="22"/>
          </p:nvPr>
        </p:nvPicPr>
        <p:blipFill>
          <a:blip r:embed="rId4"/>
          <a:srcRect t="7554" b="7554"/>
          <a:stretch>
            <a:fillRect/>
          </a:stretch>
        </p:blipFill>
        <p:spPr>
          <a:xfrm>
            <a:off x="7555043" y="2068644"/>
            <a:ext cx="4032354" cy="2662584"/>
          </a:xfrm>
        </p:spPr>
      </p:pic>
      <p:sp>
        <p:nvSpPr>
          <p:cNvPr id="11" name="Text Placeholder 10">
            <a:extLst>
              <a:ext uri="{FF2B5EF4-FFF2-40B4-BE49-F238E27FC236}">
                <a16:creationId xmlns:a16="http://schemas.microsoft.com/office/drawing/2014/main" id="{DCCF4D81-77B6-034B-8082-31E1DD0FD739}"/>
              </a:ext>
            </a:extLst>
          </p:cNvPr>
          <p:cNvSpPr>
            <a:spLocks noGrp="1"/>
          </p:cNvSpPr>
          <p:nvPr>
            <p:ph type="body" sz="half" idx="20"/>
          </p:nvPr>
        </p:nvSpPr>
        <p:spPr>
          <a:xfrm>
            <a:off x="7230553" y="4873762"/>
            <a:ext cx="3067563" cy="1841830"/>
          </a:xfrm>
        </p:spPr>
        <p:txBody>
          <a:bodyPr>
            <a:normAutofit/>
          </a:bodyPr>
          <a:lstStyle/>
          <a:p>
            <a:r>
              <a:rPr lang="el-GR" sz="1800" b="1" dirty="0">
                <a:solidFill>
                  <a:schemeClr val="tx1">
                    <a:lumMod val="85000"/>
                  </a:schemeClr>
                </a:solidFill>
                <a:latin typeface="Cambria" panose="02040503050406030204" pitchFamily="18" charset="0"/>
              </a:rPr>
              <a:t>Οι άνθρωποι έχτιζαν τους οικισμούς τους σε μέρη με </a:t>
            </a:r>
            <a:r>
              <a:rPr lang="el-GR" sz="1800" b="1" u="sng" dirty="0">
                <a:solidFill>
                  <a:schemeClr val="tx1">
                    <a:lumMod val="85000"/>
                  </a:schemeClr>
                </a:solidFill>
                <a:latin typeface="Cambria" panose="02040503050406030204" pitchFamily="18" charset="0"/>
              </a:rPr>
              <a:t>νερό</a:t>
            </a:r>
            <a:r>
              <a:rPr lang="el-GR" sz="1800" b="1" dirty="0">
                <a:solidFill>
                  <a:schemeClr val="tx1">
                    <a:lumMod val="85000"/>
                  </a:schemeClr>
                </a:solidFill>
                <a:latin typeface="Cambria" panose="02040503050406030204" pitchFamily="18" charset="0"/>
              </a:rPr>
              <a:t> για πότισμα της γης και τις βασικές ανάγκες των ανθρώπων και των ζώων τους (π.χ. κοντά σε ποτάμια, πηγές, λίμνες).  </a:t>
            </a:r>
          </a:p>
          <a:p>
            <a:endParaRPr lang="en-US" dirty="0"/>
          </a:p>
        </p:txBody>
      </p:sp>
    </p:spTree>
    <p:extLst>
      <p:ext uri="{BB962C8B-B14F-4D97-AF65-F5344CB8AC3E}">
        <p14:creationId xmlns:p14="http://schemas.microsoft.com/office/powerpoint/2010/main" val="416043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B57B-8C3B-744F-A98A-11B17A8367DD}"/>
              </a:ext>
            </a:extLst>
          </p:cNvPr>
          <p:cNvSpPr>
            <a:spLocks noGrp="1"/>
          </p:cNvSpPr>
          <p:nvPr>
            <p:ph type="title"/>
          </p:nvPr>
        </p:nvSpPr>
        <p:spPr/>
        <p:txBody>
          <a:bodyPr>
            <a:normAutofit fontScale="90000"/>
          </a:bodyPr>
          <a:lstStyle/>
          <a:p>
            <a:pPr algn="ctr"/>
            <a:r>
              <a:rPr lang="el-GR" sz="2800" b="1" dirty="0">
                <a:solidFill>
                  <a:srgbClr val="0070C0"/>
                </a:solidFill>
                <a:latin typeface="Cambria" panose="02040503050406030204" pitchFamily="18" charset="0"/>
              </a:rPr>
              <a:t>Την ίδια εξελικτική πορεία με τον Ελλαδικό χώρο και την Εγγύς Ανατολή κατά τη Νεολιθική περίοδο είχε και η Κύπρος</a:t>
            </a:r>
            <a:r>
              <a:rPr lang="en-US" sz="2800" b="1" dirty="0">
                <a:solidFill>
                  <a:srgbClr val="0070C0"/>
                </a:solidFill>
                <a:latin typeface="Cambria" panose="02040503050406030204" pitchFamily="18" charset="0"/>
              </a:rPr>
              <a:t> </a:t>
            </a:r>
          </a:p>
        </p:txBody>
      </p:sp>
      <p:sp>
        <p:nvSpPr>
          <p:cNvPr id="3" name="Text Placeholder 2">
            <a:extLst>
              <a:ext uri="{FF2B5EF4-FFF2-40B4-BE49-F238E27FC236}">
                <a16:creationId xmlns:a16="http://schemas.microsoft.com/office/drawing/2014/main" id="{39844CEE-92D2-8B47-A38D-C9981CC83CA3}"/>
              </a:ext>
            </a:extLst>
          </p:cNvPr>
          <p:cNvSpPr>
            <a:spLocks noGrp="1"/>
          </p:cNvSpPr>
          <p:nvPr>
            <p:ph type="body" idx="1"/>
          </p:nvPr>
        </p:nvSpPr>
        <p:spPr/>
        <p:txBody>
          <a:bodyPr>
            <a:normAutofit lnSpcReduction="10000"/>
          </a:bodyPr>
          <a:lstStyle/>
          <a:p>
            <a:pPr algn="ctr"/>
            <a:r>
              <a:rPr lang="el-GR" dirty="0">
                <a:solidFill>
                  <a:schemeClr val="tx1">
                    <a:lumMod val="85000"/>
                  </a:schemeClr>
                </a:solidFill>
                <a:latin typeface="Cambria" panose="02040503050406030204" pitchFamily="18" charset="0"/>
              </a:rPr>
              <a:t>Νεολιθικός οικισμός της Χοιροκοιτίας</a:t>
            </a:r>
            <a:endParaRPr lang="en-US" dirty="0">
              <a:solidFill>
                <a:schemeClr val="tx1">
                  <a:lumMod val="85000"/>
                </a:schemeClr>
              </a:solidFill>
              <a:latin typeface="Cambria" panose="02040503050406030204" pitchFamily="18" charset="0"/>
            </a:endParaRPr>
          </a:p>
        </p:txBody>
      </p:sp>
      <p:pic>
        <p:nvPicPr>
          <p:cNvPr id="8" name="Content Placeholder 7">
            <a:extLst>
              <a:ext uri="{FF2B5EF4-FFF2-40B4-BE49-F238E27FC236}">
                <a16:creationId xmlns:a16="http://schemas.microsoft.com/office/drawing/2014/main" id="{C60F3832-8EFF-6A41-BDE7-C4E49F1139B3}"/>
              </a:ext>
            </a:extLst>
          </p:cNvPr>
          <p:cNvPicPr>
            <a:picLocks noGrp="1" noChangeAspect="1"/>
          </p:cNvPicPr>
          <p:nvPr>
            <p:ph sz="half" idx="2"/>
          </p:nvPr>
        </p:nvPicPr>
        <p:blipFill>
          <a:blip r:embed="rId2"/>
          <a:stretch>
            <a:fillRect/>
          </a:stretch>
        </p:blipFill>
        <p:spPr>
          <a:xfrm>
            <a:off x="681038" y="3532714"/>
            <a:ext cx="4697412" cy="28980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ContrastingRightFacing"/>
            <a:lightRig rig="threePt" dir="t">
              <a:rot lat="0" lon="0" rev="2700000"/>
            </a:lightRig>
          </a:scene3d>
          <a:sp3d contourW="6350">
            <a:bevelT h="38100"/>
            <a:contourClr>
              <a:srgbClr val="C0C0C0"/>
            </a:contourClr>
          </a:sp3d>
        </p:spPr>
      </p:pic>
      <p:sp>
        <p:nvSpPr>
          <p:cNvPr id="5" name="Text Placeholder 4">
            <a:extLst>
              <a:ext uri="{FF2B5EF4-FFF2-40B4-BE49-F238E27FC236}">
                <a16:creationId xmlns:a16="http://schemas.microsoft.com/office/drawing/2014/main" id="{5817B367-8C92-8C43-9EBD-9EFCCCD794AF}"/>
              </a:ext>
            </a:extLst>
          </p:cNvPr>
          <p:cNvSpPr>
            <a:spLocks noGrp="1"/>
          </p:cNvSpPr>
          <p:nvPr>
            <p:ph type="body" sz="quarter" idx="3"/>
          </p:nvPr>
        </p:nvSpPr>
        <p:spPr/>
        <p:txBody>
          <a:bodyPr>
            <a:normAutofit lnSpcReduction="10000"/>
          </a:bodyPr>
          <a:lstStyle/>
          <a:p>
            <a:pPr algn="ctr"/>
            <a:r>
              <a:rPr lang="el-GR" dirty="0">
                <a:solidFill>
                  <a:schemeClr val="tx1">
                    <a:lumMod val="85000"/>
                  </a:schemeClr>
                </a:solidFill>
                <a:latin typeface="Cambria" panose="02040503050406030204" pitchFamily="18" charset="0"/>
              </a:rPr>
              <a:t>Νεολιθικός οικισμός Καλαβασού-Τέντας</a:t>
            </a:r>
            <a:endParaRPr lang="en-US" dirty="0">
              <a:solidFill>
                <a:schemeClr val="tx1">
                  <a:lumMod val="85000"/>
                </a:schemeClr>
              </a:solidFill>
              <a:latin typeface="Cambria" panose="02040503050406030204" pitchFamily="18" charset="0"/>
            </a:endParaRPr>
          </a:p>
        </p:txBody>
      </p:sp>
      <p:pic>
        <p:nvPicPr>
          <p:cNvPr id="10" name="Content Placeholder 9">
            <a:extLst>
              <a:ext uri="{FF2B5EF4-FFF2-40B4-BE49-F238E27FC236}">
                <a16:creationId xmlns:a16="http://schemas.microsoft.com/office/drawing/2014/main" id="{43F7FB2F-AE79-4C43-ACB8-EFAFDFD0DF69}"/>
              </a:ext>
            </a:extLst>
          </p:cNvPr>
          <p:cNvPicPr>
            <a:picLocks noGrp="1" noChangeAspect="1"/>
          </p:cNvPicPr>
          <p:nvPr>
            <p:ph sz="quarter" idx="4"/>
          </p:nvPr>
        </p:nvPicPr>
        <p:blipFill>
          <a:blip r:embed="rId3"/>
          <a:stretch>
            <a:fillRect/>
          </a:stretch>
        </p:blipFill>
        <p:spPr>
          <a:xfrm>
            <a:off x="5378450" y="3327744"/>
            <a:ext cx="4649970" cy="29081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HeroicExtremeLeftFacing"/>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2289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42C9-10EC-124E-9FD7-5F1FE6CFF032}"/>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Η εξέλιξη του ανθρώπου</a:t>
            </a:r>
            <a:endParaRPr lang="en-US"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BD808229-95DF-B341-81E8-F24D82A2E1F6}"/>
              </a:ext>
            </a:extLst>
          </p:cNvPr>
          <p:cNvPicPr>
            <a:picLocks noGrp="1" noChangeAspect="1"/>
          </p:cNvPicPr>
          <p:nvPr>
            <p:ph sz="half" idx="1"/>
          </p:nvPr>
        </p:nvPicPr>
        <p:blipFill>
          <a:blip r:embed="rId2"/>
          <a:stretch>
            <a:fillRect/>
          </a:stretch>
        </p:blipFill>
        <p:spPr>
          <a:xfrm>
            <a:off x="6572173" y="2300236"/>
            <a:ext cx="4697412" cy="4002374"/>
          </a:xfrm>
          <a:prstGeom prst="rect">
            <a:avLst/>
          </a:prstGeom>
          <a:solidFill>
            <a:srgbClr val="FFFFFF">
              <a:shade val="85000"/>
            </a:srgbClr>
          </a:solidFill>
          <a:ln w="88900" cap="sq">
            <a:solidFill>
              <a:schemeClr val="tx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FB076529-BAED-7641-A855-CC4F19929E22}"/>
              </a:ext>
            </a:extLst>
          </p:cNvPr>
          <p:cNvSpPr>
            <a:spLocks noGrp="1"/>
          </p:cNvSpPr>
          <p:nvPr>
            <p:ph sz="half" idx="2"/>
          </p:nvPr>
        </p:nvSpPr>
        <p:spPr>
          <a:xfrm>
            <a:off x="1007133" y="2501765"/>
            <a:ext cx="4700058" cy="3599316"/>
          </a:xfrm>
        </p:spPr>
        <p:txBody>
          <a:bodyPr>
            <a:normAutofit/>
          </a:bodyPr>
          <a:lstStyle/>
          <a:p>
            <a:r>
              <a:rPr lang="el-GR" b="1" dirty="0">
                <a:solidFill>
                  <a:schemeClr val="tx1">
                    <a:lumMod val="85000"/>
                  </a:schemeClr>
                </a:solidFill>
                <a:latin typeface="Cambria" panose="02040503050406030204" pitchFamily="18" charset="0"/>
              </a:rPr>
              <a:t>Οι πρώτοι άνθρωποι εμφανίστηκαν στην Αφρική πριν από 2.500.000 χρόνια περίπου.</a:t>
            </a:r>
          </a:p>
          <a:p>
            <a:endParaRPr lang="en-US" sz="2000" dirty="0"/>
          </a:p>
        </p:txBody>
      </p:sp>
    </p:spTree>
    <p:extLst>
      <p:ext uri="{BB962C8B-B14F-4D97-AF65-F5344CB8AC3E}">
        <p14:creationId xmlns:p14="http://schemas.microsoft.com/office/powerpoint/2010/main" val="380572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27D1-9797-3F41-A5F4-D884C9044B51}"/>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Τα σπίτια στους Νεολιθικούς οικισμούς Χοιροκοιτίας και Καλαβασού-Τέντας</a:t>
            </a:r>
            <a:endParaRPr lang="en-US" dirty="0"/>
          </a:p>
        </p:txBody>
      </p:sp>
      <p:pic>
        <p:nvPicPr>
          <p:cNvPr id="6" name="Content Placeholder 5">
            <a:extLst>
              <a:ext uri="{FF2B5EF4-FFF2-40B4-BE49-F238E27FC236}">
                <a16:creationId xmlns:a16="http://schemas.microsoft.com/office/drawing/2014/main" id="{50DFBF08-E98D-BC4E-9C4F-02ABA9B78F28}"/>
              </a:ext>
            </a:extLst>
          </p:cNvPr>
          <p:cNvPicPr>
            <a:picLocks noGrp="1" noChangeAspect="1"/>
          </p:cNvPicPr>
          <p:nvPr>
            <p:ph idx="1"/>
          </p:nvPr>
        </p:nvPicPr>
        <p:blipFill>
          <a:blip r:embed="rId2"/>
          <a:stretch>
            <a:fillRect/>
          </a:stretch>
        </p:blipFill>
        <p:spPr>
          <a:xfrm>
            <a:off x="4841822" y="2431202"/>
            <a:ext cx="6205929" cy="3801910"/>
          </a:xfrm>
          <a:prstGeom prst="rect">
            <a:avLst/>
          </a:prstGeom>
          <a:solidFill>
            <a:srgbClr val="FFFFFF">
              <a:shade val="85000"/>
            </a:srgbClr>
          </a:solidFill>
          <a:ln w="190500" cap="rnd">
            <a:noFill/>
          </a:ln>
          <a:effectLst>
            <a:outerShdw blurRad="50800" dist="38100" algn="l" rotWithShape="0">
              <a:prstClr val="black">
                <a:alpha val="40000"/>
              </a:prstClr>
            </a:outerShdw>
            <a:reflection blurRad="6350" stA="50000" endA="300" endPos="38500" dist="50800" dir="5400000" sy="-100000" algn="bl" rotWithShape="0"/>
            <a:softEdge rad="63500"/>
          </a:effectLst>
          <a:scene3d>
            <a:camera prst="orthographicFront"/>
            <a:lightRig rig="twoPt" dir="t">
              <a:rot lat="0" lon="0" rev="7800000"/>
            </a:lightRig>
          </a:scene3d>
          <a:sp3d contourW="6350">
            <a:bevelT w="50800" h="16510"/>
            <a:contourClr>
              <a:srgbClr val="C0C0C0"/>
            </a:contourClr>
          </a:sp3d>
        </p:spPr>
      </p:pic>
      <p:sp>
        <p:nvSpPr>
          <p:cNvPr id="4" name="Text Placeholder 3">
            <a:extLst>
              <a:ext uri="{FF2B5EF4-FFF2-40B4-BE49-F238E27FC236}">
                <a16:creationId xmlns:a16="http://schemas.microsoft.com/office/drawing/2014/main" id="{EBAA9214-406E-084F-84F7-1ED24A80B98A}"/>
              </a:ext>
            </a:extLst>
          </p:cNvPr>
          <p:cNvSpPr>
            <a:spLocks noGrp="1"/>
          </p:cNvSpPr>
          <p:nvPr>
            <p:ph type="body" sz="half" idx="2"/>
          </p:nvPr>
        </p:nvSpPr>
        <p:spPr>
          <a:xfrm>
            <a:off x="680322" y="2083634"/>
            <a:ext cx="3790078" cy="4661940"/>
          </a:xfrm>
        </p:spPr>
        <p:txBody>
          <a:bodyPr>
            <a:noAutofit/>
          </a:bodyPr>
          <a:lstStyle/>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Τα κυκλικά σπίτια ενός δωματίου ήταν κτισμένα το ένα δίπλα στο άλλο. </a:t>
            </a:r>
          </a:p>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Στο μέσο του δωματίου υπήρχε η εστία, ένα κεντρικό σημείο όπου άναβαν φωτιά για το μαγείρεμα και τη θέρμανση του εσωτερικού χώρου. </a:t>
            </a:r>
          </a:p>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Σε κάποια σπίτια τετράγωνοι ξύλινοι κίονες, οι πεσσοί, στήριζαν το μεσοπάτωμα ενώ διέθεταν άλλους χώρους που χρησίμευαν ως αποθήκες και εργαστήρια.</a:t>
            </a:r>
            <a:r>
              <a:rPr lang="en-US" sz="2000" b="1" dirty="0">
                <a:solidFill>
                  <a:schemeClr val="tx1">
                    <a:lumMod val="85000"/>
                  </a:schemeClr>
                </a:solidFill>
                <a:latin typeface="Cambria" panose="02040503050406030204" pitchFamily="18" charset="0"/>
              </a:rPr>
              <a:t> </a:t>
            </a:r>
          </a:p>
        </p:txBody>
      </p:sp>
    </p:spTree>
    <p:extLst>
      <p:ext uri="{BB962C8B-B14F-4D97-AF65-F5344CB8AC3E}">
        <p14:creationId xmlns:p14="http://schemas.microsoft.com/office/powerpoint/2010/main" val="3352943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27D1-9797-3F41-A5F4-D884C9044B51}"/>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Τα σπίτια στους Νεολιθικούς οικισμούς Χοιροκοιτίας και Καλαβασού-Τέντας</a:t>
            </a:r>
            <a:endParaRPr lang="en-US" dirty="0"/>
          </a:p>
        </p:txBody>
      </p:sp>
      <p:pic>
        <p:nvPicPr>
          <p:cNvPr id="6" name="Content Placeholder 5">
            <a:extLst>
              <a:ext uri="{FF2B5EF4-FFF2-40B4-BE49-F238E27FC236}">
                <a16:creationId xmlns:a16="http://schemas.microsoft.com/office/drawing/2014/main" id="{50DFBF08-E98D-BC4E-9C4F-02ABA9B78F28}"/>
              </a:ext>
            </a:extLst>
          </p:cNvPr>
          <p:cNvPicPr>
            <a:picLocks noGrp="1" noChangeAspect="1"/>
          </p:cNvPicPr>
          <p:nvPr>
            <p:ph idx="1"/>
          </p:nvPr>
        </p:nvPicPr>
        <p:blipFill>
          <a:blip r:embed="rId2"/>
          <a:stretch>
            <a:fillRect/>
          </a:stretch>
        </p:blipFill>
        <p:spPr>
          <a:xfrm>
            <a:off x="5612070" y="2203554"/>
            <a:ext cx="4665432" cy="4257207"/>
          </a:xfrm>
          <a:prstGeom prst="rect">
            <a:avLst/>
          </a:prstGeom>
          <a:solidFill>
            <a:srgbClr val="FFFFFF">
              <a:shade val="85000"/>
            </a:srgbClr>
          </a:solidFill>
          <a:ln w="190500" cap="rnd">
            <a:noFill/>
          </a:ln>
          <a:effectLst>
            <a:outerShdw blurRad="50800" dist="38100" algn="l" rotWithShape="0">
              <a:prstClr val="black">
                <a:alpha val="40000"/>
              </a:prstClr>
            </a:outerShdw>
            <a:softEdge rad="127000"/>
          </a:effectLst>
          <a:scene3d>
            <a:camera prst="perspectiveBelow"/>
            <a:lightRig rig="twoPt" dir="t">
              <a:rot lat="0" lon="0" rev="7800000"/>
            </a:lightRig>
          </a:scene3d>
          <a:sp3d contourW="6350">
            <a:bevelT w="50800" h="16510" prst="coolSlant"/>
            <a:contourClr>
              <a:srgbClr val="C0C0C0"/>
            </a:contourClr>
          </a:sp3d>
        </p:spPr>
      </p:pic>
      <p:sp>
        <p:nvSpPr>
          <p:cNvPr id="4" name="Text Placeholder 3">
            <a:extLst>
              <a:ext uri="{FF2B5EF4-FFF2-40B4-BE49-F238E27FC236}">
                <a16:creationId xmlns:a16="http://schemas.microsoft.com/office/drawing/2014/main" id="{EBAA9214-406E-084F-84F7-1ED24A80B98A}"/>
              </a:ext>
            </a:extLst>
          </p:cNvPr>
          <p:cNvSpPr>
            <a:spLocks noGrp="1"/>
          </p:cNvSpPr>
          <p:nvPr>
            <p:ph type="body" sz="half" idx="2"/>
          </p:nvPr>
        </p:nvSpPr>
        <p:spPr>
          <a:xfrm>
            <a:off x="680322" y="2083634"/>
            <a:ext cx="3790078" cy="4661940"/>
          </a:xfrm>
        </p:spPr>
        <p:txBody>
          <a:bodyPr>
            <a:noAutofit/>
          </a:bodyPr>
          <a:lstStyle/>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Οι στέγες των σπιτιών ήταν φτιαγμένες από πηλό, ξύλα, κλαδιά, καλάμια και ήταν επίπεδες. </a:t>
            </a:r>
            <a:endParaRPr lang="en-US" sz="2400" b="1"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227459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630A-4504-1944-9BBE-E35DE8E9E274}"/>
              </a:ext>
            </a:extLst>
          </p:cNvPr>
          <p:cNvSpPr>
            <a:spLocks noGrp="1"/>
          </p:cNvSpPr>
          <p:nvPr>
            <p:ph type="title"/>
          </p:nvPr>
        </p:nvSpPr>
        <p:spPr>
          <a:xfrm>
            <a:off x="680319" y="753229"/>
            <a:ext cx="9613863" cy="1080937"/>
          </a:xfrm>
        </p:spPr>
        <p:txBody>
          <a:bodyPr>
            <a:noAutofit/>
          </a:bodyPr>
          <a:lstStyle/>
          <a:p>
            <a:pPr algn="just"/>
            <a:r>
              <a:rPr lang="el-GR" sz="2000" b="1" dirty="0">
                <a:solidFill>
                  <a:srgbClr val="0070C0"/>
                </a:solidFill>
                <a:latin typeface="Cambria" panose="02040503050406030204" pitchFamily="18" charset="0"/>
              </a:rPr>
              <a:t>Δημιουργία μικρών αλλά καλά οργανωμένων κοινωνιών, που χαρακτηρίζονταν από έντονο θρησκευτικό συναίσθημα. Το γεγονός αυτό επιβεβαιώνεται από τις συνήθειες ταφής των νεκρών κατά τη Νεολιθική περίοδο στην Κύπρο. </a:t>
            </a:r>
            <a:endParaRPr lang="en-US" sz="2000" b="1" dirty="0">
              <a:solidFill>
                <a:srgbClr val="0070C0"/>
              </a:solidFill>
              <a:latin typeface="Cambria" panose="02040503050406030204" pitchFamily="18" charset="0"/>
            </a:endParaRPr>
          </a:p>
        </p:txBody>
      </p:sp>
      <p:sp>
        <p:nvSpPr>
          <p:cNvPr id="3" name="Text Placeholder 2">
            <a:extLst>
              <a:ext uri="{FF2B5EF4-FFF2-40B4-BE49-F238E27FC236}">
                <a16:creationId xmlns:a16="http://schemas.microsoft.com/office/drawing/2014/main" id="{9BA7586F-3D33-B646-8C16-EC8F9BC48A42}"/>
              </a:ext>
            </a:extLst>
          </p:cNvPr>
          <p:cNvSpPr>
            <a:spLocks noGrp="1"/>
          </p:cNvSpPr>
          <p:nvPr>
            <p:ph type="body" idx="1"/>
          </p:nvPr>
        </p:nvSpPr>
        <p:spPr>
          <a:xfrm>
            <a:off x="344774" y="2053653"/>
            <a:ext cx="5033903" cy="1343596"/>
          </a:xfrm>
        </p:spPr>
        <p:txBody>
          <a:bodyPr>
            <a:noAutofit/>
          </a:bodyPr>
          <a:lstStyle/>
          <a:p>
            <a:pPr algn="just"/>
            <a:r>
              <a:rPr lang="el-GR" sz="1800" dirty="0">
                <a:solidFill>
                  <a:schemeClr val="tx1">
                    <a:lumMod val="85000"/>
                  </a:schemeClr>
                </a:solidFill>
                <a:latin typeface="Cambria" panose="02040503050406030204" pitchFamily="18" charset="0"/>
              </a:rPr>
              <a:t>Οι νεκροί θάβονταν συνήθως κάτω από το δάπεδο ή έξω, κοντά στην είσοδο των σπιτιών σε συνεσταλμένη στάση, δηλαδή, με τα πόδια και τα χέρια μαζεμένα προς το στήθος. </a:t>
            </a:r>
            <a:endParaRPr lang="en-US" sz="1800" dirty="0">
              <a:solidFill>
                <a:schemeClr val="tx1">
                  <a:lumMod val="85000"/>
                </a:schemeClr>
              </a:solidFill>
              <a:latin typeface="Cambria" panose="02040503050406030204" pitchFamily="18" charset="0"/>
            </a:endParaRPr>
          </a:p>
        </p:txBody>
      </p:sp>
      <p:pic>
        <p:nvPicPr>
          <p:cNvPr id="8" name="Content Placeholder 7">
            <a:extLst>
              <a:ext uri="{FF2B5EF4-FFF2-40B4-BE49-F238E27FC236}">
                <a16:creationId xmlns:a16="http://schemas.microsoft.com/office/drawing/2014/main" id="{6E9838AF-0C98-3042-AE70-4161194C82D8}"/>
              </a:ext>
            </a:extLst>
          </p:cNvPr>
          <p:cNvPicPr>
            <a:picLocks noGrp="1" noChangeAspect="1"/>
          </p:cNvPicPr>
          <p:nvPr>
            <p:ph sz="half" idx="2"/>
          </p:nvPr>
        </p:nvPicPr>
        <p:blipFill>
          <a:blip r:embed="rId2"/>
          <a:stretch>
            <a:fillRect/>
          </a:stretch>
        </p:blipFill>
        <p:spPr>
          <a:xfrm>
            <a:off x="449705" y="3397249"/>
            <a:ext cx="4691921" cy="3123471"/>
          </a:xfrm>
        </p:spPr>
      </p:pic>
      <p:sp>
        <p:nvSpPr>
          <p:cNvPr id="5" name="Text Placeholder 4">
            <a:extLst>
              <a:ext uri="{FF2B5EF4-FFF2-40B4-BE49-F238E27FC236}">
                <a16:creationId xmlns:a16="http://schemas.microsoft.com/office/drawing/2014/main" id="{9874F04E-749F-BB49-9E9B-4C6D39DDACED}"/>
              </a:ext>
            </a:extLst>
          </p:cNvPr>
          <p:cNvSpPr>
            <a:spLocks noGrp="1"/>
          </p:cNvSpPr>
          <p:nvPr>
            <p:ph type="body" sz="quarter" idx="3"/>
          </p:nvPr>
        </p:nvSpPr>
        <p:spPr>
          <a:xfrm>
            <a:off x="5820153" y="2053653"/>
            <a:ext cx="5932135" cy="1343596"/>
          </a:xfrm>
        </p:spPr>
        <p:txBody>
          <a:bodyPr>
            <a:normAutofit fontScale="47500" lnSpcReduction="20000"/>
          </a:bodyPr>
          <a:lstStyle/>
          <a:p>
            <a:pPr algn="just"/>
            <a:endParaRPr lang="el-GR" sz="2900" dirty="0">
              <a:solidFill>
                <a:schemeClr val="tx1">
                  <a:lumMod val="85000"/>
                </a:schemeClr>
              </a:solidFill>
              <a:latin typeface="Cambria" panose="02040503050406030204" pitchFamily="18" charset="0"/>
            </a:endParaRPr>
          </a:p>
          <a:p>
            <a:pPr algn="just"/>
            <a:r>
              <a:rPr lang="el-GR" sz="3800" dirty="0">
                <a:solidFill>
                  <a:schemeClr val="tx1">
                    <a:lumMod val="85000"/>
                  </a:schemeClr>
                </a:solidFill>
                <a:latin typeface="Cambria" panose="02040503050406030204" pitchFamily="18" charset="0"/>
              </a:rPr>
              <a:t>Έβαζαν πέτρες πάνω στο σώμα του νεκρού και του πρόσφεραν αγγεία ως κτερίσματα, γεγονός που φανερώνει την πίστη του νεολιθικού ανθρώπου στη ζωή μετά τον θάνατο και τον φόβο του για τους νεκρούς (νεκροφοβία). </a:t>
            </a:r>
            <a:endParaRPr lang="en-US" sz="3800" dirty="0">
              <a:solidFill>
                <a:schemeClr val="tx1">
                  <a:lumMod val="85000"/>
                </a:schemeClr>
              </a:solidFill>
              <a:latin typeface="Cambria" panose="02040503050406030204" pitchFamily="18" charset="0"/>
            </a:endParaRPr>
          </a:p>
          <a:p>
            <a:endParaRPr lang="en-US" dirty="0"/>
          </a:p>
        </p:txBody>
      </p:sp>
      <p:pic>
        <p:nvPicPr>
          <p:cNvPr id="10" name="Content Placeholder 9">
            <a:extLst>
              <a:ext uri="{FF2B5EF4-FFF2-40B4-BE49-F238E27FC236}">
                <a16:creationId xmlns:a16="http://schemas.microsoft.com/office/drawing/2014/main" id="{F5092434-CEAA-3F42-8B4A-52EFC018CBCB}"/>
              </a:ext>
            </a:extLst>
          </p:cNvPr>
          <p:cNvPicPr>
            <a:picLocks noGrp="1" noChangeAspect="1"/>
          </p:cNvPicPr>
          <p:nvPr>
            <p:ph sz="quarter" idx="4"/>
          </p:nvPr>
        </p:nvPicPr>
        <p:blipFill>
          <a:blip r:embed="rId3"/>
          <a:stretch>
            <a:fillRect/>
          </a:stretch>
        </p:blipFill>
        <p:spPr>
          <a:xfrm>
            <a:off x="7345180" y="3397249"/>
            <a:ext cx="3177915" cy="3123471"/>
          </a:xfrm>
          <a:prstGeom prst="ellipse">
            <a:avLst/>
          </a:prstGeom>
          <a:ln w="190500" cap="rnd">
            <a:solidFill>
              <a:schemeClr val="accent6">
                <a:lumMod val="60000"/>
                <a:lumOff val="40000"/>
              </a:schemeClr>
            </a:solidFill>
            <a:prstDash val="solid"/>
          </a:ln>
          <a:effectLst>
            <a:outerShdw blurRad="50800" dist="38100" dir="16200000" rotWithShape="0">
              <a:prstClr val="black">
                <a:alpha val="40000"/>
              </a:prstClr>
            </a:outerShdw>
            <a:reflection blurRad="6350" stA="50000" endA="275" endPos="40000" dist="101600" dir="5400000" sy="-100000" algn="bl" rotWithShape="0"/>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62394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E2E4-372E-424A-B4E1-85619F258F03}"/>
              </a:ext>
            </a:extLst>
          </p:cNvPr>
          <p:cNvSpPr>
            <a:spLocks noGrp="1"/>
          </p:cNvSpPr>
          <p:nvPr>
            <p:ph type="title"/>
          </p:nvPr>
        </p:nvSpPr>
        <p:spPr/>
        <p:txBody>
          <a:bodyPr>
            <a:normAutofit/>
          </a:bodyPr>
          <a:lstStyle/>
          <a:p>
            <a:pPr algn="ctr"/>
            <a:r>
              <a:rPr lang="el-GR" sz="3200" b="1" dirty="0">
                <a:solidFill>
                  <a:srgbClr val="0070C0"/>
                </a:solidFill>
                <a:latin typeface="Cambria" panose="02040503050406030204" pitchFamily="18" charset="0"/>
              </a:rPr>
              <a:t>Νεολιθικ</a:t>
            </a:r>
            <a:r>
              <a:rPr lang="en-US" sz="3200" b="1" dirty="0">
                <a:solidFill>
                  <a:srgbClr val="0070C0"/>
                </a:solidFill>
                <a:latin typeface="Cambria" panose="02040503050406030204" pitchFamily="18" charset="0"/>
              </a:rPr>
              <a:t>ή</a:t>
            </a:r>
            <a:r>
              <a:rPr lang="el-GR" sz="3200" b="1" dirty="0">
                <a:solidFill>
                  <a:srgbClr val="0070C0"/>
                </a:solidFill>
                <a:latin typeface="Cambria" panose="02040503050406030204" pitchFamily="18" charset="0"/>
              </a:rPr>
              <a:t> Τέχνη</a:t>
            </a:r>
            <a:r>
              <a:rPr lang="en-US" sz="3200" b="1" dirty="0">
                <a:solidFill>
                  <a:srgbClr val="0070C0"/>
                </a:solidFill>
                <a:latin typeface="Cambria" panose="02040503050406030204" pitchFamily="18" charset="0"/>
              </a:rPr>
              <a:t>:</a:t>
            </a:r>
            <a:r>
              <a:rPr lang="el-GR" sz="3200" b="1" dirty="0">
                <a:solidFill>
                  <a:srgbClr val="0070C0"/>
                </a:solidFill>
                <a:latin typeface="Cambria" panose="02040503050406030204" pitchFamily="18" charset="0"/>
              </a:rPr>
              <a:t> Αγγειοπλαστική/Κεραμική</a:t>
            </a:r>
            <a:endParaRPr lang="en-US" sz="3200" b="1" dirty="0">
              <a:solidFill>
                <a:srgbClr val="0070C0"/>
              </a:solidFill>
              <a:latin typeface="Cambria" panose="02040503050406030204" pitchFamily="18" charset="0"/>
            </a:endParaRPr>
          </a:p>
        </p:txBody>
      </p:sp>
      <p:sp>
        <p:nvSpPr>
          <p:cNvPr id="3" name="Content Placeholder 2">
            <a:extLst>
              <a:ext uri="{FF2B5EF4-FFF2-40B4-BE49-F238E27FC236}">
                <a16:creationId xmlns:a16="http://schemas.microsoft.com/office/drawing/2014/main" id="{B3B98835-933E-084C-B1CA-39D7B44CA764}"/>
              </a:ext>
            </a:extLst>
          </p:cNvPr>
          <p:cNvSpPr>
            <a:spLocks noGrp="1"/>
          </p:cNvSpPr>
          <p:nvPr>
            <p:ph sz="half" idx="1"/>
          </p:nvPr>
        </p:nvSpPr>
        <p:spPr/>
        <p:txBody>
          <a:bodyPr>
            <a:normAutofit fontScale="92500" lnSpcReduction="20000"/>
          </a:bodyPr>
          <a:lstStyle/>
          <a:p>
            <a:r>
              <a:rPr lang="el-GR" b="1" dirty="0">
                <a:solidFill>
                  <a:schemeClr val="tx1">
                    <a:lumMod val="85000"/>
                  </a:schemeClr>
                </a:solidFill>
                <a:latin typeface="Cambria" panose="02040503050406030204" pitchFamily="18" charset="0"/>
              </a:rPr>
              <a:t>Εκτός από την πέτρα ο νεολιθικός άνθρωπος στην Ελλάδα πλάθει τα αγγεία του με πηλό και κατόπιν τα ψήνει στη φωτιά, κάνοντάς τα πιο σκληρά κι ανθεκτικά. </a:t>
            </a:r>
          </a:p>
          <a:p>
            <a:r>
              <a:rPr lang="el-GR" b="1" dirty="0">
                <a:solidFill>
                  <a:schemeClr val="tx1">
                    <a:lumMod val="85000"/>
                  </a:schemeClr>
                </a:solidFill>
                <a:latin typeface="Cambria" panose="02040503050406030204" pitchFamily="18" charset="0"/>
              </a:rPr>
              <a:t>Αρχικά τα αγγεία ήταν </a:t>
            </a:r>
            <a:r>
              <a:rPr lang="el-GR" b="1" u="sng" dirty="0">
                <a:solidFill>
                  <a:schemeClr val="tx1">
                    <a:lumMod val="85000"/>
                  </a:schemeClr>
                </a:solidFill>
                <a:latin typeface="Cambria" panose="02040503050406030204" pitchFamily="18" charset="0"/>
              </a:rPr>
              <a:t>πρόχειρα φτιαγμένα και ακόσμητα</a:t>
            </a:r>
            <a:r>
              <a:rPr lang="el-GR" b="1" dirty="0">
                <a:solidFill>
                  <a:schemeClr val="tx1">
                    <a:lumMod val="85000"/>
                  </a:schemeClr>
                </a:solidFill>
                <a:latin typeface="Cambria" panose="02040503050406030204" pitchFamily="18" charset="0"/>
              </a:rPr>
              <a:t> ενώ αργότερα έγιναν </a:t>
            </a:r>
            <a:r>
              <a:rPr lang="el-GR" b="1" u="sng" dirty="0">
                <a:solidFill>
                  <a:schemeClr val="tx1">
                    <a:lumMod val="85000"/>
                  </a:schemeClr>
                </a:solidFill>
                <a:latin typeface="Cambria" panose="02040503050406030204" pitchFamily="18" charset="0"/>
              </a:rPr>
              <a:t>πιο κομψά και διακοσμούνταν με γραμμές, σπείρες, μαιάνδρους και τρίγωνα</a:t>
            </a:r>
            <a:r>
              <a:rPr lang="el-GR" b="1" dirty="0">
                <a:solidFill>
                  <a:schemeClr val="tx1">
                    <a:lumMod val="85000"/>
                  </a:schemeClr>
                </a:solidFill>
                <a:latin typeface="Cambria" panose="02040503050406030204" pitchFamily="18" charset="0"/>
              </a:rPr>
              <a:t>, που ζωγραφίζονταν με ζωηρά χρώματα.</a:t>
            </a:r>
            <a:r>
              <a:rPr lang="en-US" b="1" dirty="0">
                <a:solidFill>
                  <a:schemeClr val="tx1">
                    <a:lumMod val="85000"/>
                  </a:schemeClr>
                </a:solidFill>
                <a:latin typeface="Cambria" panose="02040503050406030204" pitchFamily="18" charset="0"/>
              </a:rPr>
              <a:t> </a:t>
            </a:r>
          </a:p>
        </p:txBody>
      </p:sp>
      <p:pic>
        <p:nvPicPr>
          <p:cNvPr id="6" name="Content Placeholder 5">
            <a:extLst>
              <a:ext uri="{FF2B5EF4-FFF2-40B4-BE49-F238E27FC236}">
                <a16:creationId xmlns:a16="http://schemas.microsoft.com/office/drawing/2014/main" id="{1417B3D2-521C-2D4F-890C-6AC9D5750963}"/>
              </a:ext>
            </a:extLst>
          </p:cNvPr>
          <p:cNvPicPr>
            <a:picLocks noGrp="1" noChangeAspect="1"/>
          </p:cNvPicPr>
          <p:nvPr>
            <p:ph sz="half" idx="2"/>
          </p:nvPr>
        </p:nvPicPr>
        <p:blipFill>
          <a:blip r:embed="rId2">
            <a:extLst>
              <a:ext uri="{BEBA8EAE-BF5A-486C-A8C5-ECC9F3942E4B}">
                <a14:imgProps xmlns:a14="http://schemas.microsoft.com/office/drawing/2010/main">
                  <a14:imgLayer>
                    <a14:imgEffect>
                      <a14:backgroundRemoval t="1610" b="97585" l="1426" r="97483"/>
                    </a14:imgEffect>
                  </a14:imgLayer>
                </a14:imgProps>
              </a:ext>
            </a:extLst>
          </a:blip>
          <a:stretch>
            <a:fillRect/>
          </a:stretch>
        </p:blipFill>
        <p:spPr>
          <a:xfrm>
            <a:off x="6958598" y="1810571"/>
            <a:ext cx="4700588" cy="2444936"/>
          </a:xfrm>
        </p:spPr>
      </p:pic>
      <p:pic>
        <p:nvPicPr>
          <p:cNvPr id="8" name="Picture 7">
            <a:extLst>
              <a:ext uri="{FF2B5EF4-FFF2-40B4-BE49-F238E27FC236}">
                <a16:creationId xmlns:a16="http://schemas.microsoft.com/office/drawing/2014/main" id="{1B619E6F-8D1E-344F-BC88-EC0E03DD7E85}"/>
              </a:ext>
            </a:extLst>
          </p:cNvPr>
          <p:cNvPicPr>
            <a:picLocks noChangeAspect="1"/>
          </p:cNvPicPr>
          <p:nvPr/>
        </p:nvPicPr>
        <p:blipFill>
          <a:blip r:embed="rId3"/>
          <a:stretch>
            <a:fillRect/>
          </a:stretch>
        </p:blipFill>
        <p:spPr>
          <a:xfrm>
            <a:off x="8681702" y="4300725"/>
            <a:ext cx="3329064" cy="2384888"/>
          </a:xfrm>
          <a:prstGeom prst="rect">
            <a:avLst/>
          </a:prstGeom>
        </p:spPr>
      </p:pic>
      <p:pic>
        <p:nvPicPr>
          <p:cNvPr id="9" name="Content Placeholder 4">
            <a:extLst>
              <a:ext uri="{FF2B5EF4-FFF2-40B4-BE49-F238E27FC236}">
                <a16:creationId xmlns:a16="http://schemas.microsoft.com/office/drawing/2014/main" id="{76075069-5FDA-564C-A529-82C7F96C2A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40" b="89934" l="3074" r="97695"/>
                    </a14:imgEffect>
                  </a14:imgLayer>
                </a14:imgProps>
              </a:ext>
            </a:extLst>
          </a:blip>
          <a:stretch>
            <a:fillRect/>
          </a:stretch>
        </p:blipFill>
        <p:spPr>
          <a:xfrm>
            <a:off x="5201587" y="4008516"/>
            <a:ext cx="3480115" cy="2849483"/>
          </a:xfrm>
          <a:prstGeom prst="rect">
            <a:avLst/>
          </a:prstGeom>
        </p:spPr>
      </p:pic>
      <p:pic>
        <p:nvPicPr>
          <p:cNvPr id="13" name="Picture 12">
            <a:extLst>
              <a:ext uri="{FF2B5EF4-FFF2-40B4-BE49-F238E27FC236}">
                <a16:creationId xmlns:a16="http://schemas.microsoft.com/office/drawing/2014/main" id="{68D93CD3-7AC1-7847-B6F9-40D9D36F5D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43317" l="0" r="44966"/>
                    </a14:imgEffect>
                  </a14:imgLayer>
                </a14:imgProps>
              </a:ext>
            </a:extLst>
          </a:blip>
          <a:stretch>
            <a:fillRect/>
          </a:stretch>
        </p:blipFill>
        <p:spPr>
          <a:xfrm>
            <a:off x="5201586" y="2238902"/>
            <a:ext cx="7569200" cy="3937000"/>
          </a:xfrm>
          <a:prstGeom prst="rect">
            <a:avLst/>
          </a:prstGeom>
        </p:spPr>
      </p:pic>
      <p:pic>
        <p:nvPicPr>
          <p:cNvPr id="15" name="Picture 14">
            <a:extLst>
              <a:ext uri="{FF2B5EF4-FFF2-40B4-BE49-F238E27FC236}">
                <a16:creationId xmlns:a16="http://schemas.microsoft.com/office/drawing/2014/main" id="{EF7AEA9E-832E-EF43-BA7E-3BD6FF2A42C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4" b="89901" l="46504" r="99529"/>
                    </a14:imgEffect>
                  </a14:imgLayer>
                </a14:imgProps>
              </a:ext>
            </a:extLst>
          </a:blip>
          <a:stretch>
            <a:fillRect/>
          </a:stretch>
        </p:blipFill>
        <p:spPr>
          <a:xfrm>
            <a:off x="8110249" y="1703368"/>
            <a:ext cx="4228475" cy="2648470"/>
          </a:xfrm>
          <a:prstGeom prst="rect">
            <a:avLst/>
          </a:prstGeom>
        </p:spPr>
      </p:pic>
    </p:spTree>
    <p:extLst>
      <p:ext uri="{BB962C8B-B14F-4D97-AF65-F5344CB8AC3E}">
        <p14:creationId xmlns:p14="http://schemas.microsoft.com/office/powerpoint/2010/main" val="1666669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E2E4-372E-424A-B4E1-85619F258F03}"/>
              </a:ext>
            </a:extLst>
          </p:cNvPr>
          <p:cNvSpPr>
            <a:spLocks noGrp="1"/>
          </p:cNvSpPr>
          <p:nvPr>
            <p:ph type="title"/>
          </p:nvPr>
        </p:nvSpPr>
        <p:spPr/>
        <p:txBody>
          <a:bodyPr>
            <a:normAutofit/>
          </a:bodyPr>
          <a:lstStyle/>
          <a:p>
            <a:pPr algn="ctr"/>
            <a:r>
              <a:rPr lang="el-GR" sz="3200" b="1" dirty="0">
                <a:solidFill>
                  <a:srgbClr val="0070C0"/>
                </a:solidFill>
                <a:latin typeface="Cambria" panose="02040503050406030204" pitchFamily="18" charset="0"/>
              </a:rPr>
              <a:t>Νεολιθικ</a:t>
            </a:r>
            <a:r>
              <a:rPr lang="en-US" sz="3200" b="1" dirty="0">
                <a:solidFill>
                  <a:srgbClr val="0070C0"/>
                </a:solidFill>
                <a:latin typeface="Cambria" panose="02040503050406030204" pitchFamily="18" charset="0"/>
              </a:rPr>
              <a:t>ή</a:t>
            </a:r>
            <a:r>
              <a:rPr lang="el-GR" sz="3200" b="1" dirty="0">
                <a:solidFill>
                  <a:srgbClr val="0070C0"/>
                </a:solidFill>
                <a:latin typeface="Cambria" panose="02040503050406030204" pitchFamily="18" charset="0"/>
              </a:rPr>
              <a:t> Τέχνη</a:t>
            </a:r>
            <a:r>
              <a:rPr lang="en-US" sz="3200" b="1" dirty="0">
                <a:solidFill>
                  <a:srgbClr val="0070C0"/>
                </a:solidFill>
                <a:latin typeface="Cambria" panose="02040503050406030204" pitchFamily="18" charset="0"/>
              </a:rPr>
              <a:t>:</a:t>
            </a:r>
            <a:r>
              <a:rPr lang="el-GR" sz="3200" b="1" dirty="0">
                <a:solidFill>
                  <a:srgbClr val="0070C0"/>
                </a:solidFill>
                <a:latin typeface="Cambria" panose="02040503050406030204" pitchFamily="18" charset="0"/>
              </a:rPr>
              <a:t> Ειδώλια</a:t>
            </a:r>
            <a:endParaRPr lang="en-US" sz="3200" b="1" dirty="0">
              <a:solidFill>
                <a:srgbClr val="0070C0"/>
              </a:solidFill>
              <a:latin typeface="Cambria" panose="02040503050406030204" pitchFamily="18" charset="0"/>
            </a:endParaRPr>
          </a:p>
        </p:txBody>
      </p:sp>
      <p:sp>
        <p:nvSpPr>
          <p:cNvPr id="3" name="Content Placeholder 2">
            <a:extLst>
              <a:ext uri="{FF2B5EF4-FFF2-40B4-BE49-F238E27FC236}">
                <a16:creationId xmlns:a16="http://schemas.microsoft.com/office/drawing/2014/main" id="{B3B98835-933E-084C-B1CA-39D7B44CA764}"/>
              </a:ext>
            </a:extLst>
          </p:cNvPr>
          <p:cNvSpPr>
            <a:spLocks noGrp="1"/>
          </p:cNvSpPr>
          <p:nvPr>
            <p:ph sz="half" idx="1"/>
          </p:nvPr>
        </p:nvSpPr>
        <p:spPr>
          <a:xfrm>
            <a:off x="254834" y="2098623"/>
            <a:ext cx="4796852" cy="4586989"/>
          </a:xfrm>
        </p:spPr>
        <p:txBody>
          <a:bodyPr>
            <a:normAutofit fontScale="92500"/>
          </a:bodyPr>
          <a:lstStyle/>
          <a:p>
            <a:r>
              <a:rPr lang="el-GR" b="1" dirty="0">
                <a:solidFill>
                  <a:schemeClr val="tx1">
                    <a:lumMod val="85000"/>
                  </a:schemeClr>
                </a:solidFill>
                <a:latin typeface="Cambria" panose="02040503050406030204" pitchFamily="18" charset="0"/>
              </a:rPr>
              <a:t>Το πιο χαρακτηριστικό παράδειγμα καλλιτεχνικής δημιουργίας της περιόδου ήταν </a:t>
            </a:r>
            <a:r>
              <a:rPr lang="el-GR" b="1" u="sng" dirty="0">
                <a:solidFill>
                  <a:schemeClr val="tx1">
                    <a:lumMod val="85000"/>
                  </a:schemeClr>
                </a:solidFill>
                <a:latin typeface="Cambria" panose="02040503050406030204" pitchFamily="18" charset="0"/>
              </a:rPr>
              <a:t>τα πήλινα και σπανιότερα λίθινα ειδώλια</a:t>
            </a:r>
            <a:r>
              <a:rPr lang="el-GR" b="1" dirty="0">
                <a:solidFill>
                  <a:schemeClr val="tx1">
                    <a:lumMod val="85000"/>
                  </a:schemeClr>
                </a:solidFill>
                <a:latin typeface="Cambria" panose="02040503050406030204" pitchFamily="18" charset="0"/>
              </a:rPr>
              <a:t>, δηλαδή αγαλματίδια, όρθιων ή καθήμενων γυναικών, που κάποιες φορές κρατούσαν παιδί στην αγκαλιά. </a:t>
            </a:r>
          </a:p>
          <a:p>
            <a:r>
              <a:rPr lang="el-GR" b="1" dirty="0">
                <a:solidFill>
                  <a:schemeClr val="tx1">
                    <a:lumMod val="85000"/>
                  </a:schemeClr>
                </a:solidFill>
                <a:latin typeface="Cambria" panose="02040503050406030204" pitchFamily="18" charset="0"/>
              </a:rPr>
              <a:t>Πιστεύεται ότι τα γυναικεία ειδώλια αναπαριστούν τη μεγάλη μητέρα θεά, τη θεά της γονιμότητας, και τονίζουν τη σημασία της γυναίκας-μητέρας για τη συνέχιση της ζωής στη γη. </a:t>
            </a:r>
            <a:endParaRPr lang="en-US" b="1" dirty="0">
              <a:solidFill>
                <a:schemeClr val="tx1">
                  <a:lumMod val="85000"/>
                </a:schemeClr>
              </a:solidFill>
              <a:latin typeface="Cambria" panose="02040503050406030204" pitchFamily="18" charset="0"/>
            </a:endParaRPr>
          </a:p>
          <a:p>
            <a:endParaRPr lang="en-US" b="1" dirty="0">
              <a:solidFill>
                <a:schemeClr val="tx1">
                  <a:lumMod val="85000"/>
                </a:schemeClr>
              </a:solidFill>
              <a:latin typeface="Cambria" panose="02040503050406030204" pitchFamily="18" charset="0"/>
            </a:endParaRPr>
          </a:p>
        </p:txBody>
      </p:sp>
      <p:pic>
        <p:nvPicPr>
          <p:cNvPr id="10" name="Content Placeholder 9">
            <a:extLst>
              <a:ext uri="{FF2B5EF4-FFF2-40B4-BE49-F238E27FC236}">
                <a16:creationId xmlns:a16="http://schemas.microsoft.com/office/drawing/2014/main" id="{F7C85CFA-0182-0443-BB65-C8545944BCE9}"/>
              </a:ext>
            </a:extLst>
          </p:cNvPr>
          <p:cNvPicPr>
            <a:picLocks noGrp="1" noChangeAspect="1"/>
          </p:cNvPicPr>
          <p:nvPr>
            <p:ph sz="half" idx="2"/>
          </p:nvPr>
        </p:nvPicPr>
        <p:blipFill>
          <a:blip r:embed="rId2">
            <a:alphaModFix/>
            <a:extLst>
              <a:ext uri="{BEBA8EAE-BF5A-486C-A8C5-ECC9F3942E4B}">
                <a14:imgProps xmlns:a14="http://schemas.microsoft.com/office/drawing/2010/main">
                  <a14:imgLayer r:embed="rId3">
                    <a14:imgEffect>
                      <a14:backgroundRemoval t="879" b="97852" l="9901" r="89958"/>
                    </a14:imgEffect>
                    <a14:imgEffect>
                      <a14:saturation sat="200000"/>
                    </a14:imgEffect>
                  </a14:imgLayer>
                </a14:imgProps>
              </a:ext>
            </a:extLst>
          </a:blip>
          <a:stretch>
            <a:fillRect/>
          </a:stretch>
        </p:blipFill>
        <p:spPr>
          <a:xfrm>
            <a:off x="5285033" y="2592685"/>
            <a:ext cx="2481247" cy="3598863"/>
          </a:xfrm>
        </p:spPr>
      </p:pic>
      <p:pic>
        <p:nvPicPr>
          <p:cNvPr id="12" name="Picture 11">
            <a:extLst>
              <a:ext uri="{FF2B5EF4-FFF2-40B4-BE49-F238E27FC236}">
                <a16:creationId xmlns:a16="http://schemas.microsoft.com/office/drawing/2014/main" id="{5BB385C3-429F-454A-82F2-93487FB509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00" b="90000" l="9770" r="89943"/>
                    </a14:imgEffect>
                  </a14:imgLayer>
                </a14:imgProps>
              </a:ext>
            </a:extLst>
          </a:blip>
          <a:stretch>
            <a:fillRect/>
          </a:stretch>
        </p:blipFill>
        <p:spPr>
          <a:xfrm>
            <a:off x="9726827" y="2789931"/>
            <a:ext cx="2713116" cy="4378122"/>
          </a:xfrm>
          <a:prstGeom prst="rect">
            <a:avLst/>
          </a:prstGeom>
          <a:effectLst>
            <a:softEdge rad="12700"/>
          </a:effectLst>
        </p:spPr>
      </p:pic>
      <p:pic>
        <p:nvPicPr>
          <p:cNvPr id="16" name="Picture 15">
            <a:extLst>
              <a:ext uri="{FF2B5EF4-FFF2-40B4-BE49-F238E27FC236}">
                <a16:creationId xmlns:a16="http://schemas.microsoft.com/office/drawing/2014/main" id="{EFB27F51-32C3-4C4E-9B03-4DEA4109E7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99627" y="2370090"/>
            <a:ext cx="1903751" cy="2936428"/>
          </a:xfrm>
          <a:prstGeom prst="rect">
            <a:avLst/>
          </a:prstGeom>
        </p:spPr>
      </p:pic>
    </p:spTree>
    <p:extLst>
      <p:ext uri="{BB962C8B-B14F-4D97-AF65-F5344CB8AC3E}">
        <p14:creationId xmlns:p14="http://schemas.microsoft.com/office/powerpoint/2010/main" val="2910331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E2E4-372E-424A-B4E1-85619F258F03}"/>
              </a:ext>
            </a:extLst>
          </p:cNvPr>
          <p:cNvSpPr>
            <a:spLocks noGrp="1"/>
          </p:cNvSpPr>
          <p:nvPr>
            <p:ph type="title"/>
          </p:nvPr>
        </p:nvSpPr>
        <p:spPr/>
        <p:txBody>
          <a:bodyPr>
            <a:normAutofit/>
          </a:bodyPr>
          <a:lstStyle/>
          <a:p>
            <a:pPr algn="ctr"/>
            <a:r>
              <a:rPr lang="el-GR" sz="3200" b="1" dirty="0">
                <a:solidFill>
                  <a:srgbClr val="0070C0"/>
                </a:solidFill>
                <a:latin typeface="Cambria" panose="02040503050406030204" pitchFamily="18" charset="0"/>
              </a:rPr>
              <a:t>Νεολιθική-Χαλκολιθική Τέχνη στην Κύπρο (ειδώλια)</a:t>
            </a:r>
            <a:endParaRPr lang="en-US" sz="3200" b="1" dirty="0">
              <a:solidFill>
                <a:srgbClr val="0070C0"/>
              </a:solidFill>
              <a:latin typeface="Cambria" panose="02040503050406030204" pitchFamily="18" charset="0"/>
            </a:endParaRPr>
          </a:p>
        </p:txBody>
      </p:sp>
      <p:sp>
        <p:nvSpPr>
          <p:cNvPr id="3" name="Content Placeholder 2">
            <a:extLst>
              <a:ext uri="{FF2B5EF4-FFF2-40B4-BE49-F238E27FC236}">
                <a16:creationId xmlns:a16="http://schemas.microsoft.com/office/drawing/2014/main" id="{B3B98835-933E-084C-B1CA-39D7B44CA764}"/>
              </a:ext>
            </a:extLst>
          </p:cNvPr>
          <p:cNvSpPr>
            <a:spLocks noGrp="1"/>
          </p:cNvSpPr>
          <p:nvPr>
            <p:ph sz="half" idx="1"/>
          </p:nvPr>
        </p:nvSpPr>
        <p:spPr>
          <a:xfrm>
            <a:off x="0" y="1993693"/>
            <a:ext cx="5463062" cy="4691920"/>
          </a:xfrm>
        </p:spPr>
        <p:txBody>
          <a:bodyPr>
            <a:normAutofit fontScale="77500" lnSpcReduction="20000"/>
          </a:bodyPr>
          <a:lstStyle/>
          <a:p>
            <a:r>
              <a:rPr lang="el-GR" b="1" dirty="0">
                <a:solidFill>
                  <a:schemeClr val="tx1">
                    <a:lumMod val="85000"/>
                  </a:schemeClr>
                </a:solidFill>
                <a:latin typeface="Cambria" panose="02040503050406030204" pitchFamily="18" charset="0"/>
              </a:rPr>
              <a:t>Στην Κύπρο οι άνθρωποι της Νεολιθικής εποχής κατασκεύαζαν τα αντικείμενά τους κυρίως από λίθο. </a:t>
            </a:r>
          </a:p>
          <a:p>
            <a:r>
              <a:rPr lang="el-GR" b="1" dirty="0">
                <a:solidFill>
                  <a:schemeClr val="tx1">
                    <a:lumMod val="85000"/>
                  </a:schemeClr>
                </a:solidFill>
                <a:latin typeface="Cambria" panose="02040503050406030204" pitchFamily="18" charset="0"/>
              </a:rPr>
              <a:t>Η χρήση πηλού για την κατασκευή χειροποίητων αγγείων αρχίζει στα τέλη της περιόδου και πρωτίστως κατά τη Χαλκολιθική εποχή, δηλαδή την περίοδο κατά την οποία οι άνθρωποι αρχίζουν να χρησιμοποιούν σε μικρό βαθμό τον χαλκό παράλληλα με τον λίθο. </a:t>
            </a:r>
          </a:p>
          <a:p>
            <a:r>
              <a:rPr lang="el-GR" b="1" dirty="0">
                <a:solidFill>
                  <a:schemeClr val="tx1">
                    <a:lumMod val="85000"/>
                  </a:schemeClr>
                </a:solidFill>
                <a:latin typeface="Cambria" panose="02040503050406030204" pitchFamily="18" charset="0"/>
              </a:rPr>
              <a:t>Σημαντικές δημιουργίες, που χρονολογούνται στην Χαλκολιθική εποχή και χαρακτηρίζουν την αρχή μίας νέας περιόδου στην τέχνη αποτελούν τα </a:t>
            </a:r>
            <a:r>
              <a:rPr lang="el-GR" b="1" u="sng" dirty="0">
                <a:solidFill>
                  <a:schemeClr val="tx1">
                    <a:lumMod val="85000"/>
                  </a:schemeClr>
                </a:solidFill>
                <a:latin typeface="Cambria" panose="02040503050406030204" pitchFamily="18" charset="0"/>
              </a:rPr>
              <a:t>γυναικεία ειδώλια σε σχήμα σταυρού, τα σταυρόσχημα</a:t>
            </a:r>
            <a:r>
              <a:rPr lang="el-GR" b="1" dirty="0">
                <a:solidFill>
                  <a:schemeClr val="tx1">
                    <a:lumMod val="85000"/>
                  </a:schemeClr>
                </a:solidFill>
                <a:latin typeface="Cambria" panose="02040503050406030204" pitchFamily="18" charset="0"/>
              </a:rPr>
              <a:t>. </a:t>
            </a:r>
          </a:p>
          <a:p>
            <a:r>
              <a:rPr lang="el-GR" b="1" dirty="0">
                <a:solidFill>
                  <a:schemeClr val="tx1">
                    <a:lumMod val="85000"/>
                  </a:schemeClr>
                </a:solidFill>
                <a:latin typeface="Cambria" panose="02040503050406030204" pitchFamily="18" charset="0"/>
              </a:rPr>
              <a:t>Συνήθως δεν δηλώνονταν τα χαρακτηριστικά του προσώπου και φαίνεται να χρησιμοποιούνταν ως περιδέραια και σε τελετές. </a:t>
            </a:r>
            <a:endParaRPr lang="en-US" b="1" dirty="0">
              <a:solidFill>
                <a:schemeClr val="tx1">
                  <a:lumMod val="85000"/>
                </a:schemeClr>
              </a:solidFill>
              <a:latin typeface="Cambria" panose="02040503050406030204" pitchFamily="18" charset="0"/>
            </a:endParaRPr>
          </a:p>
          <a:p>
            <a:endParaRPr lang="en-US" b="1" dirty="0">
              <a:solidFill>
                <a:schemeClr val="tx1">
                  <a:lumMod val="85000"/>
                </a:schemeClr>
              </a:solidFill>
              <a:latin typeface="Cambria" panose="02040503050406030204" pitchFamily="18" charset="0"/>
            </a:endParaRPr>
          </a:p>
        </p:txBody>
      </p:sp>
      <p:pic>
        <p:nvPicPr>
          <p:cNvPr id="13" name="Content Placeholder 12">
            <a:extLst>
              <a:ext uri="{FF2B5EF4-FFF2-40B4-BE49-F238E27FC236}">
                <a16:creationId xmlns:a16="http://schemas.microsoft.com/office/drawing/2014/main" id="{FA770F72-5013-D740-BF2C-68FA1B4200EB}"/>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5306" b="98776" l="9942" r="89474"/>
                    </a14:imgEffect>
                    <a14:imgEffect>
                      <a14:sharpenSoften amount="-25000"/>
                    </a14:imgEffect>
                  </a14:imgLayer>
                </a14:imgProps>
              </a:ext>
            </a:extLst>
          </a:blip>
          <a:stretch>
            <a:fillRect/>
          </a:stretch>
        </p:blipFill>
        <p:spPr>
          <a:xfrm>
            <a:off x="10294182" y="2055630"/>
            <a:ext cx="2171700" cy="3207895"/>
          </a:xfrm>
        </p:spPr>
      </p:pic>
      <p:pic>
        <p:nvPicPr>
          <p:cNvPr id="18" name="Picture 17">
            <a:extLst>
              <a:ext uri="{FF2B5EF4-FFF2-40B4-BE49-F238E27FC236}">
                <a16:creationId xmlns:a16="http://schemas.microsoft.com/office/drawing/2014/main" id="{37B1E384-E37B-9F46-9481-D23CC67BA1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67" b="98000" l="9707" r="89842"/>
                    </a14:imgEffect>
                  </a14:imgLayer>
                </a14:imgProps>
              </a:ext>
            </a:extLst>
          </a:blip>
          <a:stretch>
            <a:fillRect/>
          </a:stretch>
        </p:blipFill>
        <p:spPr>
          <a:xfrm>
            <a:off x="5266108" y="2055630"/>
            <a:ext cx="2806700" cy="3810000"/>
          </a:xfrm>
          <a:prstGeom prst="rect">
            <a:avLst/>
          </a:prstGeom>
        </p:spPr>
      </p:pic>
      <p:pic>
        <p:nvPicPr>
          <p:cNvPr id="20" name="Picture 19">
            <a:extLst>
              <a:ext uri="{FF2B5EF4-FFF2-40B4-BE49-F238E27FC236}">
                <a16:creationId xmlns:a16="http://schemas.microsoft.com/office/drawing/2014/main" id="{514E816C-D899-744C-9B4D-29D6308775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88" b="96250" l="9914" r="89871"/>
                    </a14:imgEffect>
                  </a14:imgLayer>
                </a14:imgProps>
              </a:ext>
            </a:extLst>
          </a:blip>
          <a:stretch>
            <a:fillRect/>
          </a:stretch>
        </p:blipFill>
        <p:spPr>
          <a:xfrm>
            <a:off x="8143698" y="2803160"/>
            <a:ext cx="2292246" cy="3634074"/>
          </a:xfrm>
          <a:prstGeom prst="rect">
            <a:avLst/>
          </a:prstGeom>
        </p:spPr>
      </p:pic>
    </p:spTree>
    <p:extLst>
      <p:ext uri="{BB962C8B-B14F-4D97-AF65-F5344CB8AC3E}">
        <p14:creationId xmlns:p14="http://schemas.microsoft.com/office/powerpoint/2010/main" val="315075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57AA-BAAC-C14F-8251-B5F77FF13A3A}"/>
              </a:ext>
            </a:extLst>
          </p:cNvPr>
          <p:cNvSpPr>
            <a:spLocks noGrp="1"/>
          </p:cNvSpPr>
          <p:nvPr>
            <p:ph type="title"/>
          </p:nvPr>
        </p:nvSpPr>
        <p:spPr/>
        <p:txBody>
          <a:bodyPr/>
          <a:lstStyle/>
          <a:p>
            <a:pPr algn="ctr"/>
            <a:r>
              <a:rPr lang="en-US" b="1" dirty="0">
                <a:solidFill>
                  <a:srgbClr val="0070C0"/>
                </a:solidFill>
                <a:latin typeface="Cambria" panose="02040503050406030204" pitchFamily="18" charset="0"/>
              </a:rPr>
              <a:t>HOMO SAPIENS</a:t>
            </a:r>
          </a:p>
        </p:txBody>
      </p:sp>
      <p:pic>
        <p:nvPicPr>
          <p:cNvPr id="6" name="Content Placeholder 5">
            <a:extLst>
              <a:ext uri="{FF2B5EF4-FFF2-40B4-BE49-F238E27FC236}">
                <a16:creationId xmlns:a16="http://schemas.microsoft.com/office/drawing/2014/main" id="{B7FDFD27-8AD8-5849-A9BD-CB4E1536BE96}"/>
              </a:ext>
            </a:extLst>
          </p:cNvPr>
          <p:cNvPicPr>
            <a:picLocks noGrp="1" noChangeAspect="1"/>
          </p:cNvPicPr>
          <p:nvPr>
            <p:ph sz="half" idx="1"/>
          </p:nvPr>
        </p:nvPicPr>
        <p:blipFill>
          <a:blip r:embed="rId2"/>
          <a:stretch>
            <a:fillRect/>
          </a:stretch>
        </p:blipFill>
        <p:spPr>
          <a:xfrm>
            <a:off x="6976190" y="2336873"/>
            <a:ext cx="4521266" cy="3719153"/>
          </a:xfrm>
          <a:prstGeom prst="rect">
            <a:avLst/>
          </a:prstGeom>
          <a:ln w="88900" cap="sq" cmpd="thickThin">
            <a:solidFill>
              <a:schemeClr val="tx2">
                <a:lumMod val="75000"/>
              </a:schemeClr>
            </a:solidFill>
            <a:prstDash val="dash"/>
            <a:miter lim="800000"/>
          </a:ln>
          <a:effectLst>
            <a:innerShdw blurRad="76200">
              <a:srgbClr val="000000"/>
            </a:innerShdw>
          </a:effectLst>
        </p:spPr>
      </p:pic>
      <p:sp>
        <p:nvSpPr>
          <p:cNvPr id="4" name="Content Placeholder 3">
            <a:extLst>
              <a:ext uri="{FF2B5EF4-FFF2-40B4-BE49-F238E27FC236}">
                <a16:creationId xmlns:a16="http://schemas.microsoft.com/office/drawing/2014/main" id="{8118E7B5-5DC2-EA48-9E55-E1F8A694B5CE}"/>
              </a:ext>
            </a:extLst>
          </p:cNvPr>
          <p:cNvSpPr>
            <a:spLocks noGrp="1"/>
          </p:cNvSpPr>
          <p:nvPr>
            <p:ph sz="half" idx="2"/>
          </p:nvPr>
        </p:nvSpPr>
        <p:spPr>
          <a:xfrm>
            <a:off x="1366897" y="2456710"/>
            <a:ext cx="4700058" cy="3599316"/>
          </a:xfrm>
        </p:spPr>
        <p:txBody>
          <a:bodyPr>
            <a:normAutofit/>
          </a:bodyPr>
          <a:lstStyle/>
          <a:p>
            <a:r>
              <a:rPr lang="en-US" b="1" dirty="0">
                <a:solidFill>
                  <a:schemeClr val="tx1">
                    <a:lumMod val="85000"/>
                  </a:schemeClr>
                </a:solidFill>
                <a:latin typeface="Cambria" panose="02040503050406030204" pitchFamily="18" charset="0"/>
              </a:rPr>
              <a:t>O </a:t>
            </a:r>
            <a:r>
              <a:rPr lang="en-US" b="1" i="1" dirty="0">
                <a:solidFill>
                  <a:schemeClr val="tx1">
                    <a:lumMod val="85000"/>
                  </a:schemeClr>
                </a:solidFill>
                <a:latin typeface="Cambria" panose="02040503050406030204" pitchFamily="18" charset="0"/>
              </a:rPr>
              <a:t>homo sapiens </a:t>
            </a:r>
            <a:r>
              <a:rPr lang="en-US" b="1" dirty="0">
                <a:solidFill>
                  <a:schemeClr val="tx1">
                    <a:lumMod val="85000"/>
                  </a:schemeClr>
                </a:solidFill>
                <a:latin typeface="Cambria" panose="02040503050406030204" pitchFamily="18" charset="0"/>
              </a:rPr>
              <a:t>(</a:t>
            </a:r>
            <a:r>
              <a:rPr lang="el-GR" b="1" dirty="0">
                <a:solidFill>
                  <a:schemeClr val="tx1">
                    <a:lumMod val="85000"/>
                  </a:schemeClr>
                </a:solidFill>
                <a:latin typeface="Cambria" panose="02040503050406030204" pitchFamily="18" charset="0"/>
              </a:rPr>
              <a:t>σοφός άνθρωπος) διαθέτει μεγαλύτερο εγκέφαλο από αυτό των προκατόχων του, δηλαδή ήταν πιο έξυπνος από τους ανθρώπους που έζησαν πριν από αυτόν στη γη</a:t>
            </a:r>
            <a:r>
              <a:rPr lang="en-US" b="1" dirty="0">
                <a:solidFill>
                  <a:schemeClr val="tx1">
                    <a:lumMod val="85000"/>
                  </a:schemeClr>
                </a:solidFill>
                <a:latin typeface="Cambria" panose="02040503050406030204" pitchFamily="18" charset="0"/>
              </a:rPr>
              <a:t> </a:t>
            </a:r>
            <a:r>
              <a:rPr lang="el-GR" b="1" dirty="0">
                <a:solidFill>
                  <a:schemeClr val="tx1">
                    <a:lumMod val="85000"/>
                  </a:schemeClr>
                </a:solidFill>
                <a:latin typeface="Cambria" panose="02040503050406030204" pitchFamily="18" charset="0"/>
              </a:rPr>
              <a:t>. </a:t>
            </a:r>
          </a:p>
          <a:p>
            <a:r>
              <a:rPr lang="el-GR" b="1" dirty="0">
                <a:solidFill>
                  <a:schemeClr val="tx1">
                    <a:lumMod val="85000"/>
                  </a:schemeClr>
                </a:solidFill>
                <a:latin typeface="Cambria" panose="02040503050406030204" pitchFamily="18" charset="0"/>
              </a:rPr>
              <a:t>Ο σοφός άνθρωπος θεωρείται ο πιο κοντινός συγγενής του σημερινού ανθρώπου.</a:t>
            </a:r>
            <a:r>
              <a:rPr lang="en-US" b="1" dirty="0">
                <a:solidFill>
                  <a:schemeClr val="tx1">
                    <a:lumMod val="85000"/>
                  </a:schemeClr>
                </a:solidFill>
                <a:latin typeface="Cambria" panose="02040503050406030204" pitchFamily="18" charset="0"/>
              </a:rPr>
              <a:t> </a:t>
            </a:r>
            <a:endParaRPr lang="el-GR" b="1"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2275883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b="1" dirty="0">
                <a:solidFill>
                  <a:srgbClr val="0070C0"/>
                </a:solidFill>
                <a:latin typeface="Cambria" panose="02040503050406030204" pitchFamily="18" charset="0"/>
              </a:rPr>
              <a:t>Παλαιολιθική εποχή</a:t>
            </a:r>
            <a:r>
              <a:rPr lang="en-US" b="1" dirty="0">
                <a:solidFill>
                  <a:srgbClr val="0070C0"/>
                </a:solidFill>
                <a:latin typeface="Cambria" panose="02040503050406030204" pitchFamily="18" charset="0"/>
              </a:rPr>
              <a:t>: </a:t>
            </a:r>
            <a:r>
              <a:rPr lang="el-GR" b="1" dirty="0">
                <a:solidFill>
                  <a:srgbClr val="0070C0"/>
                </a:solidFill>
                <a:latin typeface="Cambria" panose="02040503050406030204" pitchFamily="18" charset="0"/>
              </a:rPr>
              <a:t>Τι παρατηρείτε σε σχέση με την καθημερινότητα του παλαιολιθικού ανθρώπου</a:t>
            </a:r>
            <a:r>
              <a:rPr lang="en-US" b="1" dirty="0">
                <a:solidFill>
                  <a:srgbClr val="0070C0"/>
                </a:solidFill>
                <a:latin typeface="Cambria" panose="02040503050406030204" pitchFamily="18" charset="0"/>
              </a:rPr>
              <a:t>;</a:t>
            </a:r>
          </a:p>
        </p:txBody>
      </p:sp>
      <p:pic>
        <p:nvPicPr>
          <p:cNvPr id="4" name="Content Placeholder 3" descr="SEL_003_J2.jpg"/>
          <p:cNvPicPr>
            <a:picLocks noGrp="1" noChangeAspect="1"/>
          </p:cNvPicPr>
          <p:nvPr>
            <p:ph idx="1"/>
          </p:nvPr>
        </p:nvPicPr>
        <p:blipFill rotWithShape="1">
          <a:blip r:embed="rId2">
            <a:alphaModFix/>
            <a:extLst>
              <a:ext uri="{28A0092B-C50C-407E-A947-70E740481C1C}">
                <a14:useLocalDpi xmlns:a14="http://schemas.microsoft.com/office/drawing/2010/main"/>
              </a:ext>
            </a:extLst>
          </a:blip>
          <a:srcRect l="-64348" r="-64348"/>
          <a:stretch/>
        </p:blipFill>
        <p:spPr>
          <a:xfrm>
            <a:off x="-1533249" y="2058738"/>
            <a:ext cx="15159790" cy="4799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029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23F9-8D1B-014F-9FD6-A84B26EFE76B}"/>
              </a:ext>
            </a:extLst>
          </p:cNvPr>
          <p:cNvSpPr>
            <a:spLocks noGrp="1"/>
          </p:cNvSpPr>
          <p:nvPr>
            <p:ph type="title"/>
          </p:nvPr>
        </p:nvSpPr>
        <p:spPr/>
        <p:txBody>
          <a:bodyPr/>
          <a:lstStyle/>
          <a:p>
            <a:pPr algn="ctr"/>
            <a:r>
              <a:rPr lang="el-GR" b="1" dirty="0">
                <a:solidFill>
                  <a:srgbClr val="0070C0"/>
                </a:solidFill>
                <a:latin typeface="Cambria" panose="02040503050406030204" pitchFamily="18" charset="0"/>
              </a:rPr>
              <a:t>Παλαιολιθική Εποχή</a:t>
            </a:r>
            <a:endParaRPr lang="en-US" b="1" dirty="0">
              <a:solidFill>
                <a:srgbClr val="0070C0"/>
              </a:solidFill>
              <a:latin typeface="Cambria" panose="02040503050406030204" pitchFamily="18" charset="0"/>
            </a:endParaRPr>
          </a:p>
        </p:txBody>
      </p:sp>
      <p:sp>
        <p:nvSpPr>
          <p:cNvPr id="3" name="Text Placeholder 2">
            <a:extLst>
              <a:ext uri="{FF2B5EF4-FFF2-40B4-BE49-F238E27FC236}">
                <a16:creationId xmlns:a16="http://schemas.microsoft.com/office/drawing/2014/main" id="{36E50422-E795-954D-A82A-AC12970C1C45}"/>
              </a:ext>
            </a:extLst>
          </p:cNvPr>
          <p:cNvSpPr>
            <a:spLocks noGrp="1"/>
          </p:cNvSpPr>
          <p:nvPr>
            <p:ph type="body" idx="1"/>
          </p:nvPr>
        </p:nvSpPr>
        <p:spPr/>
        <p:txBody>
          <a:bodyPr>
            <a:normAutofit/>
          </a:bodyPr>
          <a:lstStyle/>
          <a:p>
            <a:pPr algn="ctr"/>
            <a:r>
              <a:rPr lang="el-GR" sz="2800" b="1" dirty="0">
                <a:solidFill>
                  <a:schemeClr val="tx1">
                    <a:lumMod val="85000"/>
                  </a:schemeClr>
                </a:solidFill>
                <a:latin typeface="Cambria" panose="02040503050406030204" pitchFamily="18" charset="0"/>
              </a:rPr>
              <a:t>Ας δούμε μαζί τα βασικά χαρακτηριστικά της περιόδου αυτής.</a:t>
            </a:r>
            <a:endParaRPr lang="en-US" sz="2800" b="1"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3528871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Παλαιολιθικής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stretch>
            <a:fillRect/>
          </a:stretch>
        </p:blipFill>
        <p:spPr>
          <a:xfrm>
            <a:off x="5226234" y="2336800"/>
            <a:ext cx="5067946" cy="4183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l-GR" sz="2400" b="1" dirty="0">
                <a:solidFill>
                  <a:schemeClr val="tx1">
                    <a:lumMod val="85000"/>
                  </a:schemeClr>
                </a:solidFill>
              </a:rPr>
              <a:t>Αρχικά το κλίμα ήταν πολύ ψυχρό. Έτσι, ο άνθρωπος για να προστατευθεί από το κρύο </a:t>
            </a:r>
            <a:r>
              <a:rPr lang="el-GR" sz="2400" b="1" u="sng" dirty="0">
                <a:solidFill>
                  <a:schemeClr val="tx1">
                    <a:lumMod val="85000"/>
                  </a:schemeClr>
                </a:solidFill>
              </a:rPr>
              <a:t>περιτυλιγόταν με δέρματα ζώων</a:t>
            </a:r>
          </a:p>
          <a:p>
            <a:pPr marL="285750" indent="-285750">
              <a:buFont typeface="Arial" panose="020B0604020202020204" pitchFamily="34" charset="0"/>
              <a:buChar char="•"/>
            </a:pPr>
            <a:r>
              <a:rPr lang="el-GR" sz="2400" b="1" dirty="0">
                <a:solidFill>
                  <a:schemeClr val="tx1">
                    <a:lumMod val="85000"/>
                  </a:schemeClr>
                </a:solidFill>
              </a:rPr>
              <a:t> και </a:t>
            </a:r>
            <a:r>
              <a:rPr lang="el-GR" sz="2400" b="1" u="sng" dirty="0">
                <a:solidFill>
                  <a:schemeClr val="tx1">
                    <a:lumMod val="85000"/>
                  </a:schemeClr>
                </a:solidFill>
              </a:rPr>
              <a:t>έβρισκε καταφύγιο στις σπηλιές </a:t>
            </a:r>
            <a:r>
              <a:rPr lang="el-GR" sz="2400" b="1" i="1" u="sng" dirty="0">
                <a:solidFill>
                  <a:schemeClr val="tx1">
                    <a:lumMod val="85000"/>
                  </a:schemeClr>
                </a:solidFill>
              </a:rPr>
              <a:t>(άνθρωπος των σπηλαίων)</a:t>
            </a:r>
            <a:r>
              <a:rPr lang="el-GR" sz="2400" b="1" i="1" dirty="0">
                <a:solidFill>
                  <a:schemeClr val="tx1">
                    <a:lumMod val="85000"/>
                  </a:schemeClr>
                </a:solidFill>
              </a:rPr>
              <a:t>.</a:t>
            </a:r>
            <a:endParaRPr lang="en-US" sz="24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182888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Παλαιολιθικής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alphaModFix/>
            <a:extLst>
              <a:ext uri="{BEBA8EAE-BF5A-486C-A8C5-ECC9F3942E4B}">
                <a14:imgProps xmlns:a14="http://schemas.microsoft.com/office/drawing/2010/main">
                  <a14:imgLayer>
                    <a14:imgEffect>
                      <a14:saturation sat="66000"/>
                    </a14:imgEffect>
                  </a14:imgLayer>
                </a14:imgProps>
              </a:ext>
            </a:extLst>
          </a:blip>
          <a:stretch>
            <a:fillRect/>
          </a:stretch>
        </p:blipFill>
        <p:spPr>
          <a:xfrm>
            <a:off x="4766871" y="1960732"/>
            <a:ext cx="6730584" cy="47323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Ο λίθος (πέτρα) αποτελούσε το βασικό υλικό για την κατασκευή αντικειμένων, όπως εργαλεία και όπλα, για την εξυπηρέτηση των καθημερινών του αναγκών.</a:t>
            </a:r>
          </a:p>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Εκτός από την πέτρα, κάποιες φορές χρησιμοποιούσε και άλλα υλικά όπως οστά (κόκκαλα) και κέρατα ζώων.</a:t>
            </a:r>
            <a:endParaRPr lang="el-GR" sz="20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194850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Παλαιολιθικής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extLst>
              <a:ext uri="{BEBA8EAE-BF5A-486C-A8C5-ECC9F3942E4B}">
                <a14:imgProps xmlns:a14="http://schemas.microsoft.com/office/drawing/2010/main">
                  <a14:imgLayer>
                    <a14:imgEffect>
                      <a14:sharpenSoften amount="50000"/>
                    </a14:imgEffect>
                    <a14:imgEffect>
                      <a14:brightnessContrast bright="20000" contrast="-20000"/>
                    </a14:imgEffect>
                  </a14:imgLayer>
                </a14:imgProps>
              </a:ext>
            </a:extLst>
          </a:blip>
          <a:stretch>
            <a:fillRect/>
          </a:stretch>
        </p:blipFill>
        <p:spPr>
          <a:xfrm>
            <a:off x="5249962" y="2372012"/>
            <a:ext cx="5489247" cy="38489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l-GR" sz="2400" b="1" dirty="0">
                <a:solidFill>
                  <a:schemeClr val="tx1">
                    <a:lumMod val="85000"/>
                  </a:schemeClr>
                </a:solidFill>
                <a:latin typeface="Cambria" panose="02040503050406030204" pitchFamily="18" charset="0"/>
              </a:rPr>
              <a:t>Ο παλαιολιθικός άνθρωπος για να εξασφαλίσει την τροφή του κυνηγούσε και μάζευε φρούτα, σπόρους και βλαστούς, ήταν δηλαδή </a:t>
            </a:r>
            <a:r>
              <a:rPr lang="el-GR" sz="2400" b="1" u="sng" dirty="0">
                <a:solidFill>
                  <a:schemeClr val="tx1">
                    <a:lumMod val="85000"/>
                  </a:schemeClr>
                </a:solidFill>
                <a:latin typeface="Cambria" panose="02040503050406030204" pitchFamily="18" charset="0"/>
              </a:rPr>
              <a:t>κυνηγός</a:t>
            </a:r>
            <a:r>
              <a:rPr lang="el-GR" sz="2400" b="1" dirty="0">
                <a:solidFill>
                  <a:schemeClr val="tx1">
                    <a:lumMod val="85000"/>
                  </a:schemeClr>
                </a:solidFill>
                <a:latin typeface="Cambria" panose="02040503050406030204" pitchFamily="18" charset="0"/>
              </a:rPr>
              <a:t> και </a:t>
            </a:r>
            <a:r>
              <a:rPr lang="el-GR" sz="2400" b="1" u="sng" dirty="0">
                <a:solidFill>
                  <a:schemeClr val="tx1">
                    <a:lumMod val="85000"/>
                  </a:schemeClr>
                </a:solidFill>
                <a:latin typeface="Cambria" panose="02040503050406030204" pitchFamily="18" charset="0"/>
              </a:rPr>
              <a:t>τροφοσυλλέκτης</a:t>
            </a:r>
            <a:r>
              <a:rPr lang="el-GR" sz="2400" b="1" dirty="0">
                <a:solidFill>
                  <a:schemeClr val="tx1">
                    <a:lumMod val="85000"/>
                  </a:schemeClr>
                </a:solidFill>
                <a:latin typeface="Cambria" panose="02040503050406030204" pitchFamily="18" charset="0"/>
              </a:rPr>
              <a:t>.</a:t>
            </a:r>
            <a:endParaRPr lang="el-GR" sz="24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192277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A819-F531-4846-A4A5-1A27B2C1F4F9}"/>
              </a:ext>
            </a:extLst>
          </p:cNvPr>
          <p:cNvSpPr>
            <a:spLocks noGrp="1"/>
          </p:cNvSpPr>
          <p:nvPr>
            <p:ph type="title"/>
          </p:nvPr>
        </p:nvSpPr>
        <p:spPr/>
        <p:txBody>
          <a:bodyPr>
            <a:normAutofit/>
          </a:bodyPr>
          <a:lstStyle/>
          <a:p>
            <a:pPr algn="ctr"/>
            <a:r>
              <a:rPr lang="el-GR" sz="2800" b="1" dirty="0">
                <a:solidFill>
                  <a:srgbClr val="0070C0"/>
                </a:solidFill>
                <a:latin typeface="Cambria" panose="02040503050406030204" pitchFamily="18" charset="0"/>
              </a:rPr>
              <a:t>Βασικά χαρακτηριστικά της Παλαιολιθικής Εποχής</a:t>
            </a:r>
            <a:endParaRPr lang="en-US" sz="2800" b="1" dirty="0">
              <a:solidFill>
                <a:srgbClr val="0070C0"/>
              </a:solidFill>
              <a:latin typeface="Cambria" panose="02040503050406030204" pitchFamily="18" charset="0"/>
            </a:endParaRPr>
          </a:p>
        </p:txBody>
      </p:sp>
      <p:pic>
        <p:nvPicPr>
          <p:cNvPr id="6" name="Content Placeholder 5">
            <a:extLst>
              <a:ext uri="{FF2B5EF4-FFF2-40B4-BE49-F238E27FC236}">
                <a16:creationId xmlns:a16="http://schemas.microsoft.com/office/drawing/2014/main" id="{2A2A752C-77E7-7344-A5A2-DC453B227CE8}"/>
              </a:ext>
            </a:extLst>
          </p:cNvPr>
          <p:cNvPicPr>
            <a:picLocks noGrp="1" noChangeAspect="1"/>
          </p:cNvPicPr>
          <p:nvPr>
            <p:ph idx="1"/>
          </p:nvPr>
        </p:nvPicPr>
        <p:blipFill>
          <a:blip r:embed="rId2"/>
          <a:stretch>
            <a:fillRect/>
          </a:stretch>
        </p:blipFill>
        <p:spPr>
          <a:xfrm>
            <a:off x="5249962" y="2336872"/>
            <a:ext cx="5902720" cy="3884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a:extLst>
              <a:ext uri="{FF2B5EF4-FFF2-40B4-BE49-F238E27FC236}">
                <a16:creationId xmlns:a16="http://schemas.microsoft.com/office/drawing/2014/main" id="{685E1511-D30B-2942-AFD1-E6592D536692}"/>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l-GR" sz="2000" b="1" dirty="0">
                <a:solidFill>
                  <a:schemeClr val="tx1">
                    <a:lumMod val="85000"/>
                  </a:schemeClr>
                </a:solidFill>
                <a:latin typeface="Cambria" panose="02040503050406030204" pitchFamily="18" charset="0"/>
              </a:rPr>
              <a:t>Για να εξασφαλίσει την τροφή του ο παλαιολιθικός άνθρωπος ακολουθούσε </a:t>
            </a:r>
            <a:r>
              <a:rPr lang="el-GR" sz="2000" b="1" u="sng" dirty="0">
                <a:solidFill>
                  <a:schemeClr val="tx1">
                    <a:lumMod val="85000"/>
                  </a:schemeClr>
                </a:solidFill>
                <a:latin typeface="Cambria" panose="02040503050406030204" pitchFamily="18" charset="0"/>
              </a:rPr>
              <a:t>νομαδικό τρόπο ζωής</a:t>
            </a:r>
            <a:r>
              <a:rPr lang="el-GR" sz="2000" b="1" dirty="0">
                <a:solidFill>
                  <a:schemeClr val="tx1">
                    <a:lumMod val="85000"/>
                  </a:schemeClr>
                </a:solidFill>
                <a:latin typeface="Cambria" panose="02040503050406030204" pitchFamily="18" charset="0"/>
              </a:rPr>
              <a:t>, </a:t>
            </a:r>
            <a:r>
              <a:rPr lang="el-GR" sz="2000" b="1">
                <a:solidFill>
                  <a:schemeClr val="tx1">
                    <a:lumMod val="85000"/>
                  </a:schemeClr>
                </a:solidFill>
                <a:latin typeface="Cambria" panose="02040503050406030204" pitchFamily="18" charset="0"/>
              </a:rPr>
              <a:t>αφού εγκαθίσταται </a:t>
            </a:r>
            <a:r>
              <a:rPr lang="el-GR" sz="2000" b="1" dirty="0">
                <a:solidFill>
                  <a:schemeClr val="tx1">
                    <a:lumMod val="85000"/>
                  </a:schemeClr>
                </a:solidFill>
                <a:latin typeface="Cambria" panose="02040503050406030204" pitchFamily="18" charset="0"/>
              </a:rPr>
              <a:t>προσωρινά σε μέρη όπου έβρισκε νερό (ποτάμια, λίμνες, πηγές) </a:t>
            </a:r>
            <a:r>
              <a:rPr lang="el-GR" sz="2000" b="1">
                <a:solidFill>
                  <a:schemeClr val="tx1">
                    <a:lumMod val="85000"/>
                  </a:schemeClr>
                </a:solidFill>
                <a:latin typeface="Cambria" panose="02040503050406030204" pitchFamily="18" charset="0"/>
              </a:rPr>
              <a:t>και μετακινείται </a:t>
            </a:r>
            <a:r>
              <a:rPr lang="el-GR" sz="2000" b="1" dirty="0">
                <a:solidFill>
                  <a:schemeClr val="tx1">
                    <a:lumMod val="85000"/>
                  </a:schemeClr>
                </a:solidFill>
                <a:latin typeface="Cambria" panose="02040503050406030204" pitchFamily="18" charset="0"/>
              </a:rPr>
              <a:t>συχνά από τόπο σε τόπο ακολουθώντας τα θηράματά του </a:t>
            </a:r>
            <a:r>
              <a:rPr lang="el-GR" sz="2000" b="1" u="sng" dirty="0">
                <a:solidFill>
                  <a:schemeClr val="tx1">
                    <a:lumMod val="85000"/>
                  </a:schemeClr>
                </a:solidFill>
                <a:latin typeface="Cambria" panose="02040503050406030204" pitchFamily="18" charset="0"/>
              </a:rPr>
              <a:t>χωρίς να έχει μόνιμη κατοικία</a:t>
            </a:r>
            <a:r>
              <a:rPr lang="el-GR" sz="2000" b="1" dirty="0">
                <a:solidFill>
                  <a:schemeClr val="tx1">
                    <a:lumMod val="85000"/>
                  </a:schemeClr>
                </a:solidFill>
                <a:latin typeface="Cambria" panose="02040503050406030204" pitchFamily="18" charset="0"/>
              </a:rPr>
              <a:t>.    </a:t>
            </a:r>
            <a:endParaRPr lang="en-US" sz="2000" b="1" dirty="0">
              <a:solidFill>
                <a:schemeClr val="tx1">
                  <a:lumMod val="85000"/>
                </a:schemeClr>
              </a:solidFill>
              <a:latin typeface="Cambria" panose="02040503050406030204" pitchFamily="18" charset="0"/>
            </a:endParaRPr>
          </a:p>
          <a:p>
            <a:pPr marL="285750" indent="-285750">
              <a:buFont typeface="Arial" panose="020B0604020202020204" pitchFamily="34" charset="0"/>
              <a:buChar char="•"/>
            </a:pPr>
            <a:endParaRPr lang="el-GR" sz="2400" b="1" u="sng" dirty="0">
              <a:solidFill>
                <a:schemeClr val="tx1">
                  <a:lumMod val="85000"/>
                </a:schemeClr>
              </a:solidFill>
              <a:latin typeface="Cambria" panose="02040503050406030204" pitchFamily="18" charset="0"/>
            </a:endParaRPr>
          </a:p>
        </p:txBody>
      </p:sp>
    </p:spTree>
    <p:extLst>
      <p:ext uri="{BB962C8B-B14F-4D97-AF65-F5344CB8AC3E}">
        <p14:creationId xmlns:p14="http://schemas.microsoft.com/office/powerpoint/2010/main" val="230388457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836</TotalTime>
  <Words>1132</Words>
  <Application>Microsoft Macintosh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Cambria</vt:lpstr>
      <vt:lpstr>Century</vt:lpstr>
      <vt:lpstr>Trebuchet MS</vt:lpstr>
      <vt:lpstr>Berlin</vt:lpstr>
      <vt:lpstr>ΕΠΟΧΗ ΤΟΥ ΛΙΘΟΥ</vt:lpstr>
      <vt:lpstr>Η εξέλιξη του ανθρώπου</vt:lpstr>
      <vt:lpstr>HOMO SAPIENS</vt:lpstr>
      <vt:lpstr>Παλαιολιθική εποχή: Τι παρατηρείτε σε σχέση με την καθημερινότητα του παλαιολιθικού ανθρώπου;</vt:lpstr>
      <vt:lpstr>Παλαιολιθική Εποχή</vt:lpstr>
      <vt:lpstr>Βασικά χαρακτηριστικά της Παλαιολιθικής Εποχής</vt:lpstr>
      <vt:lpstr>Βασικά χαρακτηριστικά της Παλαιολιθικής Εποχής</vt:lpstr>
      <vt:lpstr>Βασικά χαρακτηριστικά της Παλαιολιθικής Εποχής</vt:lpstr>
      <vt:lpstr>Βασικά χαρακτηριστικά της Παλαιολιθικής Εποχής</vt:lpstr>
      <vt:lpstr>Σπηλαιογραφίες</vt:lpstr>
      <vt:lpstr>Σπηλαιογραφίες</vt:lpstr>
      <vt:lpstr>ΕΠΟΧΗ ΤΟΥ ΛΙΘΟΥ</vt:lpstr>
      <vt:lpstr>Νεολιθική Εποχή: Με βάση την εικόνα της καθημερινής ζωής του νεολιθικού ανθρώπου, ποιες αλλαγές παρατηρείς στην καθημερινή ζωή σε σχέση με την παλαιολιθική περίοδο;</vt:lpstr>
      <vt:lpstr>Βασικά χαρακτηριστικά της Νεολιθικής Εποχής</vt:lpstr>
      <vt:lpstr>Βασικά χαρακτηριστικά της Νεολιθικής Εποχής</vt:lpstr>
      <vt:lpstr>Βασικά χαρακτηριστικά της Νεολιθικής Εποχής</vt:lpstr>
      <vt:lpstr>Βασικά χαρακτηριστικά της Νεολιθικής Εποχής</vt:lpstr>
      <vt:lpstr>Νεολιθικά σπίτια/οικισμοί</vt:lpstr>
      <vt:lpstr>Την ίδια εξελικτική πορεία με τον Ελλαδικό χώρο και την Εγγύς Ανατολή κατά τη Νεολιθική περίοδο είχε και η Κύπρος </vt:lpstr>
      <vt:lpstr>Τα σπίτια στους Νεολιθικούς οικισμούς Χοιροκοιτίας και Καλαβασού-Τέντας</vt:lpstr>
      <vt:lpstr>Τα σπίτια στους Νεολιθικούς οικισμούς Χοιροκοιτίας και Καλαβασού-Τέντας</vt:lpstr>
      <vt:lpstr>Δημιουργία μικρών αλλά καλά οργανωμένων κοινωνιών, που χαρακτηρίζονταν από έντονο θρησκευτικό συναίσθημα. Το γεγονός αυτό επιβεβαιώνεται από τις συνήθειες ταφής των νεκρών κατά τη Νεολιθική περίοδο στην Κύπρο. </vt:lpstr>
      <vt:lpstr>Νεολιθική Τέχνη: Αγγειοπλαστική/Κεραμική</vt:lpstr>
      <vt:lpstr>Νεολιθική Τέχνη: Ειδώλια</vt:lpstr>
      <vt:lpstr>Νεολιθική-Χαλκολιθική Τέχνη στην Κύπρο (ειδώλια)</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ΕΠΟΧΗ ΤΟΥ ΛΙΘΟΥ</dc:title>
  <dc:creator>Constantinos Georgiou</dc:creator>
  <cp:lastModifiedBy>Constantinos Georgiou</cp:lastModifiedBy>
  <cp:revision>132</cp:revision>
  <dcterms:created xsi:type="dcterms:W3CDTF">2020-09-07T08:11:26Z</dcterms:created>
  <dcterms:modified xsi:type="dcterms:W3CDTF">2022-07-18T06:04:11Z</dcterms:modified>
</cp:coreProperties>
</file>