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Alexandria"/>
      <p:regular r:id="rId15"/>
    </p:embeddedFont>
    <p:embeddedFont>
      <p:font typeface="Alexandria"/>
      <p:regular r:id="rId16"/>
    </p:embeddedFont>
    <p:embeddedFont>
      <p:font typeface="Nobile"/>
      <p:regular r:id="rId17"/>
    </p:embeddedFont>
    <p:embeddedFont>
      <p:font typeface="Nobile"/>
      <p:regular r:id="rId18"/>
    </p:embeddedFont>
    <p:embeddedFont>
      <p:font typeface="Nobile"/>
      <p:regular r:id="rId19"/>
    </p:embeddedFont>
    <p:embeddedFont>
      <p:font typeface="Nobile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image" Target="../media/image-8-8.svg"/><Relationship Id="rId9" Type="http://schemas.openxmlformats.org/officeDocument/2006/relationships/slideLayout" Target="../slideLayouts/slideLayout9.xml"/><Relationship Id="rId10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9019342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90193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2095" y="392073"/>
            <a:ext cx="8261866" cy="445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🎭</a:t>
            </a:r>
            <a:pPr algn="l" indent="0" marL="0">
              <a:lnSpc>
                <a:spcPts val="35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Δραστηριότητα Ρόλων: «Η Πόλη που Αλλάζει»</a:t>
            </a:r>
            <a:endParaRPr lang="en-US" sz="28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5" y="1051441"/>
            <a:ext cx="11408569" cy="684514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72095" y="8056959"/>
            <a:ext cx="13486209" cy="570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Μια διαδραστική δραστηριότητα που φέρνει τους μαθητές αντιμέτωπους με τις προκλήσεις της κοινωνικής αλλαγής μέσα από τον δημοκρατικό διάλογο και την επιχειρηματολογία.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095" y="374809"/>
            <a:ext cx="3407569" cy="433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🔎</a:t>
            </a:r>
            <a:pPr algn="l" indent="0" marL="0">
              <a:lnSpc>
                <a:spcPts val="3350"/>
              </a:lnSpc>
              <a:buNone/>
            </a:pPr>
            <a:r>
              <a:rPr lang="en-US" sz="2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Κεντρικό Θέμα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572095" y="1080849"/>
            <a:ext cx="13486209" cy="436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Η δημοτική αρχή σχεδιάζει μια μεγάλη αλλαγή στη γειτονιά: </a:t>
            </a:r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Την κατασκευή ενός νέου μεγάλου πολυχώρου (πολιτισμός–αθλητισμός–ελεύθερος χρόνος)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στο οικόπεδο όπου σήμερα βρίσκεται ένα παλιό, μισοεγκαταλελειμμένο πάρκο.</a:t>
            </a:r>
            <a:endParaRPr lang="en-US" sz="10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095" y="1670328"/>
            <a:ext cx="10904339" cy="654260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72095" y="8366165"/>
            <a:ext cx="13486209" cy="218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Η αλλαγή αυτή προκαλεί </a:t>
            </a:r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διαφορετικές αντιδράσεις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στην κοινότητα και κάθε ομάδα πρέπει να παρουσιάσει </a:t>
            </a:r>
            <a:pPr algn="l" indent="0" marL="0">
              <a:lnSpc>
                <a:spcPts val="1700"/>
              </a:lnSpc>
              <a:buNone/>
            </a:pPr>
            <a:r>
              <a:rPr lang="en-US" sz="10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τη δική της οπτική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και να προτείνει </a:t>
            </a:r>
            <a:pPr algn="l" indent="0" marL="0">
              <a:lnSpc>
                <a:spcPts val="1700"/>
              </a:lnSpc>
              <a:buNone/>
            </a:pPr>
            <a:r>
              <a:rPr lang="en-US" sz="1050" i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λύση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095" y="339447"/>
            <a:ext cx="4701897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👥</a:t>
            </a:r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Ρόλοι Μαθητών (5–6 ομάδες)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72095" y="972026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Κάθε ομάδα παίρνει έναν ρόλο και υπερασπίζεται τη θέση του: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72095" y="1308378"/>
            <a:ext cx="13486209" cy="1020723"/>
          </a:xfrm>
          <a:prstGeom prst="roundRect">
            <a:avLst>
              <a:gd name="adj" fmla="val 5079"/>
            </a:avLst>
          </a:prstGeom>
          <a:solidFill>
            <a:srgbClr val="F9F9FF"/>
          </a:solidFill>
          <a:ln w="15240">
            <a:solidFill>
              <a:srgbClr val="B8C3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587335" y="1323618"/>
            <a:ext cx="493752" cy="990243"/>
          </a:xfrm>
          <a:prstGeom prst="roundRect">
            <a:avLst>
              <a:gd name="adj" fmla="val 6797"/>
            </a:avLst>
          </a:prstGeom>
          <a:solidFill>
            <a:srgbClr val="D2DDF9"/>
          </a:solidFill>
          <a:ln/>
        </p:spPr>
      </p:sp>
      <p:sp>
        <p:nvSpPr>
          <p:cNvPr id="6" name="Text 4"/>
          <p:cNvSpPr/>
          <p:nvPr/>
        </p:nvSpPr>
        <p:spPr>
          <a:xfrm>
            <a:off x="737830" y="1702951"/>
            <a:ext cx="185142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1204436" y="1446967"/>
            <a:ext cx="1851660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Δημοτική Αρχή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1204436" y="1752362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Θέλει την αλλαγή.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1204436" y="1992987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Τονίζει τα οφέλη: ανάπτυξη, πολιτισμός, νέες δουλειές, αναβάθμιση της περιοχής.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572095" y="2452449"/>
            <a:ext cx="13486209" cy="1261348"/>
          </a:xfrm>
          <a:prstGeom prst="roundRect">
            <a:avLst>
              <a:gd name="adj" fmla="val 4110"/>
            </a:avLst>
          </a:prstGeom>
          <a:solidFill>
            <a:srgbClr val="F9F9FF"/>
          </a:solidFill>
          <a:ln w="15240">
            <a:solidFill>
              <a:srgbClr val="B8C3DF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587335" y="2467689"/>
            <a:ext cx="493752" cy="1230868"/>
          </a:xfrm>
          <a:prstGeom prst="roundRect">
            <a:avLst>
              <a:gd name="adj" fmla="val 6797"/>
            </a:avLst>
          </a:prstGeom>
          <a:solidFill>
            <a:srgbClr val="D2DDF9"/>
          </a:solidFill>
          <a:ln/>
        </p:spPr>
      </p:sp>
      <p:sp>
        <p:nvSpPr>
          <p:cNvPr id="12" name="Text 10"/>
          <p:cNvSpPr/>
          <p:nvPr/>
        </p:nvSpPr>
        <p:spPr>
          <a:xfrm>
            <a:off x="737830" y="2967395"/>
            <a:ext cx="185142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1204436" y="2591038"/>
            <a:ext cx="1962150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Κάτοικοι της Γειτονιάς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1204436" y="2896433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Κάποιοι θέλουν το πάρκο ως έχει (πράσινο).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1204436" y="3137059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Άλλοι θέλουν την ανακαίνιση.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1204436" y="3377684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Πρέπει να καταλήξουν σε κοινή θέση.</a:t>
            </a:r>
            <a:endParaRPr lang="en-US" sz="950" dirty="0"/>
          </a:p>
        </p:txBody>
      </p:sp>
      <p:sp>
        <p:nvSpPr>
          <p:cNvPr id="17" name="Shape 15"/>
          <p:cNvSpPr/>
          <p:nvPr/>
        </p:nvSpPr>
        <p:spPr>
          <a:xfrm>
            <a:off x="572095" y="3837146"/>
            <a:ext cx="13486209" cy="1020723"/>
          </a:xfrm>
          <a:prstGeom prst="roundRect">
            <a:avLst>
              <a:gd name="adj" fmla="val 5079"/>
            </a:avLst>
          </a:prstGeom>
          <a:solidFill>
            <a:srgbClr val="F9F9FF"/>
          </a:solidFill>
          <a:ln w="15240">
            <a:solidFill>
              <a:srgbClr val="B8C3DF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587335" y="3852386"/>
            <a:ext cx="493752" cy="990243"/>
          </a:xfrm>
          <a:prstGeom prst="roundRect">
            <a:avLst>
              <a:gd name="adj" fmla="val 6797"/>
            </a:avLst>
          </a:prstGeom>
          <a:solidFill>
            <a:srgbClr val="D2DDF9"/>
          </a:solidFill>
          <a:ln/>
        </p:spPr>
      </p:sp>
      <p:sp>
        <p:nvSpPr>
          <p:cNvPr id="19" name="Text 17"/>
          <p:cNvSpPr/>
          <p:nvPr/>
        </p:nvSpPr>
        <p:spPr>
          <a:xfrm>
            <a:off x="737830" y="4231719"/>
            <a:ext cx="185142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1204436" y="3975735"/>
            <a:ext cx="2380774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Περιβαλλοντική Οργάνωση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1204436" y="4281130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Θέλει να διατηρηθεί το πράσινο.</a:t>
            </a:r>
            <a:endParaRPr lang="en-US" sz="950" dirty="0"/>
          </a:p>
        </p:txBody>
      </p:sp>
      <p:sp>
        <p:nvSpPr>
          <p:cNvPr id="22" name="Text 20"/>
          <p:cNvSpPr/>
          <p:nvPr/>
        </p:nvSpPr>
        <p:spPr>
          <a:xfrm>
            <a:off x="1204436" y="4521756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Προτείνει εναλλακτικές τύπου «οικολογικού» χώρου.</a:t>
            </a: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572095" y="4981218"/>
            <a:ext cx="13486209" cy="1020723"/>
          </a:xfrm>
          <a:prstGeom prst="roundRect">
            <a:avLst>
              <a:gd name="adj" fmla="val 5079"/>
            </a:avLst>
          </a:prstGeom>
          <a:solidFill>
            <a:srgbClr val="F9F9FF"/>
          </a:solidFill>
          <a:ln w="15240">
            <a:solidFill>
              <a:srgbClr val="B8C3DF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587335" y="4996458"/>
            <a:ext cx="493752" cy="990243"/>
          </a:xfrm>
          <a:prstGeom prst="roundRect">
            <a:avLst>
              <a:gd name="adj" fmla="val 6797"/>
            </a:avLst>
          </a:prstGeom>
          <a:solidFill>
            <a:srgbClr val="D2DDF9"/>
          </a:solidFill>
          <a:ln/>
        </p:spPr>
      </p:sp>
      <p:sp>
        <p:nvSpPr>
          <p:cNvPr id="25" name="Text 23"/>
          <p:cNvSpPr/>
          <p:nvPr/>
        </p:nvSpPr>
        <p:spPr>
          <a:xfrm>
            <a:off x="737830" y="5375791"/>
            <a:ext cx="185142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1450" dirty="0"/>
          </a:p>
        </p:txBody>
      </p:sp>
      <p:sp>
        <p:nvSpPr>
          <p:cNvPr id="26" name="Text 24"/>
          <p:cNvSpPr/>
          <p:nvPr/>
        </p:nvSpPr>
        <p:spPr>
          <a:xfrm>
            <a:off x="1204436" y="5119807"/>
            <a:ext cx="3009900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Τοπικοί Έμποροι / Επιχειρηματίες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1204436" y="5425202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Υποστηρίζουν την αλλαγή αν φέρνει κίνηση και πελατεία.</a:t>
            </a:r>
            <a:endParaRPr lang="en-US" sz="950" dirty="0"/>
          </a:p>
        </p:txBody>
      </p:sp>
      <p:sp>
        <p:nvSpPr>
          <p:cNvPr id="28" name="Text 26"/>
          <p:cNvSpPr/>
          <p:nvPr/>
        </p:nvSpPr>
        <p:spPr>
          <a:xfrm>
            <a:off x="1204436" y="5665827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Φοβούνται όμως αύξηση ενοικίων.</a:t>
            </a:r>
            <a:endParaRPr lang="en-US" sz="950" dirty="0"/>
          </a:p>
        </p:txBody>
      </p:sp>
      <p:sp>
        <p:nvSpPr>
          <p:cNvPr id="29" name="Shape 27"/>
          <p:cNvSpPr/>
          <p:nvPr/>
        </p:nvSpPr>
        <p:spPr>
          <a:xfrm>
            <a:off x="572095" y="6125289"/>
            <a:ext cx="13486209" cy="1020723"/>
          </a:xfrm>
          <a:prstGeom prst="roundRect">
            <a:avLst>
              <a:gd name="adj" fmla="val 5079"/>
            </a:avLst>
          </a:prstGeom>
          <a:solidFill>
            <a:srgbClr val="F9F9FF"/>
          </a:solidFill>
          <a:ln w="15240">
            <a:solidFill>
              <a:srgbClr val="B8C3DF"/>
            </a:solidFill>
            <a:prstDash val="solid"/>
          </a:ln>
        </p:spPr>
      </p:sp>
      <p:sp>
        <p:nvSpPr>
          <p:cNvPr id="30" name="Shape 28"/>
          <p:cNvSpPr/>
          <p:nvPr/>
        </p:nvSpPr>
        <p:spPr>
          <a:xfrm>
            <a:off x="587335" y="6140529"/>
            <a:ext cx="493752" cy="990243"/>
          </a:xfrm>
          <a:prstGeom prst="roundRect">
            <a:avLst>
              <a:gd name="adj" fmla="val 6797"/>
            </a:avLst>
          </a:prstGeom>
          <a:solidFill>
            <a:srgbClr val="D2DDF9"/>
          </a:solidFill>
          <a:ln/>
        </p:spPr>
      </p:sp>
      <p:sp>
        <p:nvSpPr>
          <p:cNvPr id="31" name="Text 29"/>
          <p:cNvSpPr/>
          <p:nvPr/>
        </p:nvSpPr>
        <p:spPr>
          <a:xfrm>
            <a:off x="737830" y="6519863"/>
            <a:ext cx="185142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1450" dirty="0"/>
          </a:p>
        </p:txBody>
      </p:sp>
      <p:sp>
        <p:nvSpPr>
          <p:cNvPr id="32" name="Text 30"/>
          <p:cNvSpPr/>
          <p:nvPr/>
        </p:nvSpPr>
        <p:spPr>
          <a:xfrm>
            <a:off x="1204436" y="6263878"/>
            <a:ext cx="2547104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Μαθητές – Νέοι της περιοχής</a:t>
            </a:r>
            <a:endParaRPr lang="en-US" sz="1450" dirty="0"/>
          </a:p>
        </p:txBody>
      </p:sp>
      <p:sp>
        <p:nvSpPr>
          <p:cNvPr id="33" name="Text 31"/>
          <p:cNvSpPr/>
          <p:nvPr/>
        </p:nvSpPr>
        <p:spPr>
          <a:xfrm>
            <a:off x="1204436" y="6569273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Θέλουν χώρους άθλησης/πολιτισμού.</a:t>
            </a:r>
            <a:endParaRPr lang="en-US" sz="950" dirty="0"/>
          </a:p>
        </p:txBody>
      </p:sp>
      <p:sp>
        <p:nvSpPr>
          <p:cNvPr id="34" name="Text 32"/>
          <p:cNvSpPr/>
          <p:nvPr/>
        </p:nvSpPr>
        <p:spPr>
          <a:xfrm>
            <a:off x="1204436" y="6809899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Αλλά ίσως θέλουν επίσης να μείνει ένα μέρος πράσινο.</a:t>
            </a:r>
            <a:endParaRPr lang="en-US" sz="950" dirty="0"/>
          </a:p>
        </p:txBody>
      </p:sp>
      <p:sp>
        <p:nvSpPr>
          <p:cNvPr id="35" name="Shape 33"/>
          <p:cNvSpPr/>
          <p:nvPr/>
        </p:nvSpPr>
        <p:spPr>
          <a:xfrm>
            <a:off x="572095" y="7269361"/>
            <a:ext cx="13486209" cy="1292304"/>
          </a:xfrm>
          <a:prstGeom prst="roundRect">
            <a:avLst>
              <a:gd name="adj" fmla="val 4012"/>
            </a:avLst>
          </a:prstGeom>
          <a:solidFill>
            <a:srgbClr val="F9F9FF"/>
          </a:solidFill>
          <a:ln w="15240">
            <a:solidFill>
              <a:srgbClr val="B8C3DF"/>
            </a:solidFill>
            <a:prstDash val="solid"/>
          </a:ln>
        </p:spPr>
      </p:sp>
      <p:sp>
        <p:nvSpPr>
          <p:cNvPr id="36" name="Shape 34"/>
          <p:cNvSpPr/>
          <p:nvPr/>
        </p:nvSpPr>
        <p:spPr>
          <a:xfrm>
            <a:off x="587335" y="7284601"/>
            <a:ext cx="493752" cy="1261824"/>
          </a:xfrm>
          <a:prstGeom prst="roundRect">
            <a:avLst>
              <a:gd name="adj" fmla="val 6797"/>
            </a:avLst>
          </a:prstGeom>
          <a:solidFill>
            <a:srgbClr val="D2DDF9"/>
          </a:solidFill>
          <a:ln/>
        </p:spPr>
      </p:sp>
      <p:sp>
        <p:nvSpPr>
          <p:cNvPr id="37" name="Text 35"/>
          <p:cNvSpPr/>
          <p:nvPr/>
        </p:nvSpPr>
        <p:spPr>
          <a:xfrm>
            <a:off x="737830" y="7799784"/>
            <a:ext cx="185142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</a:t>
            </a:r>
            <a:endParaRPr lang="en-US" sz="1450" dirty="0"/>
          </a:p>
        </p:txBody>
      </p:sp>
      <p:sp>
        <p:nvSpPr>
          <p:cNvPr id="38" name="Text 36"/>
          <p:cNvSpPr/>
          <p:nvPr/>
        </p:nvSpPr>
        <p:spPr>
          <a:xfrm>
            <a:off x="1204436" y="7407950"/>
            <a:ext cx="2434947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Αρχιτέκτονας – Πολεοδόμος</a:t>
            </a:r>
            <a:endParaRPr lang="en-US" sz="1450" dirty="0"/>
          </a:p>
        </p:txBody>
      </p:sp>
      <p:sp>
        <p:nvSpPr>
          <p:cNvPr id="39" name="Text 37"/>
          <p:cNvSpPr/>
          <p:nvPr/>
        </p:nvSpPr>
        <p:spPr>
          <a:xfrm>
            <a:off x="1204436" y="7713345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(Προαιρετικά)</a:t>
            </a:r>
            <a:endParaRPr lang="en-US" sz="950" dirty="0"/>
          </a:p>
        </p:txBody>
      </p:sp>
      <p:sp>
        <p:nvSpPr>
          <p:cNvPr id="40" name="Text 38"/>
          <p:cNvSpPr/>
          <p:nvPr/>
        </p:nvSpPr>
        <p:spPr>
          <a:xfrm>
            <a:off x="1204436" y="7984927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Φέρνει τεχνικά επιχειρήματα.</a:t>
            </a:r>
            <a:endParaRPr lang="en-US" sz="950" dirty="0"/>
          </a:p>
        </p:txBody>
      </p:sp>
      <p:sp>
        <p:nvSpPr>
          <p:cNvPr id="41" name="Text 39"/>
          <p:cNvSpPr/>
          <p:nvPr/>
        </p:nvSpPr>
        <p:spPr>
          <a:xfrm>
            <a:off x="1204436" y="8225552"/>
            <a:ext cx="1271528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Προτείνει συμβιβαστικές λύσεις σχεδιασμού.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64037" y="1862018"/>
            <a:ext cx="10454283" cy="779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📝</a:t>
            </a:r>
            <a:pPr algn="l"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Φύλλο Εργασίας για κάθε Ομάδα</a:t>
            </a:r>
            <a:endParaRPr lang="en-US" sz="4850" dirty="0"/>
          </a:p>
        </p:txBody>
      </p:sp>
      <p:sp>
        <p:nvSpPr>
          <p:cNvPr id="5" name="Text 2"/>
          <p:cNvSpPr/>
          <p:nvPr/>
        </p:nvSpPr>
        <p:spPr>
          <a:xfrm>
            <a:off x="864037" y="3011448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Οι μαθητές συμπληρώνουν:</a:t>
            </a:r>
            <a:endParaRPr lang="en-US" sz="1900" dirty="0"/>
          </a:p>
        </p:txBody>
      </p:sp>
      <p:sp>
        <p:nvSpPr>
          <p:cNvPr id="6" name="Shape 3"/>
          <p:cNvSpPr/>
          <p:nvPr/>
        </p:nvSpPr>
        <p:spPr>
          <a:xfrm>
            <a:off x="864037" y="3684151"/>
            <a:ext cx="6327696" cy="986909"/>
          </a:xfrm>
          <a:prstGeom prst="roundRect">
            <a:avLst>
              <a:gd name="adj" fmla="val 10507"/>
            </a:avLst>
          </a:prstGeom>
          <a:solidFill>
            <a:srgbClr val="D2DDF9"/>
          </a:solidFill>
          <a:ln w="15240">
            <a:solidFill>
              <a:srgbClr val="B8C3DF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26093" y="3946207"/>
            <a:ext cx="3703320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Τι επιδιώκουμε;</a:t>
            </a:r>
            <a:endParaRPr lang="en-US" sz="2900" dirty="0"/>
          </a:p>
        </p:txBody>
      </p:sp>
      <p:sp>
        <p:nvSpPr>
          <p:cNvPr id="8" name="Shape 5"/>
          <p:cNvSpPr/>
          <p:nvPr/>
        </p:nvSpPr>
        <p:spPr>
          <a:xfrm>
            <a:off x="7438549" y="3684151"/>
            <a:ext cx="6327815" cy="986909"/>
          </a:xfrm>
          <a:prstGeom prst="roundRect">
            <a:avLst>
              <a:gd name="adj" fmla="val 10507"/>
            </a:avLst>
          </a:prstGeom>
          <a:solidFill>
            <a:srgbClr val="D2DDF9"/>
          </a:solidFill>
          <a:ln w="15240">
            <a:solidFill>
              <a:srgbClr val="B8C3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700605" y="3946207"/>
            <a:ext cx="3703320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Τι φοβόμαστε;</a:t>
            </a:r>
            <a:endParaRPr lang="en-US" sz="2900" dirty="0"/>
          </a:p>
        </p:txBody>
      </p:sp>
      <p:sp>
        <p:nvSpPr>
          <p:cNvPr id="10" name="Shape 7"/>
          <p:cNvSpPr/>
          <p:nvPr/>
        </p:nvSpPr>
        <p:spPr>
          <a:xfrm>
            <a:off x="864037" y="4917877"/>
            <a:ext cx="6327696" cy="1449705"/>
          </a:xfrm>
          <a:prstGeom prst="roundRect">
            <a:avLst>
              <a:gd name="adj" fmla="val 7153"/>
            </a:avLst>
          </a:prstGeom>
          <a:solidFill>
            <a:srgbClr val="D2DDF9"/>
          </a:solidFill>
          <a:ln w="15240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26093" y="5179933"/>
            <a:ext cx="4319468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Τι προτείνουμε ως λύση;</a:t>
            </a:r>
            <a:endParaRPr lang="en-US" sz="2900" dirty="0"/>
          </a:p>
        </p:txBody>
      </p:sp>
      <p:sp>
        <p:nvSpPr>
          <p:cNvPr id="12" name="Shape 9"/>
          <p:cNvSpPr/>
          <p:nvPr/>
        </p:nvSpPr>
        <p:spPr>
          <a:xfrm>
            <a:off x="7438549" y="4917877"/>
            <a:ext cx="6327815" cy="1449705"/>
          </a:xfrm>
          <a:prstGeom prst="roundRect">
            <a:avLst>
              <a:gd name="adj" fmla="val 7153"/>
            </a:avLst>
          </a:prstGeom>
          <a:solidFill>
            <a:srgbClr val="D2DDF9"/>
          </a:solidFill>
          <a:ln w="15240">
            <a:solidFill>
              <a:srgbClr val="B8C3D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700605" y="5179933"/>
            <a:ext cx="5803702" cy="925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Ποιο είναι το ισχυρότερο επιχείρημά μας;</a:t>
            </a:r>
            <a:endParaRPr lang="en-US" sz="2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8555" y="643176"/>
            <a:ext cx="8643818" cy="7460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750"/>
              </a:lnSpc>
              <a:buNone/>
            </a:pPr>
            <a:r>
              <a:rPr lang="en-US" sz="46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🗣️</a:t>
            </a:r>
            <a:pPr algn="l" indent="0" marL="0">
              <a:lnSpc>
                <a:spcPts val="5750"/>
              </a:lnSpc>
              <a:buNone/>
            </a:pPr>
            <a:r>
              <a:rPr lang="en-US" sz="4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Φάσεις της Δραστηριότητας</a:t>
            </a:r>
            <a:endParaRPr lang="en-US" sz="4600" dirty="0"/>
          </a:p>
        </p:txBody>
      </p:sp>
      <p:sp>
        <p:nvSpPr>
          <p:cNvPr id="3" name="Text 1"/>
          <p:cNvSpPr/>
          <p:nvPr/>
        </p:nvSpPr>
        <p:spPr>
          <a:xfrm>
            <a:off x="818555" y="1856899"/>
            <a:ext cx="233839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01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818555" y="2223849"/>
            <a:ext cx="6379726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5" name="Text 3"/>
          <p:cNvSpPr/>
          <p:nvPr/>
        </p:nvSpPr>
        <p:spPr>
          <a:xfrm>
            <a:off x="818555" y="2401729"/>
            <a:ext cx="4595932" cy="438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Προετοιμασία (10–12 λεπτά)</a:t>
            </a:r>
            <a:endParaRPr lang="en-US" sz="2750" dirty="0"/>
          </a:p>
        </p:txBody>
      </p:sp>
      <p:sp>
        <p:nvSpPr>
          <p:cNvPr id="6" name="Text 4"/>
          <p:cNvSpPr/>
          <p:nvPr/>
        </p:nvSpPr>
        <p:spPr>
          <a:xfrm>
            <a:off x="818555" y="2980492"/>
            <a:ext cx="6379726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Διανομή ρόλων και σύντομη ανάγνωση περιγραφών.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18555" y="3436382"/>
            <a:ext cx="6379726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Κάθε ομάδα οργανώνει τα επιχειρήματά της.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7432119" y="1856899"/>
            <a:ext cx="233839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02</a:t>
            </a:r>
            <a:endParaRPr lang="en-US" sz="1800" dirty="0"/>
          </a:p>
        </p:txBody>
      </p:sp>
      <p:sp>
        <p:nvSpPr>
          <p:cNvPr id="9" name="Shape 7"/>
          <p:cNvSpPr/>
          <p:nvPr/>
        </p:nvSpPr>
        <p:spPr>
          <a:xfrm>
            <a:off x="7432119" y="2223849"/>
            <a:ext cx="6379726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0" name="Text 8"/>
          <p:cNvSpPr/>
          <p:nvPr/>
        </p:nvSpPr>
        <p:spPr>
          <a:xfrm>
            <a:off x="7432119" y="2401729"/>
            <a:ext cx="6379726" cy="877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Συνεδρίαση Δημοτικού Συμβουλίου (15 λεπτά)</a:t>
            </a:r>
            <a:endParaRPr lang="en-US" sz="2750" dirty="0"/>
          </a:p>
        </p:txBody>
      </p:sp>
      <p:sp>
        <p:nvSpPr>
          <p:cNvPr id="11" name="Text 9"/>
          <p:cNvSpPr/>
          <p:nvPr/>
        </p:nvSpPr>
        <p:spPr>
          <a:xfrm>
            <a:off x="7432119" y="3418999"/>
            <a:ext cx="6379726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Οι ομάδες παρουσιάζουν: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7432119" y="3933349"/>
            <a:ext cx="6379726" cy="37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1–2 λεπτά παρουσίαση της θέσης τους.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7432119" y="4389239"/>
            <a:ext cx="6379726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Σύντομος διάλογος–αντιπαράθεση μεταξύ τους (εσύ συντονίζεις).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818555" y="5546646"/>
            <a:ext cx="233839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03</a:t>
            </a:r>
            <a:endParaRPr lang="en-US" sz="1800" dirty="0"/>
          </a:p>
        </p:txBody>
      </p:sp>
      <p:sp>
        <p:nvSpPr>
          <p:cNvPr id="15" name="Shape 13"/>
          <p:cNvSpPr/>
          <p:nvPr/>
        </p:nvSpPr>
        <p:spPr>
          <a:xfrm>
            <a:off x="818555" y="5913596"/>
            <a:ext cx="6379726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16" name="Text 14"/>
          <p:cNvSpPr/>
          <p:nvPr/>
        </p:nvSpPr>
        <p:spPr>
          <a:xfrm>
            <a:off x="818555" y="6091476"/>
            <a:ext cx="5991463" cy="438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Αναζήτηση Συμβιβασμού (10 λεπτά)</a:t>
            </a:r>
            <a:endParaRPr lang="en-US" sz="2750" dirty="0"/>
          </a:p>
        </p:txBody>
      </p:sp>
      <p:sp>
        <p:nvSpPr>
          <p:cNvPr id="17" name="Text 15"/>
          <p:cNvSpPr/>
          <p:nvPr/>
        </p:nvSpPr>
        <p:spPr>
          <a:xfrm>
            <a:off x="818555" y="6670238"/>
            <a:ext cx="6379726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Οι ομάδες πρέπει να συμφωνήσουν σε μια τελική λύση που να ικανοποιεί όσο γίνεται περισσότερους.</a:t>
            </a:r>
            <a:endParaRPr lang="en-US" sz="1800" dirty="0"/>
          </a:p>
        </p:txBody>
      </p:sp>
      <p:sp>
        <p:nvSpPr>
          <p:cNvPr id="18" name="Text 16"/>
          <p:cNvSpPr/>
          <p:nvPr/>
        </p:nvSpPr>
        <p:spPr>
          <a:xfrm>
            <a:off x="7432119" y="5546646"/>
            <a:ext cx="233839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 Light" pitchFamily="34" charset="0"/>
                <a:ea typeface="Alexandria Light" pitchFamily="34" charset="-122"/>
                <a:cs typeface="Alexandria Light" pitchFamily="34" charset="-120"/>
              </a:rPr>
              <a:t>04</a:t>
            </a:r>
            <a:endParaRPr lang="en-US" sz="1800" dirty="0"/>
          </a:p>
        </p:txBody>
      </p:sp>
      <p:sp>
        <p:nvSpPr>
          <p:cNvPr id="19" name="Shape 17"/>
          <p:cNvSpPr/>
          <p:nvPr/>
        </p:nvSpPr>
        <p:spPr>
          <a:xfrm>
            <a:off x="7432119" y="5913596"/>
            <a:ext cx="6379726" cy="30480"/>
          </a:xfrm>
          <a:prstGeom prst="rect">
            <a:avLst/>
          </a:prstGeom>
          <a:solidFill>
            <a:srgbClr val="1B54DA"/>
          </a:solidFill>
          <a:ln/>
        </p:spPr>
      </p:sp>
      <p:sp>
        <p:nvSpPr>
          <p:cNvPr id="20" name="Text 18"/>
          <p:cNvSpPr/>
          <p:nvPr/>
        </p:nvSpPr>
        <p:spPr>
          <a:xfrm>
            <a:off x="7432119" y="6091476"/>
            <a:ext cx="4068961" cy="438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Αναστοχασμός (5 λεπτά)</a:t>
            </a:r>
            <a:endParaRPr lang="en-US" sz="2750" dirty="0"/>
          </a:p>
        </p:txBody>
      </p:sp>
      <p:sp>
        <p:nvSpPr>
          <p:cNvPr id="21" name="Text 19"/>
          <p:cNvSpPr/>
          <p:nvPr/>
        </p:nvSpPr>
        <p:spPr>
          <a:xfrm>
            <a:off x="7432119" y="6670238"/>
            <a:ext cx="6379726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Σύντομη συζήτηση για τους παράγοντες που επηρεάζουν τις κοινωνικές αλλαγές.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2095" y="339447"/>
            <a:ext cx="4669631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Παραδείγματα Πιθανών Λύσεων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572095" y="972026"/>
            <a:ext cx="13486209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Κατά τη φάση του συμβιβασμού, οι ομάδες μπορούν να εξετάσουν διάφορες εναλλακτικές προτάσεις: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572095" y="1308378"/>
            <a:ext cx="277654" cy="277654"/>
          </a:xfrm>
          <a:prstGeom prst="roundRect">
            <a:avLst>
              <a:gd name="adj" fmla="val 1867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973098" y="1331476"/>
            <a:ext cx="3813691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Πολυχώρος + διατήρηση του μισού πάρκου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572095" y="1832848"/>
            <a:ext cx="277654" cy="277654"/>
          </a:xfrm>
          <a:prstGeom prst="roundRect">
            <a:avLst>
              <a:gd name="adj" fmla="val 1867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73098" y="1855946"/>
            <a:ext cx="5030986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Μικρότερος πολυχώρος + περισσότερος χώρος πράσινου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572095" y="2357318"/>
            <a:ext cx="277654" cy="277654"/>
          </a:xfrm>
          <a:prstGeom prst="roundRect">
            <a:avLst>
              <a:gd name="adj" fmla="val 1867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973098" y="2380417"/>
            <a:ext cx="3356610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Ανακαίνιση του πάρκου χωρίς χτίσιμο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572095" y="2881789"/>
            <a:ext cx="277654" cy="277654"/>
          </a:xfrm>
          <a:prstGeom prst="roundRect">
            <a:avLst>
              <a:gd name="adj" fmla="val 1867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73098" y="2904887"/>
            <a:ext cx="5579626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Δημιουργία χώρων πολιτισμού υπόγεια, με πράσινο από πάνω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572095" y="3406259"/>
            <a:ext cx="277654" cy="277654"/>
          </a:xfrm>
          <a:prstGeom prst="roundRect">
            <a:avLst>
              <a:gd name="adj" fmla="val 1867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73098" y="3429357"/>
            <a:ext cx="4350425" cy="231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Τμηματική διαμόρφωση για να μειωθεί το κόστος</a:t>
            </a:r>
            <a:endParaRPr lang="en-US" sz="145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095" y="3822740"/>
            <a:ext cx="9875520" cy="59252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467207"/>
            <a:ext cx="8581073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050"/>
              </a:lnSpc>
              <a:buNone/>
            </a:pPr>
            <a:r>
              <a:rPr lang="en-US" sz="48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Ερωτήματα για Αναστοχασμό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2732484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Σύντομη συζήτηση στο τέλος της δραστηριότητας: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3652004"/>
            <a:ext cx="3854172" cy="1388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Ποιοι παράγοντες επηρεάζουν τις κοινωνικές αλλαγές;</a:t>
            </a:r>
            <a:endParaRPr lang="en-US" sz="2900" dirty="0"/>
          </a:p>
        </p:txBody>
      </p:sp>
      <p:sp>
        <p:nvSpPr>
          <p:cNvPr id="5" name="Text 3"/>
          <p:cNvSpPr/>
          <p:nvPr/>
        </p:nvSpPr>
        <p:spPr>
          <a:xfrm>
            <a:off x="864037" y="5287208"/>
            <a:ext cx="38541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Εξετάζουμε τις πολιτικές, οικονομικές, κοινωνικές και περιβαλλοντικές διαστάσεις.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5328047" y="3652004"/>
            <a:ext cx="3854172" cy="1388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Ποιοι «κερδίζουν» και ποιοι «χάνουν» σε μια αλλαγή;</a:t>
            </a:r>
            <a:endParaRPr lang="en-US" sz="2900" dirty="0"/>
          </a:p>
        </p:txBody>
      </p:sp>
      <p:sp>
        <p:nvSpPr>
          <p:cNvPr id="7" name="Text 5"/>
          <p:cNvSpPr/>
          <p:nvPr/>
        </p:nvSpPr>
        <p:spPr>
          <a:xfrm>
            <a:off x="5328047" y="5287208"/>
            <a:ext cx="3854172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Αναλύουμε πώς διαφορετικές ομάδες επηρεάζονται με διαφορετικούς τρόπους.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792057" y="3652004"/>
            <a:ext cx="3989308" cy="1851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900" dirty="0">
                <a:solidFill>
                  <a:srgbClr val="1B54DA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Πώς βρίσκουμε ισορροπία ανάμεσα σε διαφορετικά συμφέροντα;</a:t>
            </a:r>
            <a:endParaRPr lang="en-US" sz="2900" dirty="0"/>
          </a:p>
        </p:txBody>
      </p:sp>
      <p:sp>
        <p:nvSpPr>
          <p:cNvPr id="9" name="Text 7"/>
          <p:cNvSpPr/>
          <p:nvPr/>
        </p:nvSpPr>
        <p:spPr>
          <a:xfrm>
            <a:off x="9792057" y="5750004"/>
            <a:ext cx="398930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Συζητάμε τη σημασία του διαλόγου και του συμβιβασμού.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570" y="999292"/>
            <a:ext cx="7824192" cy="677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🎯</a:t>
            </a:r>
            <a:pPr algn="l" indent="0" marL="0">
              <a:lnSpc>
                <a:spcPts val="525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Στόχοι της Δραστηριότητας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50570" y="2105858"/>
            <a:ext cx="13129260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Οι μαθητές:</a:t>
            </a:r>
            <a:endParaRPr lang="en-US" sz="16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0570" y="2690098"/>
            <a:ext cx="536138" cy="53613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54718" y="2783919"/>
            <a:ext cx="5626418" cy="804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Κατανοούν ότι η κοινωνική αλλαγή έχει πολλούς παράγοντες.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554718" y="3716655"/>
            <a:ext cx="5626418" cy="1029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Αναγνωρίζουν την πολυπλοκότητα των κοινωνικών μετασχηματισμών και τους διάφορους παράγοντες που τις διαμορφώνουν.</a:t>
            </a:r>
            <a:endParaRPr lang="en-US" sz="16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9145" y="2690098"/>
            <a:ext cx="536138" cy="53613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53293" y="2783919"/>
            <a:ext cx="5626537" cy="804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Βλέπουν ότι επηρεάζει διαφορετικά τις κοινωνικές ομάδες.</a:t>
            </a:r>
            <a:endParaRPr lang="en-US" sz="2500" dirty="0"/>
          </a:p>
        </p:txBody>
      </p:sp>
      <p:sp>
        <p:nvSpPr>
          <p:cNvPr id="9" name="Text 5"/>
          <p:cNvSpPr/>
          <p:nvPr/>
        </p:nvSpPr>
        <p:spPr>
          <a:xfrm>
            <a:off x="8253293" y="3716655"/>
            <a:ext cx="5626537" cy="1029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Κατανοούν πώς η ίδια αλλαγή μπορεί να έχει θετικές ή αρνητικές επιπτώσεις σε διαφορετικές κοινωνικές ομάδες.</a:t>
            </a:r>
            <a:endParaRPr lang="en-US" sz="16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570" y="5174575"/>
            <a:ext cx="536138" cy="53613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54718" y="5268397"/>
            <a:ext cx="5626418" cy="804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Μαθαίνουν τη διαδικασία του δημοκρατικού διαλόγου.</a:t>
            </a:r>
            <a:endParaRPr lang="en-US" sz="2500" dirty="0"/>
          </a:p>
        </p:txBody>
      </p:sp>
      <p:sp>
        <p:nvSpPr>
          <p:cNvPr id="12" name="Text 7"/>
          <p:cNvSpPr/>
          <p:nvPr/>
        </p:nvSpPr>
        <p:spPr>
          <a:xfrm>
            <a:off x="1554718" y="6201132"/>
            <a:ext cx="5626418" cy="1029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Εξασκούνται στην ενεργή ακρόαση, την έκφραση απόψεων και την αναζήτηση κοινού εδάφους μέσα από τον διάλογο.</a:t>
            </a:r>
            <a:endParaRPr lang="en-US" sz="16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9145" y="5174575"/>
            <a:ext cx="536138" cy="53613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253293" y="5268397"/>
            <a:ext cx="5626537" cy="804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Καλλιεργούν κριτική σκέψη, επιχειρηματολογία και συνεργασία.</a:t>
            </a:r>
            <a:endParaRPr lang="en-US" sz="2500" dirty="0"/>
          </a:p>
        </p:txBody>
      </p:sp>
      <p:sp>
        <p:nvSpPr>
          <p:cNvPr id="15" name="Text 9"/>
          <p:cNvSpPr/>
          <p:nvPr/>
        </p:nvSpPr>
        <p:spPr>
          <a:xfrm>
            <a:off x="8253293" y="6201132"/>
            <a:ext cx="5626537" cy="1029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Αναπτύσσουν δεξιότητες επιχειρηματολογίας, κριτικής ανάλυσης και ομαδικής εργασίας που είναι απαραίτητες για την ενεργό πολιτειότητα.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2025-11-13T20:05:15Z</dcterms:created>
  <dcterms:modified xsi:type="dcterms:W3CDTF">2025-11-13T20:05:15Z</dcterms:modified>
</cp:coreProperties>
</file>