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0" y="764280"/>
            <a:ext cx="0" cy="0"/>
          </a:xfrm>
          <a:prstGeom prst="rect">
            <a:avLst/>
          </a:prstGeom>
          <a:noFill/>
          <a:ln w="0">
            <a:noFill/>
          </a:ln>
        </p:spPr>
        <p:txBody>
          <a:bodyPr lIns="0" rIns="0" tIns="0" bIns="0" anchor="ctr">
            <a:noAutofit/>
          </a:bodyPr>
          <a:p>
            <a:pPr algn="ctr"/>
            <a:r>
              <a:rPr b="0" lang="en-US" sz="4400" strike="noStrike" u="none">
                <a:solidFill>
                  <a:schemeClr val="dk1"/>
                </a:solidFill>
                <a:effectLst/>
                <a:uFillTx/>
                <a:latin typeface="Calibri Light"/>
              </a:rPr>
              <a:t>Πατήστε για μετακίνηση της διαφάνειας</a:t>
            </a:r>
            <a:endParaRPr b="0" lang="en-US" sz="4400" strike="noStrike" u="none">
              <a:solidFill>
                <a:schemeClr val="dk1"/>
              </a:solidFill>
              <a:effectLst/>
              <a:uFillTx/>
              <a:latin typeface="Calibri Light"/>
            </a:endParaRPr>
          </a:p>
        </p:txBody>
      </p:sp>
      <p:sp>
        <p:nvSpPr>
          <p:cNvPr id="3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indent="0">
              <a:buNone/>
            </a:pPr>
            <a:r>
              <a:rPr b="0" lang="en-US" sz="2000" strike="noStrike" u="none">
                <a:solidFill>
                  <a:srgbClr val="000000"/>
                </a:solidFill>
                <a:effectLst/>
                <a:uFillTx/>
                <a:latin typeface="Arial"/>
              </a:rPr>
              <a:t>Πατήστε για επεξεργασία της μορφής των σημειώσεων</a:t>
            </a:r>
            <a:endParaRPr b="0" lang="en-US" sz="2000" strike="noStrike" u="none">
              <a:solidFill>
                <a:srgbClr val="000000"/>
              </a:solidFill>
              <a:effectLst/>
              <a:uFillTx/>
              <a:latin typeface="Arial"/>
            </a:endParaRPr>
          </a:p>
        </p:txBody>
      </p:sp>
      <p:sp>
        <p:nvSpPr>
          <p:cNvPr id="4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trike="noStrike" u="none">
                <a:solidFill>
                  <a:srgbClr val="000000"/>
                </a:solidFill>
                <a:effectLst/>
                <a:uFillTx/>
                <a:latin typeface="Times New Roman"/>
              </a:rPr>
              <a:t>&lt;κεφαλίδα&gt;</a:t>
            </a:r>
            <a:endParaRPr b="0" lang="en-US" sz="1400" strike="noStrike" u="none">
              <a:solidFill>
                <a:srgbClr val="000000"/>
              </a:solidFill>
              <a:effectLst/>
              <a:uFillTx/>
              <a:latin typeface="Times New Roman"/>
            </a:endParaRPr>
          </a:p>
        </p:txBody>
      </p:sp>
      <p:sp>
        <p:nvSpPr>
          <p:cNvPr id="41"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trike="noStrike" u="none">
                <a:solidFill>
                  <a:srgbClr val="000000"/>
                </a:solidFill>
                <a:effectLst/>
                <a:uFillTx/>
                <a:latin typeface="Times New Roman"/>
              </a:defRPr>
            </a:lvl1pPr>
          </a:lstStyle>
          <a:p>
            <a:pPr indent="0" algn="r">
              <a:buNone/>
            </a:pPr>
            <a:r>
              <a:rPr b="0" lang="en-US" sz="1400" strike="noStrike" u="none">
                <a:solidFill>
                  <a:srgbClr val="000000"/>
                </a:solidFill>
                <a:effectLst/>
                <a:uFillTx/>
                <a:latin typeface="Times New Roman"/>
              </a:rPr>
              <a:t>&lt;ημερομηνία/ώρα&gt;</a:t>
            </a:r>
            <a:endParaRPr b="0" lang="en-US" sz="1400" strike="noStrike" u="none">
              <a:solidFill>
                <a:srgbClr val="000000"/>
              </a:solidFill>
              <a:effectLst/>
              <a:uFillTx/>
              <a:latin typeface="Times New Roman"/>
            </a:endParaRPr>
          </a:p>
        </p:txBody>
      </p:sp>
      <p:sp>
        <p:nvSpPr>
          <p:cNvPr id="42"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indent="0">
              <a:buNone/>
              <a:defRPr b="0" lang="en-US" sz="1400" strike="noStrike" u="none">
                <a:solidFill>
                  <a:srgbClr val="000000"/>
                </a:solidFill>
                <a:effectLst/>
                <a:uFillTx/>
                <a:latin typeface="Times New Roman"/>
              </a:defRPr>
            </a:lvl1pPr>
          </a:lstStyle>
          <a:p>
            <a:pPr indent="0">
              <a:buNone/>
            </a:pPr>
            <a:r>
              <a:rPr b="0" lang="en-US" sz="1400" strike="noStrike" u="none">
                <a:solidFill>
                  <a:srgbClr val="000000"/>
                </a:solidFill>
                <a:effectLst/>
                <a:uFillTx/>
                <a:latin typeface="Times New Roman"/>
              </a:rPr>
              <a:t>&lt;υποσέλιδο&gt;</a:t>
            </a:r>
            <a:endParaRPr b="0" lang="en-US" sz="1400" strike="noStrike" u="none">
              <a:solidFill>
                <a:srgbClr val="000000"/>
              </a:solidFill>
              <a:effectLst/>
              <a:uFillTx/>
              <a:latin typeface="Times New Roman"/>
            </a:endParaRPr>
          </a:p>
        </p:txBody>
      </p:sp>
      <p:sp>
        <p:nvSpPr>
          <p:cNvPr id="43"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trike="noStrike" u="none">
                <a:solidFill>
                  <a:srgbClr val="000000"/>
                </a:solidFill>
                <a:effectLst/>
                <a:uFillTx/>
                <a:latin typeface="Times New Roman"/>
              </a:defRPr>
            </a:lvl1pPr>
          </a:lstStyle>
          <a:p>
            <a:pPr indent="0" algn="r">
              <a:buNone/>
            </a:pPr>
            <a:fld id="{004BB2E9-EA69-4DAE-B1B8-0BDFA6F97B6C}" type="slidenum">
              <a:rPr b="0" lang="en-US" sz="1400" strike="noStrike" u="none">
                <a:solidFill>
                  <a:srgbClr val="000000"/>
                </a:solidFill>
                <a:effectLst/>
                <a:uFillTx/>
                <a:latin typeface="Times New Roman"/>
              </a:rPr>
              <a:t>&lt;αριθμός&gt;</a:t>
            </a:fld>
            <a:endParaRPr b="0" lang="en-US"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sldImg"/>
          </p:nvPr>
        </p:nvSpPr>
        <p:spPr>
          <a:xfrm>
            <a:off x="685800" y="1143000"/>
            <a:ext cx="5486040" cy="3085920"/>
          </a:xfrm>
          <a:prstGeom prst="rect">
            <a:avLst/>
          </a:prstGeom>
          <a:ln w="0">
            <a:noFill/>
          </a:ln>
        </p:spPr>
      </p:sp>
      <p:sp>
        <p:nvSpPr>
          <p:cNvPr id="163"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64" name="PlaceHolder 3"/>
          <p:cNvSpPr>
            <a:spLocks noGrp="1"/>
          </p:cNvSpPr>
          <p:nvPr>
            <p:ph type="sldNum" idx="4"/>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72EE5569-814A-4157-AD69-F5B306A4A2DA}"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685800" y="1143000"/>
            <a:ext cx="5486040" cy="3085920"/>
          </a:xfrm>
          <a:prstGeom prst="rect">
            <a:avLst/>
          </a:prstGeom>
          <a:ln w="0">
            <a:noFill/>
          </a:ln>
        </p:spPr>
      </p:sp>
      <p:sp>
        <p:nvSpPr>
          <p:cNvPr id="190"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91" name="PlaceHolder 3"/>
          <p:cNvSpPr>
            <a:spLocks noGrp="1"/>
          </p:cNvSpPr>
          <p:nvPr>
            <p:ph type="sldNum" idx="13"/>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8D02537D-9912-4CC9-9400-F8CFFDD200DB}"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685800" y="1143000"/>
            <a:ext cx="5486040" cy="3085920"/>
          </a:xfrm>
          <a:prstGeom prst="rect">
            <a:avLst/>
          </a:prstGeom>
          <a:ln w="0">
            <a:noFill/>
          </a:ln>
        </p:spPr>
      </p:sp>
      <p:sp>
        <p:nvSpPr>
          <p:cNvPr id="166"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67" name="PlaceHolder 3"/>
          <p:cNvSpPr>
            <a:spLocks noGrp="1"/>
          </p:cNvSpPr>
          <p:nvPr>
            <p:ph type="sldNum" idx="5"/>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C99EF30A-E77E-48B7-A987-7F4B6F08CCDE}"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685800" y="1143000"/>
            <a:ext cx="5486040" cy="3085920"/>
          </a:xfrm>
          <a:prstGeom prst="rect">
            <a:avLst/>
          </a:prstGeom>
          <a:ln w="0">
            <a:noFill/>
          </a:ln>
        </p:spPr>
      </p:sp>
      <p:sp>
        <p:nvSpPr>
          <p:cNvPr id="169"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70" name="PlaceHolder 3"/>
          <p:cNvSpPr>
            <a:spLocks noGrp="1"/>
          </p:cNvSpPr>
          <p:nvPr>
            <p:ph type="sldNum" idx="6"/>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D9A857DC-0DB9-4C29-A9C1-7C6D37DCD6BB}"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685800" y="1143000"/>
            <a:ext cx="5486040" cy="3085920"/>
          </a:xfrm>
          <a:prstGeom prst="rect">
            <a:avLst/>
          </a:prstGeom>
          <a:ln w="0">
            <a:noFill/>
          </a:ln>
        </p:spPr>
      </p:sp>
      <p:sp>
        <p:nvSpPr>
          <p:cNvPr id="17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73" name="PlaceHolder 3"/>
          <p:cNvSpPr>
            <a:spLocks noGrp="1"/>
          </p:cNvSpPr>
          <p:nvPr>
            <p:ph type="sldNum" idx="7"/>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63BB5030-4F2A-4623-A30F-C05F2A77C162}"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685800" y="1143000"/>
            <a:ext cx="5486040" cy="3085920"/>
          </a:xfrm>
          <a:prstGeom prst="rect">
            <a:avLst/>
          </a:prstGeom>
          <a:ln w="0">
            <a:noFill/>
          </a:ln>
        </p:spPr>
      </p:sp>
      <p:sp>
        <p:nvSpPr>
          <p:cNvPr id="175"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76" name="PlaceHolder 3"/>
          <p:cNvSpPr>
            <a:spLocks noGrp="1"/>
          </p:cNvSpPr>
          <p:nvPr>
            <p:ph type="sldNum" idx="8"/>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B13A7506-6E75-4970-A1DD-78321BF94081}"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685800" y="1143000"/>
            <a:ext cx="5486040" cy="3085920"/>
          </a:xfrm>
          <a:prstGeom prst="rect">
            <a:avLst/>
          </a:prstGeom>
          <a:ln w="0">
            <a:noFill/>
          </a:ln>
        </p:spPr>
      </p:sp>
      <p:sp>
        <p:nvSpPr>
          <p:cNvPr id="178"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79" name="PlaceHolder 3"/>
          <p:cNvSpPr>
            <a:spLocks noGrp="1"/>
          </p:cNvSpPr>
          <p:nvPr>
            <p:ph type="sldNum" idx="9"/>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784CF6B2-4E78-4999-B85A-C1C7D52BFF47}"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685800" y="1143000"/>
            <a:ext cx="5486040" cy="3085920"/>
          </a:xfrm>
          <a:prstGeom prst="rect">
            <a:avLst/>
          </a:prstGeom>
          <a:ln w="0">
            <a:noFill/>
          </a:ln>
        </p:spPr>
      </p:sp>
      <p:sp>
        <p:nvSpPr>
          <p:cNvPr id="181"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82" name="PlaceHolder 3"/>
          <p:cNvSpPr>
            <a:spLocks noGrp="1"/>
          </p:cNvSpPr>
          <p:nvPr>
            <p:ph type="sldNum" idx="10"/>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A6678D9A-48E1-41D5-8B7F-353222961370}"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685800" y="1143000"/>
            <a:ext cx="5486040" cy="3085920"/>
          </a:xfrm>
          <a:prstGeom prst="rect">
            <a:avLst/>
          </a:prstGeom>
          <a:ln w="0">
            <a:noFill/>
          </a:ln>
        </p:spPr>
      </p:sp>
      <p:sp>
        <p:nvSpPr>
          <p:cNvPr id="184"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85" name="PlaceHolder 3"/>
          <p:cNvSpPr>
            <a:spLocks noGrp="1"/>
          </p:cNvSpPr>
          <p:nvPr>
            <p:ph type="sldNum" idx="11"/>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D90FCFA4-417B-4693-B699-B0CDB29E8E24}"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685800" y="1143000"/>
            <a:ext cx="5486040" cy="308592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indent="0">
              <a:buNone/>
            </a:pPr>
            <a:endParaRPr b="0" lang="en-US" sz="1800" strike="noStrike" u="none">
              <a:solidFill>
                <a:srgbClr val="000000"/>
              </a:solidFill>
              <a:effectLst/>
              <a:uFillTx/>
              <a:latin typeface="Arial"/>
            </a:endParaRPr>
          </a:p>
        </p:txBody>
      </p:sp>
      <p:sp>
        <p:nvSpPr>
          <p:cNvPr id="188" name="PlaceHolder 3"/>
          <p:cNvSpPr>
            <a:spLocks noGrp="1"/>
          </p:cNvSpPr>
          <p:nvPr>
            <p:ph type="sldNum" idx="12"/>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US" sz="1200" strike="noStrike" u="none">
                <a:solidFill>
                  <a:srgbClr val="000000"/>
                </a:solidFill>
                <a:effectLst/>
                <a:uFillTx/>
                <a:latin typeface="Times New Roman"/>
              </a:defRPr>
            </a:lvl1pPr>
          </a:lstStyle>
          <a:p>
            <a:pPr indent="0" algn="r">
              <a:lnSpc>
                <a:spcPct val="100000"/>
              </a:lnSpc>
              <a:buNone/>
            </a:pPr>
            <a:fld id="{53BE97FD-7CBC-4ED6-B9BF-1D675EB27757}" type="slidenum">
              <a:rPr b="0" lang="en-US" sz="1200" strike="noStrike" u="none">
                <a:solidFill>
                  <a:srgbClr val="000000"/>
                </a:solidFill>
                <a:effectLst/>
                <a:uFillTx/>
                <a:latin typeface="Times New Roman"/>
              </a:rPr>
              <a:t>&lt;αριθμός&gt;</a:t>
            </a:fld>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7 master">
    <p:spTree>
      <p:nvGrpSpPr>
        <p:cNvPr id="1" name=""/>
        <p:cNvGrpSpPr/>
        <p:nvPr/>
      </p:nvGrpSpPr>
      <p:grpSpPr>
        <a:xfrm>
          <a:off x="0" y="0"/>
          <a:ext cx="0" cy="0"/>
          <a:chOff x="0" y="0"/>
          <a:chExt cx="0" cy="0"/>
        </a:xfrm>
      </p:grpSpPr>
      <p:sp>
        <p:nvSpPr>
          <p:cNvPr id="30"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31"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3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3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8 master">
    <p:spTree>
      <p:nvGrpSpPr>
        <p:cNvPr id="1" name=""/>
        <p:cNvGrpSpPr/>
        <p:nvPr/>
      </p:nvGrpSpPr>
      <p:grpSpPr>
        <a:xfrm>
          <a:off x="0" y="0"/>
          <a:ext cx="0" cy="0"/>
          <a:chOff x="0" y="0"/>
          <a:chExt cx="0" cy="0"/>
        </a:xfrm>
      </p:grpSpPr>
      <p:sp>
        <p:nvSpPr>
          <p:cNvPr id="34"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35"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3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37"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9 master">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1"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a:t>
            </a:r>
            <a:r>
              <a:rPr b="0" lang="en-US" sz="4400" strike="noStrike" u="none">
                <a:solidFill>
                  <a:schemeClr val="dk1"/>
                </a:solidFill>
                <a:effectLst/>
                <a:uFillTx/>
                <a:latin typeface="Calibri Light"/>
              </a:rPr>
              <a:t>επεξεργασία της </a:t>
            </a:r>
            <a:r>
              <a:rPr b="0" lang="en-US" sz="4400" strike="noStrike" u="none">
                <a:solidFill>
                  <a:schemeClr val="dk1"/>
                </a:solidFill>
                <a:effectLst/>
                <a:uFillTx/>
                <a:latin typeface="Calibri Light"/>
              </a:rPr>
              <a:t>μορφής </a:t>
            </a:r>
            <a:r>
              <a:rPr b="0" lang="en-US" sz="4400" strike="noStrike" u="none">
                <a:solidFill>
                  <a:schemeClr val="dk1"/>
                </a:solidFill>
                <a:effectLst/>
                <a:uFillTx/>
                <a:latin typeface="Calibri Light"/>
              </a:rPr>
              <a:t>κειμένου του </a:t>
            </a:r>
            <a:r>
              <a:rPr b="0" lang="en-US" sz="4400" strike="noStrike" u="none">
                <a:solidFill>
                  <a:schemeClr val="dk1"/>
                </a:solidFill>
                <a:effectLst/>
                <a:uFillTx/>
                <a:latin typeface="Calibri Light"/>
              </a:rPr>
              <a:t>τίτλου</a:t>
            </a:r>
            <a:endParaRPr b="0" lang="en-US" sz="4400" strike="noStrike" u="none">
              <a:solidFill>
                <a:schemeClr val="dk1"/>
              </a:solidFill>
              <a:effectLst/>
              <a:uFillTx/>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10 master">
    <p:spTree>
      <p:nvGrpSpPr>
        <p:cNvPr id="1" name=""/>
        <p:cNvGrpSpPr/>
        <p:nvPr/>
      </p:nvGrpSpPr>
      <p:grpSpPr>
        <a:xfrm>
          <a:off x="0" y="0"/>
          <a:ext cx="0" cy="0"/>
          <a:chOff x="0" y="0"/>
          <a:chExt cx="0" cy="0"/>
        </a:xfrm>
      </p:grpSpPr>
      <p:sp>
        <p:nvSpPr>
          <p:cNvPr id="4"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5"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1 master">
    <p:spTree>
      <p:nvGrpSpPr>
        <p:cNvPr id="1" name=""/>
        <p:cNvGrpSpPr/>
        <p:nvPr/>
      </p:nvGrpSpPr>
      <p:grpSpPr>
        <a:xfrm>
          <a:off x="0" y="0"/>
          <a:ext cx="0" cy="0"/>
          <a:chOff x="0" y="0"/>
          <a:chExt cx="0" cy="0"/>
        </a:xfrm>
      </p:grpSpPr>
      <p:sp>
        <p:nvSpPr>
          <p:cNvPr id="6"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7"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a:t>
            </a:r>
            <a:r>
              <a:rPr b="0" lang="en-US" sz="4400" strike="noStrike" u="none">
                <a:solidFill>
                  <a:schemeClr val="dk1"/>
                </a:solidFill>
                <a:effectLst/>
                <a:uFillTx/>
                <a:latin typeface="Calibri Light"/>
              </a:rPr>
              <a:t>επεξεργασία της </a:t>
            </a:r>
            <a:r>
              <a:rPr b="0" lang="en-US" sz="4400" strike="noStrike" u="none">
                <a:solidFill>
                  <a:schemeClr val="dk1"/>
                </a:solidFill>
                <a:effectLst/>
                <a:uFillTx/>
                <a:latin typeface="Calibri Light"/>
              </a:rPr>
              <a:t>μορφής κειμένου του </a:t>
            </a:r>
            <a:r>
              <a:rPr b="0" lang="en-US" sz="4400" strike="noStrike" u="none">
                <a:solidFill>
                  <a:schemeClr val="dk1"/>
                </a:solidFill>
                <a:effectLst/>
                <a:uFillTx/>
                <a:latin typeface="Calibri Light"/>
              </a:rPr>
              <a:t>τίτλου</a:t>
            </a:r>
            <a:endParaRPr b="0" lang="en-US" sz="4400" strike="noStrike" u="none">
              <a:solidFill>
                <a:schemeClr val="dk1"/>
              </a:solidFill>
              <a:effectLst/>
              <a:uFillTx/>
              <a:latin typeface="Calibri Light"/>
            </a:endParaRPr>
          </a:p>
        </p:txBody>
      </p:sp>
      <p:sp>
        <p:nvSpPr>
          <p:cNvPr id="9"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2 master">
    <p:spTree>
      <p:nvGrpSpPr>
        <p:cNvPr id="1" name=""/>
        <p:cNvGrpSpPr/>
        <p:nvPr/>
      </p:nvGrpSpPr>
      <p:grpSpPr>
        <a:xfrm>
          <a:off x="0" y="0"/>
          <a:ext cx="0" cy="0"/>
          <a:chOff x="0" y="0"/>
          <a:chExt cx="0" cy="0"/>
        </a:xfrm>
      </p:grpSpPr>
      <p:sp>
        <p:nvSpPr>
          <p:cNvPr id="10"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11"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1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3 master">
    <p:spTree>
      <p:nvGrpSpPr>
        <p:cNvPr id="1" name=""/>
        <p:cNvGrpSpPr/>
        <p:nvPr/>
      </p:nvGrpSpPr>
      <p:grpSpPr>
        <a:xfrm>
          <a:off x="0" y="0"/>
          <a:ext cx="0" cy="0"/>
          <a:chOff x="0" y="0"/>
          <a:chExt cx="0" cy="0"/>
        </a:xfrm>
      </p:grpSpPr>
      <p:sp>
        <p:nvSpPr>
          <p:cNvPr id="14"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15"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17"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4 master">
    <p:spTree>
      <p:nvGrpSpPr>
        <p:cNvPr id="1" name=""/>
        <p:cNvGrpSpPr/>
        <p:nvPr/>
      </p:nvGrpSpPr>
      <p:grpSpPr>
        <a:xfrm>
          <a:off x="0" y="0"/>
          <a:ext cx="0" cy="0"/>
          <a:chOff x="0" y="0"/>
          <a:chExt cx="0" cy="0"/>
        </a:xfrm>
      </p:grpSpPr>
      <p:sp>
        <p:nvSpPr>
          <p:cNvPr id="18"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19"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20"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21"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5 master">
    <p:spTree>
      <p:nvGrpSpPr>
        <p:cNvPr id="1" name=""/>
        <p:cNvGrpSpPr/>
        <p:nvPr/>
      </p:nvGrpSpPr>
      <p:grpSpPr>
        <a:xfrm>
          <a:off x="0" y="0"/>
          <a:ext cx="0" cy="0"/>
          <a:chOff x="0" y="0"/>
          <a:chExt cx="0" cy="0"/>
        </a:xfrm>
      </p:grpSpPr>
      <p:sp>
        <p:nvSpPr>
          <p:cNvPr id="22"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23"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25"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lide 6 master">
    <p:spTree>
      <p:nvGrpSpPr>
        <p:cNvPr id="1" name=""/>
        <p:cNvGrpSpPr/>
        <p:nvPr/>
      </p:nvGrpSpPr>
      <p:grpSpPr>
        <a:xfrm>
          <a:off x="0" y="0"/>
          <a:ext cx="0" cy="0"/>
          <a:chOff x="0" y="0"/>
          <a:chExt cx="0" cy="0"/>
        </a:xfrm>
      </p:grpSpPr>
      <p:sp>
        <p:nvSpPr>
          <p:cNvPr id="26" name="Shape 0"/>
          <p:cNvSpPr/>
          <p:nvPr/>
        </p:nvSpPr>
        <p:spPr>
          <a:xfrm>
            <a:off x="0" y="0"/>
            <a:ext cx="14630040" cy="8229240"/>
          </a:xfrm>
          <a:prstGeom prst="rect">
            <a:avLst/>
          </a:prstGeom>
          <a:solidFill>
            <a:srgbClr val="5c73e6"/>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27" name="Shape 1"/>
          <p:cNvSpPr/>
          <p:nvPr/>
        </p:nvSpPr>
        <p:spPr>
          <a:xfrm>
            <a:off x="0" y="0"/>
            <a:ext cx="14630040" cy="8229240"/>
          </a:xfrm>
          <a:prstGeom prst="rect">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indent="0" algn="ctr">
              <a:buNone/>
            </a:pPr>
            <a:r>
              <a:rPr b="0" lang="en-US" sz="4400" strike="noStrike" u="none">
                <a:solidFill>
                  <a:schemeClr val="dk1"/>
                </a:solidFill>
                <a:effectLst/>
                <a:uFillTx/>
                <a:latin typeface="Calibri Light"/>
              </a:rPr>
              <a:t>Πατήστε για επεξεργασία της μορφής κειμένου του τίτλου</a:t>
            </a:r>
            <a:endParaRPr b="0" lang="en-US" sz="4400" strike="noStrike" u="none">
              <a:solidFill>
                <a:schemeClr val="dk1"/>
              </a:solidFill>
              <a:effectLst/>
              <a:uFillTx/>
              <a:latin typeface="Calibri Light"/>
            </a:endParaRPr>
          </a:p>
        </p:txBody>
      </p:sp>
      <p:sp>
        <p:nvSpPr>
          <p:cNvPr id="29"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trike="noStrike" u="none">
                <a:solidFill>
                  <a:schemeClr val="dk1"/>
                </a:solidFill>
                <a:effectLst/>
                <a:uFillTx/>
                <a:latin typeface="Calibri"/>
              </a:rPr>
              <a:t>Πατήστε για επεξεργασία της μορφής κειμένου διάρθρωσης</a:t>
            </a:r>
            <a:endParaRPr b="0" lang="en-US" sz="3200" strike="noStrike" u="none">
              <a:solidFill>
                <a:schemeClr val="dk1"/>
              </a:solidFill>
              <a:effectLst/>
              <a:uFillTx/>
              <a:latin typeface="Calibri"/>
            </a:endParaRPr>
          </a:p>
          <a:p>
            <a:pPr lvl="1" marL="864000" indent="-324000">
              <a:spcBef>
                <a:spcPts val="1134"/>
              </a:spcBef>
              <a:buClr>
                <a:srgbClr val="000000"/>
              </a:buClr>
              <a:buSzPct val="75000"/>
              <a:buFont typeface="Symbol" charset="2"/>
              <a:buChar char=""/>
            </a:pPr>
            <a:r>
              <a:rPr b="0" lang="en-US" sz="2400" strike="noStrike" u="none">
                <a:solidFill>
                  <a:schemeClr val="dk1"/>
                </a:solidFill>
                <a:effectLst/>
                <a:uFillTx/>
                <a:latin typeface="Calibri"/>
              </a:rPr>
              <a:t>Δεύτερο επίπεδο διάρθρωσης</a:t>
            </a:r>
            <a:endParaRPr b="0" lang="en-US" sz="2400" strike="noStrike" u="none">
              <a:solidFill>
                <a:schemeClr val="dk1"/>
              </a:solidFill>
              <a:effectLst/>
              <a:uFillTx/>
              <a:latin typeface="Calibri"/>
            </a:endParaRPr>
          </a:p>
          <a:p>
            <a:pPr lvl="2" marL="1296000" indent="-288000">
              <a:spcBef>
                <a:spcPts val="850"/>
              </a:spcBef>
              <a:buClr>
                <a:srgbClr val="000000"/>
              </a:buClr>
              <a:buSzPct val="45000"/>
              <a:buFont typeface="Wingdings" charset="2"/>
              <a:buChar char=""/>
            </a:pPr>
            <a:r>
              <a:rPr b="0" lang="en-US" sz="2000" strike="noStrike" u="none">
                <a:solidFill>
                  <a:schemeClr val="dk1"/>
                </a:solidFill>
                <a:effectLst/>
                <a:uFillTx/>
                <a:latin typeface="Calibri"/>
              </a:rPr>
              <a:t>Τρίτο επίπεδο διάρθρωσης</a:t>
            </a:r>
            <a:endParaRPr b="0" lang="en-US" sz="2000" strike="noStrike" u="none">
              <a:solidFill>
                <a:schemeClr val="dk1"/>
              </a:solidFill>
              <a:effectLst/>
              <a:uFillTx/>
              <a:latin typeface="Calibri"/>
            </a:endParaRPr>
          </a:p>
          <a:p>
            <a:pPr lvl="3" marL="1728000" indent="-216000">
              <a:spcBef>
                <a:spcPts val="567"/>
              </a:spcBef>
              <a:buClr>
                <a:srgbClr val="000000"/>
              </a:buClr>
              <a:buSzPct val="75000"/>
              <a:buFont typeface="Symbol" charset="2"/>
              <a:buChar char=""/>
            </a:pPr>
            <a:r>
              <a:rPr b="0" lang="en-US" sz="2000" strike="noStrike" u="none">
                <a:solidFill>
                  <a:schemeClr val="dk1"/>
                </a:solidFill>
                <a:effectLst/>
                <a:uFillTx/>
                <a:latin typeface="Calibri"/>
              </a:rPr>
              <a:t>Τέταρτο επίπεδο διάρθρωσης</a:t>
            </a:r>
            <a:endParaRPr b="0" lang="en-US" sz="2000" strike="noStrike" u="none">
              <a:solidFill>
                <a:schemeClr val="dk1"/>
              </a:solidFill>
              <a:effectLst/>
              <a:uFillTx/>
              <a:latin typeface="Calibri"/>
            </a:endParaRPr>
          </a:p>
          <a:p>
            <a:pPr lvl="4" marL="2160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Πέμπτο επίπεδο διάρθρωσης</a:t>
            </a:r>
            <a:endParaRPr b="0" lang="en-US" sz="2000" strike="noStrike" u="none">
              <a:solidFill>
                <a:schemeClr val="dk1"/>
              </a:solidFill>
              <a:effectLst/>
              <a:uFillTx/>
              <a:latin typeface="Calibri"/>
            </a:endParaRPr>
          </a:p>
          <a:p>
            <a:pPr lvl="5" marL="2592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Έκτο επίπεδο διάρθρωσης</a:t>
            </a:r>
            <a:endParaRPr b="0" lang="en-US" sz="2000" strike="noStrike" u="none">
              <a:solidFill>
                <a:schemeClr val="dk1"/>
              </a:solidFill>
              <a:effectLst/>
              <a:uFillTx/>
              <a:latin typeface="Calibri"/>
            </a:endParaRPr>
          </a:p>
          <a:p>
            <a:pPr lvl="6" marL="3024000" indent="-216000">
              <a:spcBef>
                <a:spcPts val="283"/>
              </a:spcBef>
              <a:buClr>
                <a:srgbClr val="000000"/>
              </a:buClr>
              <a:buSzPct val="45000"/>
              <a:buFont typeface="Wingdings" charset="2"/>
              <a:buChar char=""/>
            </a:pPr>
            <a:r>
              <a:rPr b="0" lang="en-US" sz="2000" strike="noStrike" u="none">
                <a:solidFill>
                  <a:schemeClr val="dk1"/>
                </a:solidFill>
                <a:effectLst/>
                <a:uFillTx/>
                <a:latin typeface="Calibri"/>
              </a:rPr>
              <a:t>Έβδομο επίπεδο διάρθρωσης</a:t>
            </a:r>
            <a:endParaRPr b="0" lang="en-US" sz="2000" strike="noStrike" u="none">
              <a:solidFill>
                <a:schemeClr val="dk1"/>
              </a:solidFill>
              <a:effectLst/>
              <a:uFillTx/>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Relationship Id="rId3" Type="http://schemas.openxmlformats.org/officeDocument/2006/relationships/notesSlide" Target="../notesSlides/notesSlide10.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0.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Image 0" descr="preencoded.png"/>
          <p:cNvPicPr/>
          <p:nvPr/>
        </p:nvPicPr>
        <p:blipFill>
          <a:blip r:embed="rId1"/>
          <a:stretch/>
        </p:blipFill>
        <p:spPr>
          <a:xfrm>
            <a:off x="475560" y="228600"/>
            <a:ext cx="13697640" cy="4343400"/>
          </a:xfrm>
          <a:prstGeom prst="rect">
            <a:avLst/>
          </a:prstGeom>
          <a:noFill/>
          <a:ln w="0">
            <a:noFill/>
          </a:ln>
        </p:spPr>
      </p:pic>
      <p:sp>
        <p:nvSpPr>
          <p:cNvPr id="45" name="Text 0"/>
          <p:cNvSpPr/>
          <p:nvPr/>
        </p:nvSpPr>
        <p:spPr>
          <a:xfrm>
            <a:off x="475560" y="5022000"/>
            <a:ext cx="4509720" cy="371160"/>
          </a:xfrm>
          <a:prstGeom prst="rect">
            <a:avLst/>
          </a:prstGeom>
          <a:noFill/>
          <a:ln w="0">
            <a:noFill/>
          </a:ln>
        </p:spPr>
        <p:style>
          <a:lnRef idx="0"/>
          <a:fillRef idx="0"/>
          <a:effectRef idx="0"/>
          <a:fontRef idx="minor"/>
        </p:style>
        <p:txBody>
          <a:bodyPr wrap="none" lIns="0" rIns="0" tIns="0" bIns="0" anchor="t">
            <a:noAutofit/>
          </a:bodyPr>
          <a:p>
            <a:pPr>
              <a:lnSpc>
                <a:spcPts val="2900"/>
              </a:lnSpc>
              <a:tabLst>
                <a:tab algn="l" pos="0"/>
              </a:tabLst>
            </a:pPr>
            <a:r>
              <a:rPr b="0" lang="en-US" sz="2300" strike="noStrike" u="none">
                <a:solidFill>
                  <a:srgbClr val="1b54da"/>
                </a:solidFill>
                <a:effectLst/>
                <a:uFillTx/>
                <a:latin typeface="Alexandria"/>
                <a:ea typeface="Alexandria"/>
              </a:rPr>
              <a:t>Καινοτόμα Εκπαιδευτική Δράση</a:t>
            </a:r>
            <a:endParaRPr b="0" lang="en-US" sz="2300" strike="noStrike" u="none">
              <a:solidFill>
                <a:srgbClr val="000000"/>
              </a:solidFill>
              <a:effectLst/>
              <a:uFillTx/>
              <a:latin typeface="Arial"/>
            </a:endParaRPr>
          </a:p>
        </p:txBody>
      </p:sp>
      <p:sp>
        <p:nvSpPr>
          <p:cNvPr id="46" name="Text 1"/>
          <p:cNvSpPr/>
          <p:nvPr/>
        </p:nvSpPr>
        <p:spPr>
          <a:xfrm>
            <a:off x="475560" y="5571720"/>
            <a:ext cx="13678920" cy="474840"/>
          </a:xfrm>
          <a:prstGeom prst="rect">
            <a:avLst/>
          </a:prstGeom>
          <a:noFill/>
          <a:ln w="0">
            <a:noFill/>
          </a:ln>
        </p:spPr>
        <p:style>
          <a:lnRef idx="0"/>
          <a:fillRef idx="0"/>
          <a:effectRef idx="0"/>
          <a:fontRef idx="minor"/>
        </p:style>
        <p:txBody>
          <a:bodyPr lIns="0" rIns="0" tIns="0" bIns="0" anchor="t">
            <a:noAutofit/>
          </a:bodyPr>
          <a:p>
            <a:pPr>
              <a:lnSpc>
                <a:spcPts val="1851"/>
              </a:lnSpc>
              <a:tabLst>
                <a:tab algn="l" pos="0"/>
              </a:tabLst>
            </a:pPr>
            <a:r>
              <a:rPr b="0" lang="en-US" sz="1400" strike="noStrike" u="none">
                <a:solidFill>
                  <a:srgbClr val="404155"/>
                </a:solidFill>
                <a:effectLst/>
                <a:uFillTx/>
                <a:latin typeface="Nobile"/>
                <a:ea typeface="Nobile"/>
              </a:rPr>
              <a:t>Τα Εργαστήρια Δεξιοτήτων αποτελούν καινοτόμο, δυναμική, διδακτική, εκπαιδευτική δράση, η οποία συνίσταται στην προσθήκη νέων Θεματικών Ενοτήτων, με εστίαση στις δεξιότητες, στο υποχρεωτικό ωρολόγιο πρόγραμμα του Νηπιαγωγείου, του Δημοτικού και του Γυμνασίου, αξιοποιώντας σύγχρονες μεθόδους μάθησης.</a:t>
            </a:r>
            <a:endParaRPr b="0" lang="en-US" sz="1400" strike="noStrike" u="none">
              <a:solidFill>
                <a:srgbClr val="000000"/>
              </a:solidFill>
              <a:effectLst/>
              <a:uFillTx/>
              <a:latin typeface="Arial"/>
            </a:endParaRPr>
          </a:p>
        </p:txBody>
      </p:sp>
      <p:sp>
        <p:nvSpPr>
          <p:cNvPr id="47" name="Text 2"/>
          <p:cNvSpPr/>
          <p:nvPr/>
        </p:nvSpPr>
        <p:spPr>
          <a:xfrm>
            <a:off x="475560" y="6180840"/>
            <a:ext cx="13678920" cy="474840"/>
          </a:xfrm>
          <a:prstGeom prst="rect">
            <a:avLst/>
          </a:prstGeom>
          <a:noFill/>
          <a:ln w="0">
            <a:noFill/>
          </a:ln>
        </p:spPr>
        <p:style>
          <a:lnRef idx="0"/>
          <a:fillRef idx="0"/>
          <a:effectRef idx="0"/>
          <a:fontRef idx="minor"/>
        </p:style>
        <p:txBody>
          <a:bodyPr lIns="0" rIns="0" tIns="0" bIns="0" anchor="t">
            <a:noAutofit/>
          </a:bodyPr>
          <a:p>
            <a:pPr>
              <a:lnSpc>
                <a:spcPts val="1851"/>
              </a:lnSpc>
              <a:tabLst>
                <a:tab algn="l" pos="0"/>
              </a:tabLst>
            </a:pPr>
            <a:r>
              <a:rPr b="0" lang="en-US" sz="1400" strike="noStrike" u="none">
                <a:solidFill>
                  <a:srgbClr val="404155"/>
                </a:solidFill>
                <a:effectLst/>
                <a:uFillTx/>
                <a:latin typeface="Nobile"/>
                <a:ea typeface="Nobile"/>
              </a:rPr>
              <a:t>Βασική αρχή των Εργαστηρίων Δεξιοτήτων είναι ο συνδυασμός των γνωστικών πεδίων των Προγραμμάτων Σπουδών με την ανάπτυξη βασικών ικανοτήτων των μαθητών/τριών, με σκοπό τη διάπλασή τους σε ελεύθερους/ες και υπεύθυνους/ες πολίτες, στα συμφραζόμενα της σύγχρονης ελληνικής και παγκόσμιας πραγματικότητας.</a:t>
            </a:r>
            <a:endParaRPr b="0" lang="en-US" sz="1400" strike="noStrike" u="none">
              <a:solidFill>
                <a:srgbClr val="000000"/>
              </a:solidFill>
              <a:effectLst/>
              <a:uFillTx/>
              <a:latin typeface="Arial"/>
            </a:endParaRPr>
          </a:p>
        </p:txBody>
      </p:sp>
      <p:sp>
        <p:nvSpPr>
          <p:cNvPr id="48" name="Text 3"/>
          <p:cNvSpPr/>
          <p:nvPr/>
        </p:nvSpPr>
        <p:spPr>
          <a:xfrm>
            <a:off x="475560" y="6789600"/>
            <a:ext cx="13678920" cy="474840"/>
          </a:xfrm>
          <a:prstGeom prst="rect">
            <a:avLst/>
          </a:prstGeom>
          <a:noFill/>
          <a:ln w="0">
            <a:noFill/>
          </a:ln>
        </p:spPr>
        <p:style>
          <a:lnRef idx="0"/>
          <a:fillRef idx="0"/>
          <a:effectRef idx="0"/>
          <a:fontRef idx="minor"/>
        </p:style>
        <p:txBody>
          <a:bodyPr lIns="0" rIns="0" tIns="0" bIns="0" anchor="t">
            <a:noAutofit/>
          </a:bodyPr>
          <a:p>
            <a:pPr>
              <a:lnSpc>
                <a:spcPts val="1851"/>
              </a:lnSpc>
              <a:tabLst>
                <a:tab algn="l" pos="0"/>
              </a:tabLst>
            </a:pPr>
            <a:r>
              <a:rPr b="0" lang="en-US" sz="1400" strike="noStrike" u="none">
                <a:solidFill>
                  <a:srgbClr val="404155"/>
                </a:solidFill>
                <a:effectLst/>
                <a:uFillTx/>
                <a:latin typeface="Nobile"/>
                <a:ea typeface="Nobile"/>
              </a:rPr>
              <a:t>Μέσα από τα Εργαστήρια Δεξιοτήτων, που έχουν τη δομή των Ανοικτών Προγραμμάτων Σπουδών και Διαδικασιών, ενισχύεται η καλλιέργεια ήπιων δεξιοτήτων, δεξιοτήτων ζωής, διαμεσολάβησης και υπευθυνότητας, καθώς και δεξιοτήτων ψηφιακής μάθησης, τεχνολογίας και επιστήμης στους/στις μαθητές/τριες (ΦΕΚ 3567 Β 04-08-2021, ΦΕΚ 3791 Β 13-08-2021)</a:t>
            </a:r>
            <a:endParaRPr b="0" lang="en-US" sz="1400" strike="noStrike" u="none">
              <a:solidFill>
                <a:srgbClr val="000000"/>
              </a:solidFill>
              <a:effectLst/>
              <a:uFillTx/>
              <a:latin typeface="Arial"/>
            </a:endParaRPr>
          </a:p>
        </p:txBody>
      </p:sp>
      <p:sp>
        <p:nvSpPr>
          <p:cNvPr id="49" name="Text 4"/>
          <p:cNvSpPr/>
          <p:nvPr/>
        </p:nvSpPr>
        <p:spPr>
          <a:xfrm>
            <a:off x="475560" y="7443360"/>
            <a:ext cx="9380880" cy="222480"/>
          </a:xfrm>
          <a:prstGeom prst="rect">
            <a:avLst/>
          </a:prstGeom>
          <a:noFill/>
          <a:ln w="0">
            <a:noFill/>
          </a:ln>
        </p:spPr>
        <p:style>
          <a:lnRef idx="0"/>
          <a:fillRef idx="0"/>
          <a:effectRef idx="0"/>
          <a:fontRef idx="minor"/>
        </p:style>
        <p:txBody>
          <a:bodyPr wrap="none" lIns="0" rIns="0" tIns="0" bIns="0" anchor="t">
            <a:noAutofit/>
          </a:bodyPr>
          <a:p>
            <a:pPr>
              <a:lnSpc>
                <a:spcPts val="1749"/>
              </a:lnSpc>
              <a:tabLst>
                <a:tab algn="l" pos="0"/>
              </a:tabLst>
            </a:pPr>
            <a:r>
              <a:rPr b="0" lang="en-US" sz="1400" strike="noStrike" u="none">
                <a:solidFill>
                  <a:srgbClr val="1b1b27"/>
                </a:solidFill>
                <a:effectLst/>
                <a:uFillTx/>
                <a:latin typeface="Alexandria"/>
                <a:ea typeface="Alexandria"/>
              </a:rPr>
              <a:t>Για να δείτε τα προγράμματα των Εργαστηρίων Δεξιοτήτων επιλέξτε μία από τις παρακάτω θεματικές ενότητες</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Image 0" descr="preencoded.png"/>
          <p:cNvPicPr/>
          <p:nvPr/>
        </p:nvPicPr>
        <p:blipFill>
          <a:blip r:embed="rId1"/>
          <a:stretch/>
        </p:blipFill>
        <p:spPr>
          <a:xfrm>
            <a:off x="698760" y="480240"/>
            <a:ext cx="11245680" cy="727128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 0"/>
          <p:cNvSpPr/>
          <p:nvPr/>
        </p:nvSpPr>
        <p:spPr>
          <a:xfrm>
            <a:off x="793800" y="1131480"/>
            <a:ext cx="5043960" cy="619560"/>
          </a:xfrm>
          <a:prstGeom prst="rect">
            <a:avLst/>
          </a:prstGeom>
          <a:noFill/>
          <a:ln w="0">
            <a:noFill/>
          </a:ln>
        </p:spPr>
        <p:style>
          <a:lnRef idx="0"/>
          <a:fillRef idx="0"/>
          <a:effectRef idx="0"/>
          <a:fontRef idx="minor"/>
        </p:style>
        <p:txBody>
          <a:bodyPr wrap="none" lIns="0" rIns="0" tIns="0" bIns="0" anchor="t">
            <a:noAutofit/>
          </a:bodyPr>
          <a:p>
            <a:pPr>
              <a:lnSpc>
                <a:spcPts val="4850"/>
              </a:lnSpc>
              <a:tabLst>
                <a:tab algn="l" pos="0"/>
              </a:tabLst>
            </a:pPr>
            <a:r>
              <a:rPr b="0" lang="en-US" sz="3900" strike="noStrike" u="none">
                <a:solidFill>
                  <a:srgbClr val="1b54da"/>
                </a:solidFill>
                <a:effectLst/>
                <a:uFillTx/>
                <a:latin typeface="Alexandria"/>
                <a:ea typeface="Alexandria"/>
              </a:rPr>
              <a:t>Ζω καλύτερα – Ευ Ζην</a:t>
            </a:r>
            <a:endParaRPr b="0" lang="en-US" sz="3900" strike="noStrike" u="none">
              <a:solidFill>
                <a:srgbClr val="000000"/>
              </a:solidFill>
              <a:effectLst/>
              <a:uFillTx/>
              <a:latin typeface="Arial"/>
            </a:endParaRPr>
          </a:p>
        </p:txBody>
      </p:sp>
      <p:sp>
        <p:nvSpPr>
          <p:cNvPr id="51" name="Text 1"/>
          <p:cNvSpPr/>
          <p:nvPr/>
        </p:nvSpPr>
        <p:spPr>
          <a:xfrm>
            <a:off x="793800" y="2049120"/>
            <a:ext cx="8052480" cy="371880"/>
          </a:xfrm>
          <a:prstGeom prst="rect">
            <a:avLst/>
          </a:prstGeom>
          <a:noFill/>
          <a:ln w="0">
            <a:noFill/>
          </a:ln>
        </p:spPr>
        <p:style>
          <a:lnRef idx="0"/>
          <a:fillRef idx="0"/>
          <a:effectRef idx="0"/>
          <a:fontRef idx="minor"/>
        </p:style>
        <p:txBody>
          <a:bodyPr wrap="none" lIns="0" rIns="0" tIns="0" bIns="0" anchor="t">
            <a:noAutofit/>
          </a:bodyPr>
          <a:p>
            <a:pPr>
              <a:lnSpc>
                <a:spcPts val="2900"/>
              </a:lnSpc>
              <a:tabLst>
                <a:tab algn="l" pos="0"/>
              </a:tabLst>
            </a:pPr>
            <a:r>
              <a:rPr b="0" lang="en-US" sz="2300" strike="noStrike" u="none">
                <a:solidFill>
                  <a:srgbClr val="1b1b27"/>
                </a:solidFill>
                <a:effectLst/>
                <a:uFillTx/>
                <a:latin typeface="Alexandria"/>
                <a:ea typeface="Alexandria"/>
              </a:rPr>
              <a:t>Περιλαμβάνονται προγράμματα στους παρακάτω τομείς:</a:t>
            </a:r>
            <a:endParaRPr b="0" lang="en-US" sz="2300" strike="noStrike" u="none">
              <a:solidFill>
                <a:srgbClr val="000000"/>
              </a:solidFill>
              <a:effectLst/>
              <a:uFillTx/>
              <a:latin typeface="Arial"/>
            </a:endParaRPr>
          </a:p>
        </p:txBody>
      </p:sp>
      <p:sp>
        <p:nvSpPr>
          <p:cNvPr id="52" name="Text 2"/>
          <p:cNvSpPr/>
          <p:nvPr/>
        </p:nvSpPr>
        <p:spPr>
          <a:xfrm>
            <a:off x="793800" y="271908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ΥΓΕΙΑ:</a:t>
            </a:r>
            <a:r>
              <a:rPr b="0" lang="en-US" sz="1550" strike="noStrike" u="none">
                <a:solidFill>
                  <a:srgbClr val="404155"/>
                </a:solidFill>
                <a:effectLst/>
                <a:uFillTx/>
                <a:latin typeface="Nobile"/>
                <a:ea typeface="Nobile"/>
              </a:rPr>
              <a:t> Διατροφή- Αυτομέριμνα, Οδική Ασφάλεια Ψυχική και Συναισθηματική Υγεία - Πρόληψη Γνωρίζω το σώμα μου - Σεξουαλική Διαπαιδαγώγηση</a:t>
            </a:r>
            <a:endParaRPr b="0" lang="en-US" sz="1550" strike="noStrike" u="none">
              <a:solidFill>
                <a:srgbClr val="000000"/>
              </a:solidFill>
              <a:effectLst/>
              <a:uFillTx/>
              <a:latin typeface="Arial"/>
            </a:endParaRPr>
          </a:p>
        </p:txBody>
      </p:sp>
      <p:sp>
        <p:nvSpPr>
          <p:cNvPr id="53" name="Text 3"/>
          <p:cNvSpPr/>
          <p:nvPr/>
        </p:nvSpPr>
        <p:spPr>
          <a:xfrm>
            <a:off x="793800" y="3577320"/>
            <a:ext cx="13042440" cy="95220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Λέξεις κλειδιά:</a:t>
            </a:r>
            <a:r>
              <a:rPr b="0" lang="en-US" sz="1550" strike="noStrike" u="none">
                <a:solidFill>
                  <a:srgbClr val="404155"/>
                </a:solidFill>
                <a:effectLst/>
                <a:uFillTx/>
                <a:latin typeface="Nobile"/>
                <a:ea typeface="Nobile"/>
              </a:rPr>
              <a:t> υγιεινή ζωή, άσκηση και διατροφή, πρόληψη και προστασία από εξαρτήσεις, αυτομέριμνα και ψυχική υγεία, σεξουαλική διαπαιδαγώγηση, ασφάλεια στο δρόμο, οδική ασφάλεια, ασφάλεια στα σπορ, στο σπίτι, στην πλοήγηση και στη χρήση διαδικτύου, πρώτες βοήθειες, διασώστες, ευαισθητοποίηση σε θέματα αναπηρίας και ευαλωτότητας.</a:t>
            </a:r>
            <a:endParaRPr b="0" lang="en-US" sz="1550" strike="noStrike" u="none">
              <a:solidFill>
                <a:srgbClr val="000000"/>
              </a:solidFill>
              <a:effectLst/>
              <a:uFillTx/>
              <a:latin typeface="Arial"/>
            </a:endParaRPr>
          </a:p>
        </p:txBody>
      </p:sp>
      <p:sp>
        <p:nvSpPr>
          <p:cNvPr id="54" name="Text 4"/>
          <p:cNvSpPr/>
          <p:nvPr/>
        </p:nvSpPr>
        <p:spPr>
          <a:xfrm>
            <a:off x="793800" y="4753080"/>
            <a:ext cx="198000" cy="24768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Alexandria Light"/>
                <a:ea typeface="Alexandria Light"/>
              </a:rPr>
              <a:t>01</a:t>
            </a:r>
            <a:endParaRPr b="0" lang="en-US" sz="1550" strike="noStrike" u="none">
              <a:solidFill>
                <a:srgbClr val="000000"/>
              </a:solidFill>
              <a:effectLst/>
              <a:uFillTx/>
              <a:latin typeface="Arial"/>
            </a:endParaRPr>
          </a:p>
        </p:txBody>
      </p:sp>
      <p:sp>
        <p:nvSpPr>
          <p:cNvPr id="55" name="Shape 5"/>
          <p:cNvSpPr/>
          <p:nvPr/>
        </p:nvSpPr>
        <p:spPr>
          <a:xfrm>
            <a:off x="793800" y="5067360"/>
            <a:ext cx="4214880" cy="22680"/>
          </a:xfrm>
          <a:prstGeom prst="rect">
            <a:avLst/>
          </a:prstGeom>
          <a:solidFill>
            <a:srgbClr val="1b54da"/>
          </a:solidFill>
          <a:ln w="0">
            <a:noFill/>
          </a:ln>
        </p:spPr>
        <p:style>
          <a:lnRef idx="0"/>
          <a:fillRef idx="0"/>
          <a:effectRef idx="0"/>
          <a:fontRef idx="minor"/>
        </p:style>
        <p:txBody>
          <a:bodyPr lIns="90000" rIns="90000" tIns="-21960" bIns="-21960" anchor="t">
            <a:noAutofit/>
          </a:bodyPr>
          <a:p>
            <a:endParaRPr b="0" lang="en-US" sz="1800" strike="noStrike" u="none">
              <a:solidFill>
                <a:srgbClr val="ffffff"/>
              </a:solidFill>
              <a:effectLst/>
              <a:uFillTx/>
              <a:latin typeface="Arial"/>
            </a:endParaRPr>
          </a:p>
        </p:txBody>
      </p:sp>
      <p:sp>
        <p:nvSpPr>
          <p:cNvPr id="56" name="Text 6"/>
          <p:cNvSpPr/>
          <p:nvPr/>
        </p:nvSpPr>
        <p:spPr>
          <a:xfrm>
            <a:off x="793800" y="5212440"/>
            <a:ext cx="4214880" cy="619920"/>
          </a:xfrm>
          <a:prstGeom prst="rect">
            <a:avLst/>
          </a:prstGeom>
          <a:noFill/>
          <a:ln w="0">
            <a:noFill/>
          </a:ln>
        </p:spPr>
        <p:style>
          <a:lnRef idx="0"/>
          <a:fillRef idx="0"/>
          <a:effectRef idx="0"/>
          <a:fontRef idx="minor"/>
        </p:style>
        <p:txBody>
          <a:bodyPr lIns="0" rIns="0" tIns="0" bIns="0" anchor="t">
            <a:noAutofit/>
          </a:bodyPr>
          <a:p>
            <a:pPr>
              <a:lnSpc>
                <a:spcPts val="2401"/>
              </a:lnSpc>
              <a:tabLst>
                <a:tab algn="l" pos="0"/>
              </a:tabLst>
            </a:pPr>
            <a:r>
              <a:rPr b="0" lang="en-US" sz="1950" strike="noStrike" u="none">
                <a:solidFill>
                  <a:srgbClr val="404155"/>
                </a:solidFill>
                <a:effectLst/>
                <a:uFillTx/>
                <a:latin typeface="Alexandria"/>
                <a:ea typeface="Alexandria"/>
              </a:rPr>
              <a:t>ΥΓΕΙΑ: Διατροφή - Αυτομέριμνα, Ασφάλεια</a:t>
            </a:r>
            <a:endParaRPr b="0" lang="en-US" sz="1950" strike="noStrike" u="none">
              <a:solidFill>
                <a:srgbClr val="000000"/>
              </a:solidFill>
              <a:effectLst/>
              <a:uFillTx/>
              <a:latin typeface="Arial"/>
            </a:endParaRPr>
          </a:p>
        </p:txBody>
      </p:sp>
      <p:sp>
        <p:nvSpPr>
          <p:cNvPr id="57" name="Text 7"/>
          <p:cNvSpPr/>
          <p:nvPr/>
        </p:nvSpPr>
        <p:spPr>
          <a:xfrm>
            <a:off x="5207400" y="4753080"/>
            <a:ext cx="198000" cy="24768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Alexandria Light"/>
                <a:ea typeface="Alexandria Light"/>
              </a:rPr>
              <a:t>02</a:t>
            </a:r>
            <a:endParaRPr b="0" lang="en-US" sz="1550" strike="noStrike" u="none">
              <a:solidFill>
                <a:srgbClr val="000000"/>
              </a:solidFill>
              <a:effectLst/>
              <a:uFillTx/>
              <a:latin typeface="Arial"/>
            </a:endParaRPr>
          </a:p>
        </p:txBody>
      </p:sp>
      <p:sp>
        <p:nvSpPr>
          <p:cNvPr id="58" name="Shape 8"/>
          <p:cNvSpPr/>
          <p:nvPr/>
        </p:nvSpPr>
        <p:spPr>
          <a:xfrm>
            <a:off x="5207400" y="5067360"/>
            <a:ext cx="4214880" cy="22680"/>
          </a:xfrm>
          <a:prstGeom prst="rect">
            <a:avLst/>
          </a:prstGeom>
          <a:solidFill>
            <a:srgbClr val="1b54da"/>
          </a:solidFill>
          <a:ln w="0">
            <a:noFill/>
          </a:ln>
        </p:spPr>
        <p:style>
          <a:lnRef idx="0"/>
          <a:fillRef idx="0"/>
          <a:effectRef idx="0"/>
          <a:fontRef idx="minor"/>
        </p:style>
        <p:txBody>
          <a:bodyPr lIns="90000" rIns="90000" tIns="-21960" bIns="-21960" anchor="t">
            <a:noAutofit/>
          </a:bodyPr>
          <a:p>
            <a:endParaRPr b="0" lang="en-US" sz="1800" strike="noStrike" u="none">
              <a:solidFill>
                <a:srgbClr val="ffffff"/>
              </a:solidFill>
              <a:effectLst/>
              <a:uFillTx/>
              <a:latin typeface="Arial"/>
            </a:endParaRPr>
          </a:p>
        </p:txBody>
      </p:sp>
      <p:sp>
        <p:nvSpPr>
          <p:cNvPr id="59" name="Text 9"/>
          <p:cNvSpPr/>
          <p:nvPr/>
        </p:nvSpPr>
        <p:spPr>
          <a:xfrm>
            <a:off x="5207400" y="5212440"/>
            <a:ext cx="4214880" cy="619920"/>
          </a:xfrm>
          <a:prstGeom prst="rect">
            <a:avLst/>
          </a:prstGeom>
          <a:noFill/>
          <a:ln w="0">
            <a:noFill/>
          </a:ln>
        </p:spPr>
        <p:style>
          <a:lnRef idx="0"/>
          <a:fillRef idx="0"/>
          <a:effectRef idx="0"/>
          <a:fontRef idx="minor"/>
        </p:style>
        <p:txBody>
          <a:bodyPr lIns="0" rIns="0" tIns="0" bIns="0" anchor="t">
            <a:noAutofit/>
          </a:bodyPr>
          <a:p>
            <a:pPr>
              <a:lnSpc>
                <a:spcPts val="2401"/>
              </a:lnSpc>
              <a:tabLst>
                <a:tab algn="l" pos="0"/>
              </a:tabLst>
            </a:pPr>
            <a:r>
              <a:rPr b="0" lang="en-US" sz="1950" strike="noStrike" u="none">
                <a:solidFill>
                  <a:srgbClr val="404155"/>
                </a:solidFill>
                <a:effectLst/>
                <a:uFillTx/>
                <a:latin typeface="Alexandria"/>
                <a:ea typeface="Alexandria"/>
              </a:rPr>
              <a:t>ΥΓΕΙΑ: Διατροφή - Αυτομέριμνα, Ασφάλεια</a:t>
            </a:r>
            <a:endParaRPr b="0" lang="en-US" sz="1950" strike="noStrike" u="none">
              <a:solidFill>
                <a:srgbClr val="000000"/>
              </a:solidFill>
              <a:effectLst/>
              <a:uFillTx/>
              <a:latin typeface="Arial"/>
            </a:endParaRPr>
          </a:p>
        </p:txBody>
      </p:sp>
      <p:sp>
        <p:nvSpPr>
          <p:cNvPr id="60" name="Text 10"/>
          <p:cNvSpPr/>
          <p:nvPr/>
        </p:nvSpPr>
        <p:spPr>
          <a:xfrm>
            <a:off x="9621360" y="4753080"/>
            <a:ext cx="198000" cy="24768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Alexandria Light"/>
                <a:ea typeface="Alexandria Light"/>
              </a:rPr>
              <a:t>03</a:t>
            </a:r>
            <a:endParaRPr b="0" lang="en-US" sz="1550" strike="noStrike" u="none">
              <a:solidFill>
                <a:srgbClr val="000000"/>
              </a:solidFill>
              <a:effectLst/>
              <a:uFillTx/>
              <a:latin typeface="Arial"/>
            </a:endParaRPr>
          </a:p>
        </p:txBody>
      </p:sp>
      <p:sp>
        <p:nvSpPr>
          <p:cNvPr id="61" name="Shape 11"/>
          <p:cNvSpPr/>
          <p:nvPr/>
        </p:nvSpPr>
        <p:spPr>
          <a:xfrm>
            <a:off x="9621360" y="5067360"/>
            <a:ext cx="4214880" cy="22680"/>
          </a:xfrm>
          <a:prstGeom prst="rect">
            <a:avLst/>
          </a:prstGeom>
          <a:solidFill>
            <a:srgbClr val="1b54da"/>
          </a:solidFill>
          <a:ln w="0">
            <a:noFill/>
          </a:ln>
        </p:spPr>
        <p:style>
          <a:lnRef idx="0"/>
          <a:fillRef idx="0"/>
          <a:effectRef idx="0"/>
          <a:fontRef idx="minor"/>
        </p:style>
        <p:txBody>
          <a:bodyPr lIns="90000" rIns="90000" tIns="-21960" bIns="-21960" anchor="t">
            <a:noAutofit/>
          </a:bodyPr>
          <a:p>
            <a:endParaRPr b="0" lang="en-US" sz="1800" strike="noStrike" u="none">
              <a:solidFill>
                <a:srgbClr val="ffffff"/>
              </a:solidFill>
              <a:effectLst/>
              <a:uFillTx/>
              <a:latin typeface="Arial"/>
            </a:endParaRPr>
          </a:p>
        </p:txBody>
      </p:sp>
      <p:sp>
        <p:nvSpPr>
          <p:cNvPr id="62" name="Text 12"/>
          <p:cNvSpPr/>
          <p:nvPr/>
        </p:nvSpPr>
        <p:spPr>
          <a:xfrm>
            <a:off x="9621360" y="5212440"/>
            <a:ext cx="4214880" cy="619920"/>
          </a:xfrm>
          <a:prstGeom prst="rect">
            <a:avLst/>
          </a:prstGeom>
          <a:noFill/>
          <a:ln w="0">
            <a:noFill/>
          </a:ln>
        </p:spPr>
        <p:style>
          <a:lnRef idx="0"/>
          <a:fillRef idx="0"/>
          <a:effectRef idx="0"/>
          <a:fontRef idx="minor"/>
        </p:style>
        <p:txBody>
          <a:bodyPr lIns="0" rIns="0" tIns="0" bIns="0" anchor="t">
            <a:noAutofit/>
          </a:bodyPr>
          <a:p>
            <a:pPr>
              <a:lnSpc>
                <a:spcPts val="2401"/>
              </a:lnSpc>
              <a:tabLst>
                <a:tab algn="l" pos="0"/>
              </a:tabLst>
            </a:pPr>
            <a:r>
              <a:rPr b="0" lang="en-US" sz="1950" strike="noStrike" u="none">
                <a:solidFill>
                  <a:srgbClr val="404155"/>
                </a:solidFill>
                <a:effectLst/>
                <a:uFillTx/>
                <a:latin typeface="Alexandria"/>
                <a:ea typeface="Alexandria"/>
              </a:rPr>
              <a:t>Ψυχική και Συναισθηματική Υγεία - Πρόληψη</a:t>
            </a:r>
            <a:endParaRPr b="0" lang="en-US" sz="1950" strike="noStrike" u="none">
              <a:solidFill>
                <a:srgbClr val="000000"/>
              </a:solidFill>
              <a:effectLst/>
              <a:uFillTx/>
              <a:latin typeface="Arial"/>
            </a:endParaRPr>
          </a:p>
        </p:txBody>
      </p:sp>
      <p:sp>
        <p:nvSpPr>
          <p:cNvPr id="63" name="Text 13"/>
          <p:cNvSpPr/>
          <p:nvPr/>
        </p:nvSpPr>
        <p:spPr>
          <a:xfrm>
            <a:off x="793800" y="6179760"/>
            <a:ext cx="198000" cy="24768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Alexandria Light"/>
                <a:ea typeface="Alexandria Light"/>
              </a:rPr>
              <a:t>04</a:t>
            </a:r>
            <a:endParaRPr b="0" lang="en-US" sz="1550" strike="noStrike" u="none">
              <a:solidFill>
                <a:srgbClr val="000000"/>
              </a:solidFill>
              <a:effectLst/>
              <a:uFillTx/>
              <a:latin typeface="Arial"/>
            </a:endParaRPr>
          </a:p>
        </p:txBody>
      </p:sp>
      <p:sp>
        <p:nvSpPr>
          <p:cNvPr id="64" name="Shape 14"/>
          <p:cNvSpPr/>
          <p:nvPr/>
        </p:nvSpPr>
        <p:spPr>
          <a:xfrm>
            <a:off x="793800" y="6494040"/>
            <a:ext cx="6421680" cy="22680"/>
          </a:xfrm>
          <a:prstGeom prst="rect">
            <a:avLst/>
          </a:prstGeom>
          <a:solidFill>
            <a:srgbClr val="1b54da"/>
          </a:solidFill>
          <a:ln w="0">
            <a:noFill/>
          </a:ln>
        </p:spPr>
        <p:style>
          <a:lnRef idx="0"/>
          <a:fillRef idx="0"/>
          <a:effectRef idx="0"/>
          <a:fontRef idx="minor"/>
        </p:style>
        <p:txBody>
          <a:bodyPr lIns="90000" rIns="90000" tIns="-21960" bIns="-21960" anchor="t">
            <a:noAutofit/>
          </a:bodyPr>
          <a:p>
            <a:endParaRPr b="0" lang="en-US" sz="1800" strike="noStrike" u="none">
              <a:solidFill>
                <a:srgbClr val="ffffff"/>
              </a:solidFill>
              <a:effectLst/>
              <a:uFillTx/>
              <a:latin typeface="Arial"/>
            </a:endParaRPr>
          </a:p>
        </p:txBody>
      </p:sp>
      <p:sp>
        <p:nvSpPr>
          <p:cNvPr id="65" name="Text 15"/>
          <p:cNvSpPr/>
          <p:nvPr/>
        </p:nvSpPr>
        <p:spPr>
          <a:xfrm>
            <a:off x="793800" y="6639120"/>
            <a:ext cx="5279400" cy="309960"/>
          </a:xfrm>
          <a:prstGeom prst="rect">
            <a:avLst/>
          </a:prstGeom>
          <a:noFill/>
          <a:ln w="0">
            <a:noFill/>
          </a:ln>
        </p:spPr>
        <p:style>
          <a:lnRef idx="0"/>
          <a:fillRef idx="0"/>
          <a:effectRef idx="0"/>
          <a:fontRef idx="minor"/>
        </p:style>
        <p:txBody>
          <a:bodyPr wrap="none" lIns="0" rIns="0" tIns="0" bIns="0" anchor="t">
            <a:noAutofit/>
          </a:bodyPr>
          <a:p>
            <a:pPr>
              <a:lnSpc>
                <a:spcPts val="2401"/>
              </a:lnSpc>
              <a:tabLst>
                <a:tab algn="l" pos="0"/>
              </a:tabLst>
            </a:pPr>
            <a:r>
              <a:rPr b="0" lang="en-US" sz="1950" strike="noStrike" u="none">
                <a:solidFill>
                  <a:srgbClr val="404155"/>
                </a:solidFill>
                <a:effectLst/>
                <a:uFillTx/>
                <a:latin typeface="Alexandria"/>
                <a:ea typeface="Alexandria"/>
              </a:rPr>
              <a:t>Ψυχική και Συναισθηματική Υγεία - Πρόληψη</a:t>
            </a:r>
            <a:endParaRPr b="0" lang="en-US" sz="1950" strike="noStrike" u="none">
              <a:solidFill>
                <a:srgbClr val="000000"/>
              </a:solidFill>
              <a:effectLst/>
              <a:uFillTx/>
              <a:latin typeface="Arial"/>
            </a:endParaRPr>
          </a:p>
        </p:txBody>
      </p:sp>
      <p:sp>
        <p:nvSpPr>
          <p:cNvPr id="66" name="Text 16"/>
          <p:cNvSpPr/>
          <p:nvPr/>
        </p:nvSpPr>
        <p:spPr>
          <a:xfrm>
            <a:off x="7414200" y="6179760"/>
            <a:ext cx="198000" cy="24768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Alexandria Light"/>
                <a:ea typeface="Alexandria Light"/>
              </a:rPr>
              <a:t>05</a:t>
            </a:r>
            <a:endParaRPr b="0" lang="en-US" sz="1550" strike="noStrike" u="none">
              <a:solidFill>
                <a:srgbClr val="000000"/>
              </a:solidFill>
              <a:effectLst/>
              <a:uFillTx/>
              <a:latin typeface="Arial"/>
            </a:endParaRPr>
          </a:p>
        </p:txBody>
      </p:sp>
      <p:sp>
        <p:nvSpPr>
          <p:cNvPr id="67" name="Shape 17"/>
          <p:cNvSpPr/>
          <p:nvPr/>
        </p:nvSpPr>
        <p:spPr>
          <a:xfrm>
            <a:off x="7414200" y="6494040"/>
            <a:ext cx="6422040" cy="22680"/>
          </a:xfrm>
          <a:prstGeom prst="rect">
            <a:avLst/>
          </a:prstGeom>
          <a:solidFill>
            <a:srgbClr val="1b54da"/>
          </a:solidFill>
          <a:ln w="0">
            <a:noFill/>
          </a:ln>
        </p:spPr>
        <p:style>
          <a:lnRef idx="0"/>
          <a:fillRef idx="0"/>
          <a:effectRef idx="0"/>
          <a:fontRef idx="minor"/>
        </p:style>
        <p:txBody>
          <a:bodyPr lIns="90000" rIns="90000" tIns="-21960" bIns="-21960" anchor="t">
            <a:noAutofit/>
          </a:bodyPr>
          <a:p>
            <a:endParaRPr b="0" lang="en-US" sz="1800" strike="noStrike" u="none">
              <a:solidFill>
                <a:srgbClr val="ffffff"/>
              </a:solidFill>
              <a:effectLst/>
              <a:uFillTx/>
              <a:latin typeface="Arial"/>
            </a:endParaRPr>
          </a:p>
        </p:txBody>
      </p:sp>
      <p:sp>
        <p:nvSpPr>
          <p:cNvPr id="68" name="Text 18"/>
          <p:cNvSpPr/>
          <p:nvPr/>
        </p:nvSpPr>
        <p:spPr>
          <a:xfrm>
            <a:off x="7414200" y="6639120"/>
            <a:ext cx="3430440" cy="309960"/>
          </a:xfrm>
          <a:prstGeom prst="rect">
            <a:avLst/>
          </a:prstGeom>
          <a:noFill/>
          <a:ln w="0">
            <a:noFill/>
          </a:ln>
        </p:spPr>
        <p:style>
          <a:lnRef idx="0"/>
          <a:fillRef idx="0"/>
          <a:effectRef idx="0"/>
          <a:fontRef idx="minor"/>
        </p:style>
        <p:txBody>
          <a:bodyPr wrap="none" lIns="0" rIns="0" tIns="0" bIns="0" anchor="t">
            <a:noAutofit/>
          </a:bodyPr>
          <a:p>
            <a:pPr>
              <a:lnSpc>
                <a:spcPts val="2401"/>
              </a:lnSpc>
              <a:tabLst>
                <a:tab algn="l" pos="0"/>
              </a:tabLst>
            </a:pPr>
            <a:r>
              <a:rPr b="0" lang="en-US" sz="1950" strike="noStrike" u="none">
                <a:solidFill>
                  <a:srgbClr val="404155"/>
                </a:solidFill>
                <a:effectLst/>
                <a:uFillTx/>
                <a:latin typeface="Alexandria"/>
                <a:ea typeface="Alexandria"/>
              </a:rPr>
              <a:t>Σεξουαλική Διαπαιδαγώγηση</a:t>
            </a:r>
            <a:endParaRPr b="0" lang="en-US" sz="19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 0"/>
          <p:cNvSpPr/>
          <p:nvPr/>
        </p:nvSpPr>
        <p:spPr>
          <a:xfrm>
            <a:off x="725760" y="638280"/>
            <a:ext cx="3137040" cy="283320"/>
          </a:xfrm>
          <a:prstGeom prst="rect">
            <a:avLst/>
          </a:prstGeom>
          <a:noFill/>
          <a:ln w="0">
            <a:noFill/>
          </a:ln>
        </p:spPr>
        <p:style>
          <a:lnRef idx="0"/>
          <a:fillRef idx="0"/>
          <a:effectRef idx="0"/>
          <a:fontRef idx="minor"/>
        </p:style>
        <p:txBody>
          <a:bodyPr wrap="none" lIns="0" rIns="0" tIns="0" bIns="0" anchor="t">
            <a:noAutofit/>
          </a:bodyPr>
          <a:p>
            <a:pPr>
              <a:lnSpc>
                <a:spcPts val="2200"/>
              </a:lnSpc>
              <a:tabLst>
                <a:tab algn="l" pos="0"/>
              </a:tabLst>
            </a:pPr>
            <a:r>
              <a:rPr b="0" lang="en-US" sz="1750" strike="noStrike" u="none">
                <a:solidFill>
                  <a:srgbClr val="1b1b27"/>
                </a:solidFill>
                <a:effectLst/>
                <a:uFillTx/>
                <a:latin typeface="Alexandria"/>
                <a:ea typeface="Alexandria"/>
              </a:rPr>
              <a:t>Σεξουαλική Διαπαιδαγώγηση</a:t>
            </a:r>
            <a:endParaRPr b="0" lang="en-US" sz="1750" strike="noStrike" u="none">
              <a:solidFill>
                <a:srgbClr val="000000"/>
              </a:solidFill>
              <a:effectLst/>
              <a:uFillTx/>
              <a:latin typeface="Arial"/>
            </a:endParaRPr>
          </a:p>
        </p:txBody>
      </p:sp>
      <p:sp>
        <p:nvSpPr>
          <p:cNvPr id="70" name="Text 1"/>
          <p:cNvSpPr/>
          <p:nvPr/>
        </p:nvSpPr>
        <p:spPr>
          <a:xfrm>
            <a:off x="725760" y="1103400"/>
            <a:ext cx="5361120" cy="566640"/>
          </a:xfrm>
          <a:prstGeom prst="rect">
            <a:avLst/>
          </a:prstGeom>
          <a:noFill/>
          <a:ln w="0">
            <a:noFill/>
          </a:ln>
        </p:spPr>
        <p:style>
          <a:lnRef idx="0"/>
          <a:fillRef idx="0"/>
          <a:effectRef idx="0"/>
          <a:fontRef idx="minor"/>
        </p:style>
        <p:txBody>
          <a:bodyPr wrap="none" lIns="0" rIns="0" tIns="0" bIns="0" anchor="t">
            <a:noAutofit/>
          </a:bodyPr>
          <a:p>
            <a:pPr>
              <a:lnSpc>
                <a:spcPts val="4450"/>
              </a:lnSpc>
              <a:tabLst>
                <a:tab algn="l" pos="0"/>
              </a:tabLst>
            </a:pPr>
            <a:r>
              <a:rPr b="0" lang="en-US" sz="3550" strike="noStrike" u="none">
                <a:solidFill>
                  <a:srgbClr val="1b54da"/>
                </a:solidFill>
                <a:effectLst/>
                <a:uFillTx/>
                <a:latin typeface="Alexandria"/>
                <a:ea typeface="Alexandria"/>
              </a:rPr>
              <a:t>Φροντίζω το Περιβάλλον</a:t>
            </a:r>
            <a:endParaRPr b="0" lang="en-US" sz="3550" strike="noStrike" u="none">
              <a:solidFill>
                <a:srgbClr val="000000"/>
              </a:solidFill>
              <a:effectLst/>
              <a:uFillTx/>
              <a:latin typeface="Arial"/>
            </a:endParaRPr>
          </a:p>
        </p:txBody>
      </p:sp>
      <p:sp>
        <p:nvSpPr>
          <p:cNvPr id="71" name="Text 2"/>
          <p:cNvSpPr/>
          <p:nvPr/>
        </p:nvSpPr>
        <p:spPr>
          <a:xfrm>
            <a:off x="725760" y="1942920"/>
            <a:ext cx="7365960" cy="339840"/>
          </a:xfrm>
          <a:prstGeom prst="rect">
            <a:avLst/>
          </a:prstGeom>
          <a:noFill/>
          <a:ln w="0">
            <a:noFill/>
          </a:ln>
        </p:spPr>
        <p:style>
          <a:lnRef idx="0"/>
          <a:fillRef idx="0"/>
          <a:effectRef idx="0"/>
          <a:fontRef idx="minor"/>
        </p:style>
        <p:txBody>
          <a:bodyPr wrap="none" lIns="0" rIns="0" tIns="0" bIns="0" anchor="t">
            <a:noAutofit/>
          </a:bodyPr>
          <a:p>
            <a:pPr>
              <a:lnSpc>
                <a:spcPts val="2650"/>
              </a:lnSpc>
              <a:tabLst>
                <a:tab algn="l" pos="0"/>
              </a:tabLst>
            </a:pPr>
            <a:r>
              <a:rPr b="0" lang="en-US" sz="2100" strike="noStrike" u="none">
                <a:solidFill>
                  <a:srgbClr val="1b1b27"/>
                </a:solidFill>
                <a:effectLst/>
                <a:uFillTx/>
                <a:latin typeface="Alexandria"/>
                <a:ea typeface="Alexandria"/>
              </a:rPr>
              <a:t>Περιλαμβάνονται προγράμματα στους παρακάτω τομείς:</a:t>
            </a:r>
            <a:endParaRPr b="0" lang="en-US" sz="2100" strike="noStrike" u="none">
              <a:solidFill>
                <a:srgbClr val="000000"/>
              </a:solidFill>
              <a:effectLst/>
              <a:uFillTx/>
              <a:latin typeface="Arial"/>
            </a:endParaRPr>
          </a:p>
        </p:txBody>
      </p:sp>
      <p:sp>
        <p:nvSpPr>
          <p:cNvPr id="72" name="Text 3"/>
          <p:cNvSpPr/>
          <p:nvPr/>
        </p:nvSpPr>
        <p:spPr>
          <a:xfrm>
            <a:off x="725760" y="2555280"/>
            <a:ext cx="13178160" cy="580320"/>
          </a:xfrm>
          <a:prstGeom prst="rect">
            <a:avLst/>
          </a:prstGeom>
          <a:noFill/>
          <a:ln w="0">
            <a:noFill/>
          </a:ln>
        </p:spPr>
        <p:style>
          <a:lnRef idx="0"/>
          <a:fillRef idx="0"/>
          <a:effectRef idx="0"/>
          <a:fontRef idx="minor"/>
        </p:style>
        <p:txBody>
          <a:bodyPr lIns="0" rIns="0" tIns="0" bIns="0" anchor="t">
            <a:noAutofit/>
          </a:bodyPr>
          <a:p>
            <a:pPr>
              <a:lnSpc>
                <a:spcPts val="2251"/>
              </a:lnSpc>
              <a:tabLst>
                <a:tab algn="l" pos="0"/>
              </a:tabLst>
            </a:pPr>
            <a:r>
              <a:rPr b="0" lang="en-US" sz="1400" strike="noStrike" u="none">
                <a:solidFill>
                  <a:srgbClr val="404155"/>
                </a:solidFill>
                <a:effectLst/>
                <a:uFillTx/>
                <a:latin typeface="Nobile"/>
                <a:ea typeface="Nobile"/>
              </a:rPr>
              <a:t>Οικολογία - Παγκόσμια και τοπική Φυσική κληρονομιά Κλιματική αλλαγή - Φυσικές Καταστροφές, Πολιτική προστασία Παγκόσμια και τοπική Πολιτιστική κληρονομιά</a:t>
            </a:r>
            <a:endParaRPr b="0" lang="en-US" sz="1400" strike="noStrike" u="none">
              <a:solidFill>
                <a:srgbClr val="000000"/>
              </a:solidFill>
              <a:effectLst/>
              <a:uFillTx/>
              <a:latin typeface="Arial"/>
            </a:endParaRPr>
          </a:p>
        </p:txBody>
      </p:sp>
      <p:sp>
        <p:nvSpPr>
          <p:cNvPr id="73" name="Text 4"/>
          <p:cNvSpPr/>
          <p:nvPr/>
        </p:nvSpPr>
        <p:spPr>
          <a:xfrm>
            <a:off x="725760" y="3339720"/>
            <a:ext cx="13178160" cy="870480"/>
          </a:xfrm>
          <a:prstGeom prst="rect">
            <a:avLst/>
          </a:prstGeom>
          <a:noFill/>
          <a:ln w="0">
            <a:noFill/>
          </a:ln>
        </p:spPr>
        <p:style>
          <a:lnRef idx="0"/>
          <a:fillRef idx="0"/>
          <a:effectRef idx="0"/>
          <a:fontRef idx="minor"/>
        </p:style>
        <p:txBody>
          <a:bodyPr lIns="0" rIns="0" tIns="0" bIns="0" anchor="t">
            <a:noAutofit/>
          </a:bodyPr>
          <a:p>
            <a:pPr>
              <a:lnSpc>
                <a:spcPts val="2251"/>
              </a:lnSpc>
              <a:tabLst>
                <a:tab algn="l" pos="0"/>
              </a:tabLst>
            </a:pPr>
            <a:r>
              <a:rPr b="1" lang="en-US" sz="1400" strike="noStrike" u="none">
                <a:solidFill>
                  <a:srgbClr val="404155"/>
                </a:solidFill>
                <a:effectLst/>
                <a:uFillTx/>
                <a:latin typeface="Nobile"/>
                <a:ea typeface="Nobile"/>
              </a:rPr>
              <a:t>Λέξεις κλειδιά:</a:t>
            </a:r>
            <a:r>
              <a:rPr b="0" lang="en-US" sz="1400" strike="noStrike" u="none">
                <a:solidFill>
                  <a:srgbClr val="404155"/>
                </a:solidFill>
                <a:effectLst/>
                <a:uFillTx/>
                <a:latin typeface="Nobile"/>
                <a:ea typeface="Nobile"/>
              </a:rPr>
              <a:t> κλίμα, κλιματική αλλαγή, οικολογική συνείδηση, ανακύκλωση, τεχνολογία περιβάλλοντος και βιώσιμη ανάπτυξη, φυσικές καταστροφές: πρόληψη &amp; προστασία, παγκόσμια κληρονομιά, φιλοζωία, τα δικαιώματα των ζώων και αειφορία, τοπική πολιτιστική κληρονομιά, παγκόσμια πολιτιστική κληρονομιά</a:t>
            </a:r>
            <a:endParaRPr b="0" lang="en-US" sz="1400" strike="noStrike" u="none">
              <a:solidFill>
                <a:srgbClr val="000000"/>
              </a:solidFill>
              <a:effectLst/>
              <a:uFillTx/>
              <a:latin typeface="Arial"/>
            </a:endParaRPr>
          </a:p>
        </p:txBody>
      </p:sp>
      <p:sp>
        <p:nvSpPr>
          <p:cNvPr id="74" name="Shape 5"/>
          <p:cNvSpPr/>
          <p:nvPr/>
        </p:nvSpPr>
        <p:spPr>
          <a:xfrm>
            <a:off x="725760" y="4686840"/>
            <a:ext cx="4271400" cy="1225080"/>
          </a:xfrm>
          <a:prstGeom prst="roundRect">
            <a:avLst>
              <a:gd name="adj" fmla="val 8955"/>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75" name="Shape 6"/>
          <p:cNvSpPr/>
          <p:nvPr/>
        </p:nvSpPr>
        <p:spPr>
          <a:xfrm>
            <a:off x="725760" y="4664160"/>
            <a:ext cx="4271400" cy="91080"/>
          </a:xfrm>
          <a:prstGeom prst="roundRect">
            <a:avLst>
              <a:gd name="adj" fmla="val 83366"/>
            </a:avLst>
          </a:prstGeom>
          <a:solidFill>
            <a:srgbClr val="1b54da"/>
          </a:solidFill>
          <a:ln w="0">
            <a:noFill/>
          </a:ln>
        </p:spPr>
        <p:style>
          <a:lnRef idx="0"/>
          <a:fillRef idx="0"/>
          <a:effectRef idx="0"/>
          <a:fontRef idx="minor"/>
        </p:style>
        <p:txBody>
          <a:bodyPr lIns="90000" rIns="90000" tIns="19440" bIns="19440" anchor="t">
            <a:noAutofit/>
          </a:bodyPr>
          <a:p>
            <a:endParaRPr b="0" lang="en-US" sz="1800" strike="noStrike" u="none">
              <a:solidFill>
                <a:srgbClr val="ffffff"/>
              </a:solidFill>
              <a:effectLst/>
              <a:uFillTx/>
              <a:latin typeface="Arial"/>
            </a:endParaRPr>
          </a:p>
        </p:txBody>
      </p:sp>
      <p:sp>
        <p:nvSpPr>
          <p:cNvPr id="76" name="Shape 7"/>
          <p:cNvSpPr/>
          <p:nvPr/>
        </p:nvSpPr>
        <p:spPr>
          <a:xfrm>
            <a:off x="2589480" y="4414680"/>
            <a:ext cx="543960" cy="543960"/>
          </a:xfrm>
          <a:prstGeom prst="roundRect">
            <a:avLst>
              <a:gd name="adj" fmla="val 167942"/>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77" name="Text 8"/>
          <p:cNvSpPr/>
          <p:nvPr/>
        </p:nvSpPr>
        <p:spPr>
          <a:xfrm>
            <a:off x="2752920" y="4550760"/>
            <a:ext cx="217440" cy="271800"/>
          </a:xfrm>
          <a:prstGeom prst="rect">
            <a:avLst/>
          </a:prstGeom>
          <a:noFill/>
          <a:ln w="0">
            <a:noFill/>
          </a:ln>
        </p:spPr>
        <p:style>
          <a:lnRef idx="0"/>
          <a:fillRef idx="0"/>
          <a:effectRef idx="0"/>
          <a:fontRef idx="minor"/>
        </p:style>
        <p:txBody>
          <a:bodyPr wrap="none" lIns="0" rIns="0" tIns="0" bIns="0" anchor="t">
            <a:noAutofit/>
          </a:bodyPr>
          <a:p>
            <a:pPr>
              <a:lnSpc>
                <a:spcPts val="2701"/>
              </a:lnSpc>
              <a:tabLst>
                <a:tab algn="l" pos="0"/>
              </a:tabLst>
            </a:pPr>
            <a:r>
              <a:rPr b="0" lang="en-US" sz="1700" strike="noStrike" u="none">
                <a:solidFill>
                  <a:srgbClr val="ffffff"/>
                </a:solidFill>
                <a:effectLst/>
                <a:uFillTx/>
                <a:latin typeface="Alexandria"/>
                <a:ea typeface="Alexandria"/>
              </a:rPr>
              <a:t>1</a:t>
            </a:r>
            <a:endParaRPr b="0" lang="en-US" sz="1700" strike="noStrike" u="none">
              <a:solidFill>
                <a:srgbClr val="000000"/>
              </a:solidFill>
              <a:effectLst/>
              <a:uFillTx/>
              <a:latin typeface="Arial"/>
            </a:endParaRPr>
          </a:p>
        </p:txBody>
      </p:sp>
      <p:sp>
        <p:nvSpPr>
          <p:cNvPr id="78" name="Text 9"/>
          <p:cNvSpPr/>
          <p:nvPr/>
        </p:nvSpPr>
        <p:spPr>
          <a:xfrm>
            <a:off x="930240" y="5140800"/>
            <a:ext cx="3862800" cy="567000"/>
          </a:xfrm>
          <a:prstGeom prst="rect">
            <a:avLst/>
          </a:prstGeom>
          <a:noFill/>
          <a:ln w="0">
            <a:noFill/>
          </a:ln>
        </p:spPr>
        <p:style>
          <a:lnRef idx="0"/>
          <a:fillRef idx="0"/>
          <a:effectRef idx="0"/>
          <a:fontRef idx="minor"/>
        </p:style>
        <p:txBody>
          <a:bodyPr lIns="0" rIns="0" tIns="0" bIns="0" anchor="t">
            <a:noAutofit/>
          </a:bodyPr>
          <a:p>
            <a:pPr>
              <a:lnSpc>
                <a:spcPts val="2200"/>
              </a:lnSpc>
              <a:tabLst>
                <a:tab algn="l" pos="0"/>
              </a:tabLst>
            </a:pPr>
            <a:r>
              <a:rPr b="0" lang="en-US" sz="1750" strike="noStrike" u="none">
                <a:solidFill>
                  <a:srgbClr val="404155"/>
                </a:solidFill>
                <a:effectLst/>
                <a:uFillTx/>
                <a:latin typeface="Alexandria"/>
                <a:ea typeface="Alexandria"/>
              </a:rPr>
              <a:t>Οικολογία - Παγκόσμια και τοπική Φυσική κληρονομιά</a:t>
            </a:r>
            <a:endParaRPr b="0" lang="en-US" sz="1750" strike="noStrike" u="none">
              <a:solidFill>
                <a:srgbClr val="000000"/>
              </a:solidFill>
              <a:effectLst/>
              <a:uFillTx/>
              <a:latin typeface="Arial"/>
            </a:endParaRPr>
          </a:p>
        </p:txBody>
      </p:sp>
      <p:sp>
        <p:nvSpPr>
          <p:cNvPr id="79" name="Shape 10"/>
          <p:cNvSpPr/>
          <p:nvPr/>
        </p:nvSpPr>
        <p:spPr>
          <a:xfrm>
            <a:off x="5179320" y="4686840"/>
            <a:ext cx="4271400" cy="1225080"/>
          </a:xfrm>
          <a:prstGeom prst="roundRect">
            <a:avLst>
              <a:gd name="adj" fmla="val 8955"/>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80" name="Shape 11"/>
          <p:cNvSpPr/>
          <p:nvPr/>
        </p:nvSpPr>
        <p:spPr>
          <a:xfrm>
            <a:off x="5179320" y="4664160"/>
            <a:ext cx="4271400" cy="91080"/>
          </a:xfrm>
          <a:prstGeom prst="roundRect">
            <a:avLst>
              <a:gd name="adj" fmla="val 83366"/>
            </a:avLst>
          </a:prstGeom>
          <a:solidFill>
            <a:srgbClr val="1b54da"/>
          </a:solidFill>
          <a:ln w="0">
            <a:noFill/>
          </a:ln>
        </p:spPr>
        <p:style>
          <a:lnRef idx="0"/>
          <a:fillRef idx="0"/>
          <a:effectRef idx="0"/>
          <a:fontRef idx="minor"/>
        </p:style>
        <p:txBody>
          <a:bodyPr lIns="90000" rIns="90000" tIns="19440" bIns="19440" anchor="t">
            <a:noAutofit/>
          </a:bodyPr>
          <a:p>
            <a:endParaRPr b="0" lang="en-US" sz="1800" strike="noStrike" u="none">
              <a:solidFill>
                <a:srgbClr val="ffffff"/>
              </a:solidFill>
              <a:effectLst/>
              <a:uFillTx/>
              <a:latin typeface="Arial"/>
            </a:endParaRPr>
          </a:p>
        </p:txBody>
      </p:sp>
      <p:sp>
        <p:nvSpPr>
          <p:cNvPr id="81" name="Shape 12"/>
          <p:cNvSpPr/>
          <p:nvPr/>
        </p:nvSpPr>
        <p:spPr>
          <a:xfrm>
            <a:off x="7042680" y="4414680"/>
            <a:ext cx="543960" cy="543960"/>
          </a:xfrm>
          <a:prstGeom prst="roundRect">
            <a:avLst>
              <a:gd name="adj" fmla="val 167942"/>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82" name="Text 13"/>
          <p:cNvSpPr/>
          <p:nvPr/>
        </p:nvSpPr>
        <p:spPr>
          <a:xfrm>
            <a:off x="7206120" y="4550760"/>
            <a:ext cx="217440" cy="271800"/>
          </a:xfrm>
          <a:prstGeom prst="rect">
            <a:avLst/>
          </a:prstGeom>
          <a:noFill/>
          <a:ln w="0">
            <a:noFill/>
          </a:ln>
        </p:spPr>
        <p:style>
          <a:lnRef idx="0"/>
          <a:fillRef idx="0"/>
          <a:effectRef idx="0"/>
          <a:fontRef idx="minor"/>
        </p:style>
        <p:txBody>
          <a:bodyPr wrap="none" lIns="0" rIns="0" tIns="0" bIns="0" anchor="t">
            <a:noAutofit/>
          </a:bodyPr>
          <a:p>
            <a:pPr>
              <a:lnSpc>
                <a:spcPts val="2701"/>
              </a:lnSpc>
              <a:tabLst>
                <a:tab algn="l" pos="0"/>
              </a:tabLst>
            </a:pPr>
            <a:r>
              <a:rPr b="0" lang="en-US" sz="1700" strike="noStrike" u="none">
                <a:solidFill>
                  <a:srgbClr val="ffffff"/>
                </a:solidFill>
                <a:effectLst/>
                <a:uFillTx/>
                <a:latin typeface="Alexandria"/>
                <a:ea typeface="Alexandria"/>
              </a:rPr>
              <a:t>2</a:t>
            </a:r>
            <a:endParaRPr b="0" lang="en-US" sz="1700" strike="noStrike" u="none">
              <a:solidFill>
                <a:srgbClr val="000000"/>
              </a:solidFill>
              <a:effectLst/>
              <a:uFillTx/>
              <a:latin typeface="Arial"/>
            </a:endParaRPr>
          </a:p>
        </p:txBody>
      </p:sp>
      <p:sp>
        <p:nvSpPr>
          <p:cNvPr id="83" name="Text 14"/>
          <p:cNvSpPr/>
          <p:nvPr/>
        </p:nvSpPr>
        <p:spPr>
          <a:xfrm>
            <a:off x="5383440" y="5140800"/>
            <a:ext cx="3862800" cy="567000"/>
          </a:xfrm>
          <a:prstGeom prst="rect">
            <a:avLst/>
          </a:prstGeom>
          <a:noFill/>
          <a:ln w="0">
            <a:noFill/>
          </a:ln>
        </p:spPr>
        <p:style>
          <a:lnRef idx="0"/>
          <a:fillRef idx="0"/>
          <a:effectRef idx="0"/>
          <a:fontRef idx="minor"/>
        </p:style>
        <p:txBody>
          <a:bodyPr lIns="0" rIns="0" tIns="0" bIns="0" anchor="t">
            <a:noAutofit/>
          </a:bodyPr>
          <a:p>
            <a:pPr>
              <a:lnSpc>
                <a:spcPts val="2200"/>
              </a:lnSpc>
              <a:tabLst>
                <a:tab algn="l" pos="0"/>
              </a:tabLst>
            </a:pPr>
            <a:r>
              <a:rPr b="0" lang="en-US" sz="1750" strike="noStrike" u="none">
                <a:solidFill>
                  <a:srgbClr val="404155"/>
                </a:solidFill>
                <a:effectLst/>
                <a:uFillTx/>
                <a:latin typeface="Alexandria"/>
                <a:ea typeface="Alexandria"/>
              </a:rPr>
              <a:t>Οικολογία - Παγκόσμια και τοπική Φυσική κληρονομιά</a:t>
            </a:r>
            <a:endParaRPr b="0" lang="en-US" sz="1750" strike="noStrike" u="none">
              <a:solidFill>
                <a:srgbClr val="000000"/>
              </a:solidFill>
              <a:effectLst/>
              <a:uFillTx/>
              <a:latin typeface="Arial"/>
            </a:endParaRPr>
          </a:p>
        </p:txBody>
      </p:sp>
      <p:sp>
        <p:nvSpPr>
          <p:cNvPr id="84" name="Shape 15"/>
          <p:cNvSpPr/>
          <p:nvPr/>
        </p:nvSpPr>
        <p:spPr>
          <a:xfrm>
            <a:off x="9632520" y="4686840"/>
            <a:ext cx="4271400" cy="1225080"/>
          </a:xfrm>
          <a:prstGeom prst="roundRect">
            <a:avLst>
              <a:gd name="adj" fmla="val 8955"/>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85" name="Shape 16"/>
          <p:cNvSpPr/>
          <p:nvPr/>
        </p:nvSpPr>
        <p:spPr>
          <a:xfrm>
            <a:off x="9632520" y="4664160"/>
            <a:ext cx="4271400" cy="91080"/>
          </a:xfrm>
          <a:prstGeom prst="roundRect">
            <a:avLst>
              <a:gd name="adj" fmla="val 83366"/>
            </a:avLst>
          </a:prstGeom>
          <a:solidFill>
            <a:srgbClr val="1b54da"/>
          </a:solidFill>
          <a:ln w="0">
            <a:noFill/>
          </a:ln>
        </p:spPr>
        <p:style>
          <a:lnRef idx="0"/>
          <a:fillRef idx="0"/>
          <a:effectRef idx="0"/>
          <a:fontRef idx="minor"/>
        </p:style>
        <p:txBody>
          <a:bodyPr lIns="90000" rIns="90000" tIns="19440" bIns="19440" anchor="t">
            <a:noAutofit/>
          </a:bodyPr>
          <a:p>
            <a:endParaRPr b="0" lang="en-US" sz="1800" strike="noStrike" u="none">
              <a:solidFill>
                <a:srgbClr val="ffffff"/>
              </a:solidFill>
              <a:effectLst/>
              <a:uFillTx/>
              <a:latin typeface="Arial"/>
            </a:endParaRPr>
          </a:p>
        </p:txBody>
      </p:sp>
      <p:sp>
        <p:nvSpPr>
          <p:cNvPr id="86" name="Shape 17"/>
          <p:cNvSpPr/>
          <p:nvPr/>
        </p:nvSpPr>
        <p:spPr>
          <a:xfrm>
            <a:off x="11496240" y="4414680"/>
            <a:ext cx="543960" cy="543960"/>
          </a:xfrm>
          <a:prstGeom prst="roundRect">
            <a:avLst>
              <a:gd name="adj" fmla="val 167942"/>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87" name="Text 18"/>
          <p:cNvSpPr/>
          <p:nvPr/>
        </p:nvSpPr>
        <p:spPr>
          <a:xfrm>
            <a:off x="11659320" y="4550760"/>
            <a:ext cx="217440" cy="271800"/>
          </a:xfrm>
          <a:prstGeom prst="rect">
            <a:avLst/>
          </a:prstGeom>
          <a:noFill/>
          <a:ln w="0">
            <a:noFill/>
          </a:ln>
        </p:spPr>
        <p:style>
          <a:lnRef idx="0"/>
          <a:fillRef idx="0"/>
          <a:effectRef idx="0"/>
          <a:fontRef idx="minor"/>
        </p:style>
        <p:txBody>
          <a:bodyPr wrap="none" lIns="0" rIns="0" tIns="0" bIns="0" anchor="t">
            <a:noAutofit/>
          </a:bodyPr>
          <a:p>
            <a:pPr>
              <a:lnSpc>
                <a:spcPts val="2701"/>
              </a:lnSpc>
              <a:tabLst>
                <a:tab algn="l" pos="0"/>
              </a:tabLst>
            </a:pPr>
            <a:r>
              <a:rPr b="0" lang="en-US" sz="1700" strike="noStrike" u="none">
                <a:solidFill>
                  <a:srgbClr val="ffffff"/>
                </a:solidFill>
                <a:effectLst/>
                <a:uFillTx/>
                <a:latin typeface="Alexandria"/>
                <a:ea typeface="Alexandria"/>
              </a:rPr>
              <a:t>3</a:t>
            </a:r>
            <a:endParaRPr b="0" lang="en-US" sz="1700" strike="noStrike" u="none">
              <a:solidFill>
                <a:srgbClr val="000000"/>
              </a:solidFill>
              <a:effectLst/>
              <a:uFillTx/>
              <a:latin typeface="Arial"/>
            </a:endParaRPr>
          </a:p>
        </p:txBody>
      </p:sp>
      <p:sp>
        <p:nvSpPr>
          <p:cNvPr id="88" name="Text 19"/>
          <p:cNvSpPr/>
          <p:nvPr/>
        </p:nvSpPr>
        <p:spPr>
          <a:xfrm>
            <a:off x="9837000" y="5140800"/>
            <a:ext cx="3862800" cy="567000"/>
          </a:xfrm>
          <a:prstGeom prst="rect">
            <a:avLst/>
          </a:prstGeom>
          <a:noFill/>
          <a:ln w="0">
            <a:noFill/>
          </a:ln>
        </p:spPr>
        <p:style>
          <a:lnRef idx="0"/>
          <a:fillRef idx="0"/>
          <a:effectRef idx="0"/>
          <a:fontRef idx="minor"/>
        </p:style>
        <p:txBody>
          <a:bodyPr lIns="0" rIns="0" tIns="0" bIns="0" anchor="t">
            <a:noAutofit/>
          </a:bodyPr>
          <a:p>
            <a:pPr>
              <a:lnSpc>
                <a:spcPts val="2200"/>
              </a:lnSpc>
              <a:tabLst>
                <a:tab algn="l" pos="0"/>
              </a:tabLst>
            </a:pPr>
            <a:r>
              <a:rPr b="0" lang="en-US" sz="1750" strike="noStrike" u="none">
                <a:solidFill>
                  <a:srgbClr val="404155"/>
                </a:solidFill>
                <a:effectLst/>
                <a:uFillTx/>
                <a:latin typeface="Alexandria"/>
                <a:ea typeface="Alexandria"/>
              </a:rPr>
              <a:t>Κλιματική αλλαγή - Φυσικές Καταστροφές, Πολιτική προστασία</a:t>
            </a:r>
            <a:endParaRPr b="0" lang="en-US" sz="1750" strike="noStrike" u="none">
              <a:solidFill>
                <a:srgbClr val="000000"/>
              </a:solidFill>
              <a:effectLst/>
              <a:uFillTx/>
              <a:latin typeface="Arial"/>
            </a:endParaRPr>
          </a:p>
        </p:txBody>
      </p:sp>
      <p:sp>
        <p:nvSpPr>
          <p:cNvPr id="89" name="Shape 20"/>
          <p:cNvSpPr/>
          <p:nvPr/>
        </p:nvSpPr>
        <p:spPr>
          <a:xfrm>
            <a:off x="725760" y="6365880"/>
            <a:ext cx="6498000" cy="1225080"/>
          </a:xfrm>
          <a:prstGeom prst="roundRect">
            <a:avLst>
              <a:gd name="adj" fmla="val 8955"/>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90" name="Shape 21"/>
          <p:cNvSpPr/>
          <p:nvPr/>
        </p:nvSpPr>
        <p:spPr>
          <a:xfrm>
            <a:off x="725760" y="6342840"/>
            <a:ext cx="6498000" cy="91080"/>
          </a:xfrm>
          <a:prstGeom prst="roundRect">
            <a:avLst>
              <a:gd name="adj" fmla="val 83366"/>
            </a:avLst>
          </a:prstGeom>
          <a:solidFill>
            <a:srgbClr val="1b54da"/>
          </a:solidFill>
          <a:ln w="0">
            <a:noFill/>
          </a:ln>
        </p:spPr>
        <p:style>
          <a:lnRef idx="0"/>
          <a:fillRef idx="0"/>
          <a:effectRef idx="0"/>
          <a:fontRef idx="minor"/>
        </p:style>
        <p:txBody>
          <a:bodyPr lIns="90000" rIns="90000" tIns="19440" bIns="19440" anchor="t">
            <a:noAutofit/>
          </a:bodyPr>
          <a:p>
            <a:endParaRPr b="0" lang="en-US" sz="1800" strike="noStrike" u="none">
              <a:solidFill>
                <a:srgbClr val="ffffff"/>
              </a:solidFill>
              <a:effectLst/>
              <a:uFillTx/>
              <a:latin typeface="Arial"/>
            </a:endParaRPr>
          </a:p>
        </p:txBody>
      </p:sp>
      <p:sp>
        <p:nvSpPr>
          <p:cNvPr id="91" name="Shape 22"/>
          <p:cNvSpPr/>
          <p:nvPr/>
        </p:nvSpPr>
        <p:spPr>
          <a:xfrm>
            <a:off x="3702960" y="6093720"/>
            <a:ext cx="543960" cy="543960"/>
          </a:xfrm>
          <a:prstGeom prst="roundRect">
            <a:avLst>
              <a:gd name="adj" fmla="val 167942"/>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92" name="Text 23"/>
          <p:cNvSpPr/>
          <p:nvPr/>
        </p:nvSpPr>
        <p:spPr>
          <a:xfrm>
            <a:off x="3866400" y="6229800"/>
            <a:ext cx="217440" cy="271800"/>
          </a:xfrm>
          <a:prstGeom prst="rect">
            <a:avLst/>
          </a:prstGeom>
          <a:noFill/>
          <a:ln w="0">
            <a:noFill/>
          </a:ln>
        </p:spPr>
        <p:style>
          <a:lnRef idx="0"/>
          <a:fillRef idx="0"/>
          <a:effectRef idx="0"/>
          <a:fontRef idx="minor"/>
        </p:style>
        <p:txBody>
          <a:bodyPr wrap="none" lIns="0" rIns="0" tIns="0" bIns="0" anchor="t">
            <a:noAutofit/>
          </a:bodyPr>
          <a:p>
            <a:pPr>
              <a:lnSpc>
                <a:spcPts val="2701"/>
              </a:lnSpc>
              <a:tabLst>
                <a:tab algn="l" pos="0"/>
              </a:tabLst>
            </a:pPr>
            <a:r>
              <a:rPr b="0" lang="en-US" sz="1700" strike="noStrike" u="none">
                <a:solidFill>
                  <a:srgbClr val="ffffff"/>
                </a:solidFill>
                <a:effectLst/>
                <a:uFillTx/>
                <a:latin typeface="Alexandria"/>
                <a:ea typeface="Alexandria"/>
              </a:rPr>
              <a:t>4</a:t>
            </a:r>
            <a:endParaRPr b="0" lang="en-US" sz="1700" strike="noStrike" u="none">
              <a:solidFill>
                <a:srgbClr val="000000"/>
              </a:solidFill>
              <a:effectLst/>
              <a:uFillTx/>
              <a:latin typeface="Arial"/>
            </a:endParaRPr>
          </a:p>
        </p:txBody>
      </p:sp>
      <p:sp>
        <p:nvSpPr>
          <p:cNvPr id="93" name="Text 24"/>
          <p:cNvSpPr/>
          <p:nvPr/>
        </p:nvSpPr>
        <p:spPr>
          <a:xfrm>
            <a:off x="930240" y="6819480"/>
            <a:ext cx="6089400" cy="567000"/>
          </a:xfrm>
          <a:prstGeom prst="rect">
            <a:avLst/>
          </a:prstGeom>
          <a:noFill/>
          <a:ln w="0">
            <a:noFill/>
          </a:ln>
        </p:spPr>
        <p:style>
          <a:lnRef idx="0"/>
          <a:fillRef idx="0"/>
          <a:effectRef idx="0"/>
          <a:fontRef idx="minor"/>
        </p:style>
        <p:txBody>
          <a:bodyPr lIns="0" rIns="0" tIns="0" bIns="0" anchor="t">
            <a:noAutofit/>
          </a:bodyPr>
          <a:p>
            <a:pPr>
              <a:lnSpc>
                <a:spcPts val="2200"/>
              </a:lnSpc>
              <a:tabLst>
                <a:tab algn="l" pos="0"/>
              </a:tabLst>
            </a:pPr>
            <a:r>
              <a:rPr b="0" lang="en-US" sz="1750" strike="noStrike" u="none">
                <a:solidFill>
                  <a:srgbClr val="404155"/>
                </a:solidFill>
                <a:effectLst/>
                <a:uFillTx/>
                <a:latin typeface="Alexandria"/>
                <a:ea typeface="Alexandria"/>
              </a:rPr>
              <a:t>Κλιματική αλλαγή - Φυσικές Καταστροφές, Πολιτική προστασία</a:t>
            </a:r>
            <a:endParaRPr b="0" lang="en-US" sz="1750" strike="noStrike" u="none">
              <a:solidFill>
                <a:srgbClr val="000000"/>
              </a:solidFill>
              <a:effectLst/>
              <a:uFillTx/>
              <a:latin typeface="Arial"/>
            </a:endParaRPr>
          </a:p>
        </p:txBody>
      </p:sp>
      <p:sp>
        <p:nvSpPr>
          <p:cNvPr id="94" name="Shape 25"/>
          <p:cNvSpPr/>
          <p:nvPr/>
        </p:nvSpPr>
        <p:spPr>
          <a:xfrm>
            <a:off x="7405920" y="6365880"/>
            <a:ext cx="6498360" cy="1225080"/>
          </a:xfrm>
          <a:prstGeom prst="roundRect">
            <a:avLst>
              <a:gd name="adj" fmla="val 8955"/>
            </a:avLst>
          </a:prstGeom>
          <a:solidFill>
            <a:srgbClr val="f9f9ff"/>
          </a:solidFill>
          <a:ln w="0">
            <a:noFill/>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95" name="Shape 26"/>
          <p:cNvSpPr/>
          <p:nvPr/>
        </p:nvSpPr>
        <p:spPr>
          <a:xfrm>
            <a:off x="7405920" y="6342840"/>
            <a:ext cx="6498360" cy="91080"/>
          </a:xfrm>
          <a:prstGeom prst="roundRect">
            <a:avLst>
              <a:gd name="adj" fmla="val 83366"/>
            </a:avLst>
          </a:prstGeom>
          <a:solidFill>
            <a:srgbClr val="1b54da"/>
          </a:solidFill>
          <a:ln w="0">
            <a:noFill/>
          </a:ln>
        </p:spPr>
        <p:style>
          <a:lnRef idx="0"/>
          <a:fillRef idx="0"/>
          <a:effectRef idx="0"/>
          <a:fontRef idx="minor"/>
        </p:style>
        <p:txBody>
          <a:bodyPr lIns="90000" rIns="90000" tIns="19440" bIns="19440" anchor="t">
            <a:noAutofit/>
          </a:bodyPr>
          <a:p>
            <a:endParaRPr b="0" lang="en-US" sz="1800" strike="noStrike" u="none">
              <a:solidFill>
                <a:srgbClr val="ffffff"/>
              </a:solidFill>
              <a:effectLst/>
              <a:uFillTx/>
              <a:latin typeface="Arial"/>
            </a:endParaRPr>
          </a:p>
        </p:txBody>
      </p:sp>
      <p:sp>
        <p:nvSpPr>
          <p:cNvPr id="96" name="Shape 27"/>
          <p:cNvSpPr/>
          <p:nvPr/>
        </p:nvSpPr>
        <p:spPr>
          <a:xfrm>
            <a:off x="10382760" y="6093720"/>
            <a:ext cx="543960" cy="543960"/>
          </a:xfrm>
          <a:prstGeom prst="roundRect">
            <a:avLst>
              <a:gd name="adj" fmla="val 167942"/>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sp>
        <p:nvSpPr>
          <p:cNvPr id="97" name="Text 28"/>
          <p:cNvSpPr/>
          <p:nvPr/>
        </p:nvSpPr>
        <p:spPr>
          <a:xfrm>
            <a:off x="10546200" y="6229800"/>
            <a:ext cx="217440" cy="271800"/>
          </a:xfrm>
          <a:prstGeom prst="rect">
            <a:avLst/>
          </a:prstGeom>
          <a:noFill/>
          <a:ln w="0">
            <a:noFill/>
          </a:ln>
        </p:spPr>
        <p:style>
          <a:lnRef idx="0"/>
          <a:fillRef idx="0"/>
          <a:effectRef idx="0"/>
          <a:fontRef idx="minor"/>
        </p:style>
        <p:txBody>
          <a:bodyPr wrap="none" lIns="0" rIns="0" tIns="0" bIns="0" anchor="t">
            <a:noAutofit/>
          </a:bodyPr>
          <a:p>
            <a:pPr>
              <a:lnSpc>
                <a:spcPts val="2701"/>
              </a:lnSpc>
              <a:tabLst>
                <a:tab algn="l" pos="0"/>
              </a:tabLst>
            </a:pPr>
            <a:r>
              <a:rPr b="0" lang="en-US" sz="1700" strike="noStrike" u="none">
                <a:solidFill>
                  <a:srgbClr val="ffffff"/>
                </a:solidFill>
                <a:effectLst/>
                <a:uFillTx/>
                <a:latin typeface="Alexandria"/>
                <a:ea typeface="Alexandria"/>
              </a:rPr>
              <a:t>5</a:t>
            </a:r>
            <a:endParaRPr b="0" lang="en-US" sz="1700" strike="noStrike" u="none">
              <a:solidFill>
                <a:srgbClr val="000000"/>
              </a:solidFill>
              <a:effectLst/>
              <a:uFillTx/>
              <a:latin typeface="Arial"/>
            </a:endParaRPr>
          </a:p>
        </p:txBody>
      </p:sp>
      <p:sp>
        <p:nvSpPr>
          <p:cNvPr id="98" name="Text 29"/>
          <p:cNvSpPr/>
          <p:nvPr/>
        </p:nvSpPr>
        <p:spPr>
          <a:xfrm>
            <a:off x="7610040" y="6819480"/>
            <a:ext cx="5051160" cy="283320"/>
          </a:xfrm>
          <a:prstGeom prst="rect">
            <a:avLst/>
          </a:prstGeom>
          <a:noFill/>
          <a:ln w="0">
            <a:noFill/>
          </a:ln>
        </p:spPr>
        <p:style>
          <a:lnRef idx="0"/>
          <a:fillRef idx="0"/>
          <a:effectRef idx="0"/>
          <a:fontRef idx="minor"/>
        </p:style>
        <p:txBody>
          <a:bodyPr wrap="none" lIns="0" rIns="0" tIns="0" bIns="0" anchor="t">
            <a:noAutofit/>
          </a:bodyPr>
          <a:p>
            <a:pPr>
              <a:lnSpc>
                <a:spcPts val="2200"/>
              </a:lnSpc>
              <a:tabLst>
                <a:tab algn="l" pos="0"/>
              </a:tabLst>
            </a:pPr>
            <a:r>
              <a:rPr b="0" lang="en-US" sz="1750" strike="noStrike" u="none">
                <a:solidFill>
                  <a:srgbClr val="404155"/>
                </a:solidFill>
                <a:effectLst/>
                <a:uFillTx/>
                <a:latin typeface="Alexandria"/>
                <a:ea typeface="Alexandria"/>
              </a:rPr>
              <a:t>Παγκόσμια και τοπική Πολιτιστική κληρονομιά</a:t>
            </a:r>
            <a:endParaRPr b="0" lang="en-US" sz="17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 0"/>
          <p:cNvSpPr/>
          <p:nvPr/>
        </p:nvSpPr>
        <p:spPr>
          <a:xfrm>
            <a:off x="8313120" y="1851480"/>
            <a:ext cx="5523120" cy="309960"/>
          </a:xfrm>
          <a:prstGeom prst="rect">
            <a:avLst/>
          </a:prstGeom>
          <a:noFill/>
          <a:ln w="0">
            <a:noFill/>
          </a:ln>
        </p:spPr>
        <p:style>
          <a:lnRef idx="0"/>
          <a:fillRef idx="0"/>
          <a:effectRef idx="0"/>
          <a:fontRef idx="minor"/>
        </p:style>
        <p:txBody>
          <a:bodyPr wrap="none" lIns="0" rIns="0" tIns="0" bIns="0" anchor="t">
            <a:noAutofit/>
          </a:bodyPr>
          <a:p>
            <a:pPr algn="r" rtl="1">
              <a:lnSpc>
                <a:spcPts val="2401"/>
              </a:lnSpc>
              <a:tabLst>
                <a:tab algn="l" pos="0"/>
              </a:tabLst>
            </a:pPr>
            <a:r>
              <a:rPr b="0" lang="en-US" sz="1950" strike="noStrike" u="none">
                <a:solidFill>
                  <a:srgbClr val="1b1b27"/>
                </a:solidFill>
                <a:effectLst/>
                <a:uFillTx/>
                <a:latin typeface="Alexandria"/>
                <a:ea typeface="Alexandria"/>
              </a:rPr>
              <a:t>Παγκόσμια και τοπική Πολιτιστική κληρονομιά</a:t>
            </a:r>
            <a:endParaRPr b="0" lang="en-US" sz="1950" strike="noStrike" u="none">
              <a:solidFill>
                <a:srgbClr val="000000"/>
              </a:solidFill>
              <a:effectLst/>
              <a:uFillTx/>
              <a:latin typeface="Arial"/>
            </a:endParaRPr>
          </a:p>
        </p:txBody>
      </p:sp>
      <p:sp>
        <p:nvSpPr>
          <p:cNvPr id="100" name="Text 1"/>
          <p:cNvSpPr/>
          <p:nvPr/>
        </p:nvSpPr>
        <p:spPr>
          <a:xfrm>
            <a:off x="793800" y="2359800"/>
            <a:ext cx="13042440" cy="1239840"/>
          </a:xfrm>
          <a:prstGeom prst="rect">
            <a:avLst/>
          </a:prstGeom>
          <a:noFill/>
          <a:ln w="0">
            <a:noFill/>
          </a:ln>
        </p:spPr>
        <p:style>
          <a:lnRef idx="0"/>
          <a:fillRef idx="0"/>
          <a:effectRef idx="0"/>
          <a:fontRef idx="minor"/>
        </p:style>
        <p:txBody>
          <a:bodyPr lIns="0" rIns="0" tIns="0" bIns="0" anchor="t">
            <a:noAutofit/>
          </a:bodyPr>
          <a:p>
            <a:pPr algn="r" rtl="1">
              <a:lnSpc>
                <a:spcPts val="4850"/>
              </a:lnSpc>
              <a:tabLst>
                <a:tab algn="l" pos="0"/>
              </a:tabLst>
            </a:pPr>
            <a:r>
              <a:rPr b="0" lang="en-US" sz="3900" strike="noStrike" u="none">
                <a:solidFill>
                  <a:srgbClr val="1b54da"/>
                </a:solidFill>
                <a:effectLst/>
                <a:uFillTx/>
                <a:latin typeface="Alexandria"/>
                <a:ea typeface="Alexandria"/>
              </a:rPr>
              <a:t>Ενδιαφέρομαι και Ενεργώ</a:t>
            </a:r>
            <a:r>
              <a:rPr b="0" lang="en-US" sz="3900" strike="noStrike" u="none">
                <a:solidFill>
                  <a:srgbClr val="1b1b27"/>
                </a:solidFill>
                <a:effectLst/>
                <a:uFillTx/>
                <a:latin typeface="Alexandria"/>
                <a:ea typeface="Alexandria"/>
              </a:rPr>
              <a:t> - Κοινωνική Συναίσθηση και Ευθύνη</a:t>
            </a:r>
            <a:endParaRPr b="0" lang="en-US" sz="3900" strike="noStrike" u="none">
              <a:solidFill>
                <a:srgbClr val="000000"/>
              </a:solidFill>
              <a:effectLst/>
              <a:uFillTx/>
              <a:latin typeface="Arial"/>
            </a:endParaRPr>
          </a:p>
        </p:txBody>
      </p:sp>
      <p:sp>
        <p:nvSpPr>
          <p:cNvPr id="101" name="Text 2"/>
          <p:cNvSpPr/>
          <p:nvPr/>
        </p:nvSpPr>
        <p:spPr>
          <a:xfrm>
            <a:off x="5783760" y="3897720"/>
            <a:ext cx="8052480" cy="371880"/>
          </a:xfrm>
          <a:prstGeom prst="rect">
            <a:avLst/>
          </a:prstGeom>
          <a:noFill/>
          <a:ln w="0">
            <a:noFill/>
          </a:ln>
        </p:spPr>
        <p:style>
          <a:lnRef idx="0"/>
          <a:fillRef idx="0"/>
          <a:effectRef idx="0"/>
          <a:fontRef idx="minor"/>
        </p:style>
        <p:txBody>
          <a:bodyPr wrap="none" lIns="0" rIns="0" tIns="0" bIns="0" anchor="t">
            <a:noAutofit/>
          </a:bodyPr>
          <a:p>
            <a:pPr algn="r" rtl="1">
              <a:lnSpc>
                <a:spcPts val="2900"/>
              </a:lnSpc>
              <a:tabLst>
                <a:tab algn="l" pos="0"/>
              </a:tabLst>
            </a:pPr>
            <a:r>
              <a:rPr b="0" lang="en-US" sz="2300" strike="noStrike" u="none">
                <a:solidFill>
                  <a:srgbClr val="1b1b27"/>
                </a:solidFill>
                <a:effectLst/>
                <a:uFillTx/>
                <a:latin typeface="Alexandria"/>
                <a:ea typeface="Alexandria"/>
              </a:rPr>
              <a:t>Περιλαμβάνονται προγράμματα στους παρακάτω τομείς</a:t>
            </a:r>
            <a:r>
              <a:rPr b="0" lang="en-US" sz="2300" strike="noStrike" u="none">
                <a:solidFill>
                  <a:srgbClr val="1b1b27"/>
                </a:solidFill>
                <a:effectLst/>
                <a:uFillTx/>
                <a:latin typeface="Alexandria"/>
                <a:ea typeface="Alexandria"/>
              </a:rPr>
              <a:t>:</a:t>
            </a:r>
            <a:endParaRPr b="0" lang="en-US" sz="2300" strike="noStrike" u="none">
              <a:solidFill>
                <a:srgbClr val="000000"/>
              </a:solidFill>
              <a:effectLst/>
              <a:uFillTx/>
              <a:latin typeface="Arial"/>
            </a:endParaRPr>
          </a:p>
        </p:txBody>
      </p:sp>
      <p:sp>
        <p:nvSpPr>
          <p:cNvPr id="102" name="Text 3"/>
          <p:cNvSpPr/>
          <p:nvPr/>
        </p:nvSpPr>
        <p:spPr>
          <a:xfrm>
            <a:off x="793800" y="4567320"/>
            <a:ext cx="13042440" cy="317160"/>
          </a:xfrm>
          <a:prstGeom prst="rect">
            <a:avLst/>
          </a:prstGeom>
          <a:noFill/>
          <a:ln w="0">
            <a:noFill/>
          </a:ln>
        </p:spPr>
        <p:style>
          <a:lnRef idx="0"/>
          <a:fillRef idx="0"/>
          <a:effectRef idx="0"/>
          <a:fontRef idx="minor"/>
        </p:style>
        <p:txBody>
          <a:bodyPr wrap="none" lIns="0" rIns="0" tIns="0" bIns="0" anchor="t">
            <a:noAutofit/>
          </a:bodyPr>
          <a:p>
            <a:pPr algn="r" rtl="1">
              <a:lnSpc>
                <a:spcPts val="2500"/>
              </a:lnSpc>
              <a:tabLst>
                <a:tab algn="l" pos="0"/>
              </a:tabLst>
            </a:pPr>
            <a:r>
              <a:rPr b="0" lang="en-US" sz="1550" strike="noStrike" u="none">
                <a:solidFill>
                  <a:srgbClr val="404155"/>
                </a:solidFill>
                <a:effectLst/>
                <a:uFillTx/>
                <a:latin typeface="Nobile"/>
                <a:ea typeface="Nobile"/>
              </a:rPr>
              <a:t>Ανθρώπινα δικαιώματα Εθελοντισμός διαμεσολάβηση Συμπερίληψη: Αλληλοσεβασμός, διαφορετικότητα</a:t>
            </a:r>
            <a:endParaRPr b="0" lang="en-US" sz="1550" strike="noStrike" u="none">
              <a:solidFill>
                <a:srgbClr val="000000"/>
              </a:solidFill>
              <a:effectLst/>
              <a:uFillTx/>
              <a:latin typeface="Arial"/>
            </a:endParaRPr>
          </a:p>
        </p:txBody>
      </p:sp>
      <p:sp>
        <p:nvSpPr>
          <p:cNvPr id="103" name="Text 4"/>
          <p:cNvSpPr/>
          <p:nvPr/>
        </p:nvSpPr>
        <p:spPr>
          <a:xfrm>
            <a:off x="793800" y="5108040"/>
            <a:ext cx="13042440" cy="1269720"/>
          </a:xfrm>
          <a:prstGeom prst="rect">
            <a:avLst/>
          </a:prstGeom>
          <a:noFill/>
          <a:ln w="0">
            <a:noFill/>
          </a:ln>
        </p:spPr>
        <p:style>
          <a:lnRef idx="0"/>
          <a:fillRef idx="0"/>
          <a:effectRef idx="0"/>
          <a:fontRef idx="minor"/>
        </p:style>
        <p:txBody>
          <a:bodyPr lIns="0" rIns="0" tIns="0" bIns="0" anchor="t">
            <a:noAutofit/>
          </a:bodyPr>
          <a:p>
            <a:pPr algn="r" rtl="1">
              <a:lnSpc>
                <a:spcPts val="2500"/>
              </a:lnSpc>
              <a:tabLst>
                <a:tab algn="l" pos="0"/>
              </a:tabLst>
            </a:pPr>
            <a:r>
              <a:rPr b="1" lang="en-US" sz="1550" strike="noStrike" u="none">
                <a:solidFill>
                  <a:srgbClr val="404155"/>
                </a:solidFill>
                <a:effectLst/>
                <a:uFillTx/>
                <a:latin typeface="Nobile"/>
                <a:ea typeface="Nobile"/>
              </a:rPr>
              <a:t>Λέξεις κλειδιά:</a:t>
            </a:r>
            <a:r>
              <a:rPr b="0" lang="en-US" sz="1550" strike="noStrike" u="none">
                <a:solidFill>
                  <a:srgbClr val="404155"/>
                </a:solidFill>
                <a:effectLst/>
                <a:uFillTx/>
                <a:latin typeface="Nobile"/>
                <a:ea typeface="Nobile"/>
              </a:rPr>
              <a:t> εθελοντισμός, πολιτειότητα, ανθρώπινα δικαιώματα &amp; αξιοπρέπεια, αλληλοσεβασμός και σεβασμός στη διαφορετικότητα, αντιμετώπιση διακρίσεων, ισότητα των φύλων, συνεργασία/συνεργατικότητα, φιλανθρωπία, κοινωνική ευαισθησία, κοινωνική ευθύνη, ευάλωτες κοινωνικές ομάδες, συμπερίληψη στην εκπαίδευση, δημοκρατία, δημοκρατική παιδεία και παράδοση, σχολικός και διαδικτυακός εκφοβισμός</a:t>
            </a:r>
            <a:endParaRPr b="0" lang="en-US" sz="15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Shape 0"/>
          <p:cNvSpPr/>
          <p:nvPr/>
        </p:nvSpPr>
        <p:spPr>
          <a:xfrm>
            <a:off x="793800" y="815400"/>
            <a:ext cx="4214880" cy="2282040"/>
          </a:xfrm>
          <a:prstGeom prst="roundRect">
            <a:avLst>
              <a:gd name="adj" fmla="val 3652"/>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05" name="Text 1"/>
          <p:cNvSpPr/>
          <p:nvPr/>
        </p:nvSpPr>
        <p:spPr>
          <a:xfrm>
            <a:off x="999720" y="1021680"/>
            <a:ext cx="3327480" cy="371880"/>
          </a:xfrm>
          <a:prstGeom prst="rect">
            <a:avLst/>
          </a:prstGeom>
          <a:noFill/>
          <a:ln w="0">
            <a:noFill/>
          </a:ln>
        </p:spPr>
        <p:style>
          <a:lnRef idx="0"/>
          <a:fillRef idx="0"/>
          <a:effectRef idx="0"/>
          <a:fontRef idx="minor"/>
        </p:style>
        <p:txBody>
          <a:bodyPr wrap="none" lIns="0" rIns="0" tIns="0" bIns="0" anchor="t">
            <a:noAutofit/>
          </a:bodyPr>
          <a:p>
            <a:pPr>
              <a:lnSpc>
                <a:spcPts val="2900"/>
              </a:lnSpc>
              <a:tabLst>
                <a:tab algn="l" pos="0"/>
              </a:tabLst>
            </a:pPr>
            <a:r>
              <a:rPr b="0" lang="en-US" sz="2300" strike="noStrike" u="none">
                <a:solidFill>
                  <a:srgbClr val="404155"/>
                </a:solidFill>
                <a:effectLst/>
                <a:uFillTx/>
                <a:latin typeface="Alexandria"/>
                <a:ea typeface="Alexandria"/>
              </a:rPr>
              <a:t>Ανθρώπινα δικαιώματα</a:t>
            </a:r>
            <a:endParaRPr b="0" lang="en-US" sz="2300" strike="noStrike" u="none">
              <a:solidFill>
                <a:srgbClr val="000000"/>
              </a:solidFill>
              <a:effectLst/>
              <a:uFillTx/>
              <a:latin typeface="Arial"/>
            </a:endParaRPr>
          </a:p>
        </p:txBody>
      </p:sp>
      <p:sp>
        <p:nvSpPr>
          <p:cNvPr id="106" name="Text 2"/>
          <p:cNvSpPr/>
          <p:nvPr/>
        </p:nvSpPr>
        <p:spPr>
          <a:xfrm>
            <a:off x="999720" y="1512720"/>
            <a:ext cx="38030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Ανθρώπινα δικαιώματα</a:t>
            </a:r>
            <a:endParaRPr b="0" lang="en-US" sz="1550" strike="noStrike" u="none">
              <a:solidFill>
                <a:srgbClr val="000000"/>
              </a:solidFill>
              <a:effectLst/>
              <a:uFillTx/>
              <a:latin typeface="Arial"/>
            </a:endParaRPr>
          </a:p>
        </p:txBody>
      </p:sp>
      <p:sp>
        <p:nvSpPr>
          <p:cNvPr id="107" name="Shape 3"/>
          <p:cNvSpPr/>
          <p:nvPr/>
        </p:nvSpPr>
        <p:spPr>
          <a:xfrm>
            <a:off x="5207400" y="815400"/>
            <a:ext cx="4214880" cy="2282040"/>
          </a:xfrm>
          <a:prstGeom prst="roundRect">
            <a:avLst>
              <a:gd name="adj" fmla="val 3652"/>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08" name="Text 4"/>
          <p:cNvSpPr/>
          <p:nvPr/>
        </p:nvSpPr>
        <p:spPr>
          <a:xfrm>
            <a:off x="5413320" y="1021680"/>
            <a:ext cx="3803040" cy="743760"/>
          </a:xfrm>
          <a:prstGeom prst="rect">
            <a:avLst/>
          </a:prstGeom>
          <a:noFill/>
          <a:ln w="0">
            <a:noFill/>
          </a:ln>
        </p:spPr>
        <p:style>
          <a:lnRef idx="0"/>
          <a:fillRef idx="0"/>
          <a:effectRef idx="0"/>
          <a:fontRef idx="minor"/>
        </p:style>
        <p:txBody>
          <a:bodyPr lIns="0" rIns="0" tIns="0" bIns="0" anchor="t">
            <a:noAutofit/>
          </a:bodyPr>
          <a:p>
            <a:pPr>
              <a:lnSpc>
                <a:spcPts val="2900"/>
              </a:lnSpc>
              <a:tabLst>
                <a:tab algn="l" pos="0"/>
              </a:tabLst>
            </a:pPr>
            <a:r>
              <a:rPr b="0" lang="en-US" sz="2300" strike="noStrike" u="none">
                <a:solidFill>
                  <a:srgbClr val="404155"/>
                </a:solidFill>
                <a:effectLst/>
                <a:uFillTx/>
                <a:latin typeface="Alexandria"/>
                <a:ea typeface="Alexandria"/>
              </a:rPr>
              <a:t>Εθελοντισμός, Διαμεσολάβηση</a:t>
            </a:r>
            <a:endParaRPr b="0" lang="en-US" sz="2300" strike="noStrike" u="none">
              <a:solidFill>
                <a:srgbClr val="000000"/>
              </a:solidFill>
              <a:effectLst/>
              <a:uFillTx/>
              <a:latin typeface="Arial"/>
            </a:endParaRPr>
          </a:p>
        </p:txBody>
      </p:sp>
      <p:sp>
        <p:nvSpPr>
          <p:cNvPr id="109" name="Text 5"/>
          <p:cNvSpPr/>
          <p:nvPr/>
        </p:nvSpPr>
        <p:spPr>
          <a:xfrm>
            <a:off x="5413320" y="1884600"/>
            <a:ext cx="38030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Εθελοντισμός, Διαμεσολάβηση</a:t>
            </a:r>
            <a:endParaRPr b="0" lang="en-US" sz="1550" strike="noStrike" u="none">
              <a:solidFill>
                <a:srgbClr val="000000"/>
              </a:solidFill>
              <a:effectLst/>
              <a:uFillTx/>
              <a:latin typeface="Arial"/>
            </a:endParaRPr>
          </a:p>
        </p:txBody>
      </p:sp>
      <p:sp>
        <p:nvSpPr>
          <p:cNvPr id="110" name="Shape 6"/>
          <p:cNvSpPr/>
          <p:nvPr/>
        </p:nvSpPr>
        <p:spPr>
          <a:xfrm>
            <a:off x="9621360" y="815400"/>
            <a:ext cx="4214880" cy="2282040"/>
          </a:xfrm>
          <a:prstGeom prst="roundRect">
            <a:avLst>
              <a:gd name="adj" fmla="val 3652"/>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11" name="Text 7"/>
          <p:cNvSpPr/>
          <p:nvPr/>
        </p:nvSpPr>
        <p:spPr>
          <a:xfrm>
            <a:off x="9827280" y="1021680"/>
            <a:ext cx="3803040" cy="1116000"/>
          </a:xfrm>
          <a:prstGeom prst="rect">
            <a:avLst/>
          </a:prstGeom>
          <a:noFill/>
          <a:ln w="0">
            <a:noFill/>
          </a:ln>
        </p:spPr>
        <p:style>
          <a:lnRef idx="0"/>
          <a:fillRef idx="0"/>
          <a:effectRef idx="0"/>
          <a:fontRef idx="minor"/>
        </p:style>
        <p:txBody>
          <a:bodyPr lIns="0" rIns="0" tIns="0" bIns="0" anchor="t">
            <a:noAutofit/>
          </a:bodyPr>
          <a:p>
            <a:pPr>
              <a:lnSpc>
                <a:spcPts val="2900"/>
              </a:lnSpc>
              <a:tabLst>
                <a:tab algn="l" pos="0"/>
              </a:tabLst>
            </a:pPr>
            <a:r>
              <a:rPr b="0" lang="en-US" sz="2300" strike="noStrike" u="none">
                <a:solidFill>
                  <a:srgbClr val="404155"/>
                </a:solidFill>
                <a:effectLst/>
                <a:uFillTx/>
                <a:latin typeface="Alexandria"/>
                <a:ea typeface="Alexandria"/>
              </a:rPr>
              <a:t>Συμπερίληψη: Αλληλοσεβασμός, διαφορετικότητα</a:t>
            </a:r>
            <a:endParaRPr b="0" lang="en-US" sz="2300" strike="noStrike" u="none">
              <a:solidFill>
                <a:srgbClr val="000000"/>
              </a:solidFill>
              <a:effectLst/>
              <a:uFillTx/>
              <a:latin typeface="Arial"/>
            </a:endParaRPr>
          </a:p>
        </p:txBody>
      </p:sp>
      <p:sp>
        <p:nvSpPr>
          <p:cNvPr id="112" name="Text 8"/>
          <p:cNvSpPr/>
          <p:nvPr/>
        </p:nvSpPr>
        <p:spPr>
          <a:xfrm>
            <a:off x="9827280" y="2256840"/>
            <a:ext cx="38030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Συμπερίληψη: Αλληλοσεβασμός, διαφορετικότητα</a:t>
            </a:r>
            <a:endParaRPr b="0" lang="en-US" sz="1550" strike="noStrike" u="none">
              <a:solidFill>
                <a:srgbClr val="000000"/>
              </a:solidFill>
              <a:effectLst/>
              <a:uFillTx/>
              <a:latin typeface="Arial"/>
            </a:endParaRPr>
          </a:p>
        </p:txBody>
      </p:sp>
      <p:sp>
        <p:nvSpPr>
          <p:cNvPr id="113" name="Text 9"/>
          <p:cNvSpPr/>
          <p:nvPr/>
        </p:nvSpPr>
        <p:spPr>
          <a:xfrm>
            <a:off x="793800" y="3395520"/>
            <a:ext cx="13042440" cy="1239840"/>
          </a:xfrm>
          <a:prstGeom prst="rect">
            <a:avLst/>
          </a:prstGeom>
          <a:noFill/>
          <a:ln w="0">
            <a:noFill/>
          </a:ln>
        </p:spPr>
        <p:style>
          <a:lnRef idx="0"/>
          <a:fillRef idx="0"/>
          <a:effectRef idx="0"/>
          <a:fontRef idx="minor"/>
        </p:style>
        <p:txBody>
          <a:bodyPr lIns="0" rIns="0" tIns="0" bIns="0" anchor="t">
            <a:noAutofit/>
          </a:bodyPr>
          <a:p>
            <a:pPr>
              <a:lnSpc>
                <a:spcPts val="4850"/>
              </a:lnSpc>
              <a:tabLst>
                <a:tab algn="l" pos="0"/>
              </a:tabLst>
            </a:pPr>
            <a:r>
              <a:rPr b="0" lang="en-US" sz="3900" strike="noStrike" u="none">
                <a:solidFill>
                  <a:srgbClr val="1b54da"/>
                </a:solidFill>
                <a:effectLst/>
                <a:uFillTx/>
                <a:latin typeface="Alexandria"/>
                <a:ea typeface="Alexandria"/>
              </a:rPr>
              <a:t>Δημιουργώ και Καινοτομώ</a:t>
            </a:r>
            <a:r>
              <a:rPr b="0" lang="en-US" sz="3900" strike="noStrike" u="none">
                <a:solidFill>
                  <a:srgbClr val="1b1b27"/>
                </a:solidFill>
                <a:effectLst/>
                <a:uFillTx/>
                <a:latin typeface="Alexandria"/>
                <a:ea typeface="Alexandria"/>
              </a:rPr>
              <a:t> – Δημιουργική Σκέψη και Πρωτοβουλία</a:t>
            </a:r>
            <a:endParaRPr b="0" lang="en-US" sz="3900" strike="noStrike" u="none">
              <a:solidFill>
                <a:srgbClr val="000000"/>
              </a:solidFill>
              <a:effectLst/>
              <a:uFillTx/>
              <a:latin typeface="Arial"/>
            </a:endParaRPr>
          </a:p>
        </p:txBody>
      </p:sp>
      <p:sp>
        <p:nvSpPr>
          <p:cNvPr id="114" name="Text 10"/>
          <p:cNvSpPr/>
          <p:nvPr/>
        </p:nvSpPr>
        <p:spPr>
          <a:xfrm>
            <a:off x="793800" y="4933440"/>
            <a:ext cx="8052480" cy="371880"/>
          </a:xfrm>
          <a:prstGeom prst="rect">
            <a:avLst/>
          </a:prstGeom>
          <a:noFill/>
          <a:ln w="0">
            <a:noFill/>
          </a:ln>
        </p:spPr>
        <p:style>
          <a:lnRef idx="0"/>
          <a:fillRef idx="0"/>
          <a:effectRef idx="0"/>
          <a:fontRef idx="minor"/>
        </p:style>
        <p:txBody>
          <a:bodyPr wrap="none" lIns="0" rIns="0" tIns="0" bIns="0" anchor="t">
            <a:noAutofit/>
          </a:bodyPr>
          <a:p>
            <a:pPr>
              <a:lnSpc>
                <a:spcPts val="2900"/>
              </a:lnSpc>
              <a:tabLst>
                <a:tab algn="l" pos="0"/>
              </a:tabLst>
            </a:pPr>
            <a:r>
              <a:rPr b="0" lang="en-US" sz="2300" strike="noStrike" u="none">
                <a:solidFill>
                  <a:srgbClr val="1b1b27"/>
                </a:solidFill>
                <a:effectLst/>
                <a:uFillTx/>
                <a:latin typeface="Alexandria"/>
                <a:ea typeface="Alexandria"/>
              </a:rPr>
              <a:t>Περιλαμβάνονται προγράμματα στους παρακάτω τομείς:</a:t>
            </a:r>
            <a:endParaRPr b="0" lang="en-US" sz="2300" strike="noStrike" u="none">
              <a:solidFill>
                <a:srgbClr val="000000"/>
              </a:solidFill>
              <a:effectLst/>
              <a:uFillTx/>
              <a:latin typeface="Arial"/>
            </a:endParaRPr>
          </a:p>
        </p:txBody>
      </p:sp>
      <p:sp>
        <p:nvSpPr>
          <p:cNvPr id="115" name="Text 11"/>
          <p:cNvSpPr/>
          <p:nvPr/>
        </p:nvSpPr>
        <p:spPr>
          <a:xfrm>
            <a:off x="793800" y="560304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STEM/ Εκπαιδευτική Ρομποτική Επιχειρηματικότητα- Αγωγή Σταδιοδρομίας- Γνωριμία με επαγγέλματα</a:t>
            </a:r>
            <a:endParaRPr b="0" lang="en-US" sz="1550" strike="noStrike" u="none">
              <a:solidFill>
                <a:srgbClr val="000000"/>
              </a:solidFill>
              <a:effectLst/>
              <a:uFillTx/>
              <a:latin typeface="Arial"/>
            </a:endParaRPr>
          </a:p>
        </p:txBody>
      </p:sp>
      <p:sp>
        <p:nvSpPr>
          <p:cNvPr id="116" name="Text 12"/>
          <p:cNvSpPr/>
          <p:nvPr/>
        </p:nvSpPr>
        <p:spPr>
          <a:xfrm>
            <a:off x="793800" y="6143760"/>
            <a:ext cx="13042440" cy="126972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Λέξεις κλειδιά:</a:t>
            </a:r>
            <a:r>
              <a:rPr b="0" lang="en-US" sz="1550" strike="noStrike" u="none">
                <a:solidFill>
                  <a:srgbClr val="404155"/>
                </a:solidFill>
                <a:effectLst/>
                <a:uFillTx/>
                <a:latin typeface="Nobile"/>
                <a:ea typeface="Nobile"/>
              </a:rPr>
              <a:t> δημιουργική διαδικασία, δημιουργική σκέψη, οργανωτική ικανότητα και προγραμματισμός, εικονική επιχείρηση, νεανική επιχειρηματικότητα, επαγγέλματα του μέλλοντος, οικονομικός γραμματισμός, οικονομία και ηθική, φορολογική συνείδηση, κοινωνική ευθύνη, ψηφιακά περιβάλλοντα/ανοιχτά ψηφιακά περιβάλλοντα, ψηφιακές δεξιότητες, καινοτομία, νέες επαγγελματικές δεξιότητες, προσωπικότητα και επαγγελματική ταυτότητα</a:t>
            </a:r>
            <a:endParaRPr b="0" lang="en-US" sz="15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 0"/>
          <p:cNvSpPr/>
          <p:nvPr/>
        </p:nvSpPr>
        <p:spPr>
          <a:xfrm>
            <a:off x="793800" y="3370680"/>
            <a:ext cx="3969000" cy="495720"/>
          </a:xfrm>
          <a:prstGeom prst="rect">
            <a:avLst/>
          </a:prstGeom>
          <a:noFill/>
          <a:ln w="0">
            <a:noFill/>
          </a:ln>
        </p:spPr>
        <p:style>
          <a:lnRef idx="0"/>
          <a:fillRef idx="0"/>
          <a:effectRef idx="0"/>
          <a:fontRef idx="minor"/>
        </p:style>
        <p:txBody>
          <a:bodyPr wrap="none"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STEM - Ρομποτική</a:t>
            </a:r>
            <a:endParaRPr b="0" lang="en-US" sz="3100" strike="noStrike" u="none">
              <a:solidFill>
                <a:srgbClr val="000000"/>
              </a:solidFill>
              <a:effectLst/>
              <a:uFillTx/>
              <a:latin typeface="Arial"/>
            </a:endParaRPr>
          </a:p>
        </p:txBody>
      </p:sp>
      <p:sp>
        <p:nvSpPr>
          <p:cNvPr id="118" name="Text 1"/>
          <p:cNvSpPr/>
          <p:nvPr/>
        </p:nvSpPr>
        <p:spPr>
          <a:xfrm>
            <a:off x="793800" y="4065120"/>
            <a:ext cx="627912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STEM - Ρομποτική</a:t>
            </a:r>
            <a:endParaRPr b="0" lang="en-US" sz="1550" strike="noStrike" u="none">
              <a:solidFill>
                <a:srgbClr val="000000"/>
              </a:solidFill>
              <a:effectLst/>
              <a:uFillTx/>
              <a:latin typeface="Arial"/>
            </a:endParaRPr>
          </a:p>
        </p:txBody>
      </p:sp>
      <p:sp>
        <p:nvSpPr>
          <p:cNvPr id="119" name="Text 2"/>
          <p:cNvSpPr/>
          <p:nvPr/>
        </p:nvSpPr>
        <p:spPr>
          <a:xfrm>
            <a:off x="7565040" y="3370680"/>
            <a:ext cx="6279120" cy="991800"/>
          </a:xfrm>
          <a:prstGeom prst="rect">
            <a:avLst/>
          </a:prstGeom>
          <a:noFill/>
          <a:ln w="0">
            <a:noFill/>
          </a:ln>
        </p:spPr>
        <p:style>
          <a:lnRef idx="0"/>
          <a:fillRef idx="0"/>
          <a:effectRef idx="0"/>
          <a:fontRef idx="minor"/>
        </p:style>
        <p:txBody>
          <a:bodyPr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Αγωγή Σταδιοδρομίας - Γνωριμία με επαγγέλματα</a:t>
            </a:r>
            <a:endParaRPr b="0" lang="en-US" sz="3100" strike="noStrike" u="none">
              <a:solidFill>
                <a:srgbClr val="000000"/>
              </a:solidFill>
              <a:effectLst/>
              <a:uFillTx/>
              <a:latin typeface="Arial"/>
            </a:endParaRPr>
          </a:p>
        </p:txBody>
      </p:sp>
      <p:sp>
        <p:nvSpPr>
          <p:cNvPr id="120" name="Text 3"/>
          <p:cNvSpPr/>
          <p:nvPr/>
        </p:nvSpPr>
        <p:spPr>
          <a:xfrm>
            <a:off x="7565040" y="4561200"/>
            <a:ext cx="627912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0" lang="en-US" sz="1550" strike="noStrike" u="none">
                <a:solidFill>
                  <a:srgbClr val="404155"/>
                </a:solidFill>
                <a:effectLst/>
                <a:uFillTx/>
                <a:latin typeface="Nobile"/>
                <a:ea typeface="Nobile"/>
              </a:rPr>
              <a:t>Αγωγή Σταδιοδρομίας - Γνωριμία με επαγγέλματα</a:t>
            </a:r>
            <a:endParaRPr b="0" lang="en-US" sz="15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 0"/>
          <p:cNvSpPr/>
          <p:nvPr/>
        </p:nvSpPr>
        <p:spPr>
          <a:xfrm>
            <a:off x="720360" y="497880"/>
            <a:ext cx="4503240" cy="562320"/>
          </a:xfrm>
          <a:prstGeom prst="rect">
            <a:avLst/>
          </a:prstGeom>
          <a:noFill/>
          <a:ln w="0">
            <a:noFill/>
          </a:ln>
        </p:spPr>
        <p:style>
          <a:lnRef idx="0"/>
          <a:fillRef idx="0"/>
          <a:effectRef idx="0"/>
          <a:fontRef idx="minor"/>
        </p:style>
        <p:txBody>
          <a:bodyPr wrap="none" lIns="0" rIns="0" tIns="0" bIns="0" anchor="t">
            <a:noAutofit/>
          </a:bodyPr>
          <a:p>
            <a:pPr>
              <a:lnSpc>
                <a:spcPts val="4399"/>
              </a:lnSpc>
              <a:tabLst>
                <a:tab algn="l" pos="0"/>
              </a:tabLst>
            </a:pPr>
            <a:r>
              <a:rPr b="0" lang="en-US" sz="3500" strike="noStrike" u="none">
                <a:solidFill>
                  <a:srgbClr val="1b54da"/>
                </a:solidFill>
                <a:effectLst/>
                <a:uFillTx/>
                <a:latin typeface="Alexandria"/>
                <a:ea typeface="Alexandria"/>
              </a:rPr>
              <a:t>Κύκλοι Δεξιοτήτων</a:t>
            </a:r>
            <a:endParaRPr b="0" lang="en-US" sz="3500" strike="noStrike" u="none">
              <a:solidFill>
                <a:srgbClr val="000000"/>
              </a:solidFill>
              <a:effectLst/>
              <a:uFillTx/>
              <a:latin typeface="Arial"/>
            </a:endParaRPr>
          </a:p>
        </p:txBody>
      </p:sp>
      <p:sp>
        <p:nvSpPr>
          <p:cNvPr id="122" name="Text 1"/>
          <p:cNvSpPr/>
          <p:nvPr/>
        </p:nvSpPr>
        <p:spPr>
          <a:xfrm>
            <a:off x="720360" y="1420920"/>
            <a:ext cx="13189320" cy="1800360"/>
          </a:xfrm>
          <a:prstGeom prst="rect">
            <a:avLst/>
          </a:prstGeom>
          <a:noFill/>
          <a:ln w="0">
            <a:noFill/>
          </a:ln>
        </p:spPr>
        <p:style>
          <a:lnRef idx="0"/>
          <a:fillRef idx="0"/>
          <a:effectRef idx="0"/>
          <a:fontRef idx="minor"/>
        </p:style>
        <p:txBody>
          <a:bodyPr lIns="0" rIns="0" tIns="0" bIns="0" anchor="t">
            <a:noAutofit/>
          </a:bodyPr>
          <a:p>
            <a:pPr>
              <a:lnSpc>
                <a:spcPts val="2801"/>
              </a:lnSpc>
              <a:tabLst>
                <a:tab algn="l" pos="0"/>
              </a:tabLst>
            </a:pPr>
            <a:r>
              <a:rPr b="0" lang="en-US" sz="1750" strike="noStrike" u="none">
                <a:solidFill>
                  <a:srgbClr val="404155"/>
                </a:solidFill>
                <a:effectLst/>
                <a:uFillTx/>
                <a:latin typeface="Nobile"/>
                <a:ea typeface="Nobile"/>
              </a:rPr>
              <a:t>Η στοχοθεσία των προγραμμάτων έχει προσδιοριστεί βάσει των λεγόμενων δεξιοτήτων του 21ου αιώνα: δεξιότητες της ζωής (life skills), ήπιες δεξιότητες (soft skills) και δεξιότητες τεχνολογίας και επιστήμης. Ενδεικτικά, οι σύγχρονες δεξιότητες περιλαμβάνουν την κριτική σκέψη, τη δημιουργικότητα, τη συνεργασία, την επικοινωνία, την ευελιξία και την προσαρμοστικότητα, την πρωτοβουλία, την οργανωτική ικανότητα, την ενσυναίσθηση και τις κοινωνικές δεξιότητες, την επίλυση προβλημάτων, τον ψηφιακό και τεχνολογικό γραμματισμό.</a:t>
            </a:r>
            <a:endParaRPr b="0" lang="en-US" sz="1750" strike="noStrike" u="none">
              <a:solidFill>
                <a:srgbClr val="000000"/>
              </a:solidFill>
              <a:effectLst/>
              <a:uFillTx/>
              <a:latin typeface="Arial"/>
            </a:endParaRPr>
          </a:p>
        </p:txBody>
      </p:sp>
      <p:sp>
        <p:nvSpPr>
          <p:cNvPr id="123" name="Text 2"/>
          <p:cNvSpPr/>
          <p:nvPr/>
        </p:nvSpPr>
        <p:spPr>
          <a:xfrm>
            <a:off x="720360" y="3424320"/>
            <a:ext cx="13189320" cy="720000"/>
          </a:xfrm>
          <a:prstGeom prst="rect">
            <a:avLst/>
          </a:prstGeom>
          <a:noFill/>
          <a:ln w="0">
            <a:noFill/>
          </a:ln>
        </p:spPr>
        <p:style>
          <a:lnRef idx="0"/>
          <a:fillRef idx="0"/>
          <a:effectRef idx="0"/>
          <a:fontRef idx="minor"/>
        </p:style>
        <p:txBody>
          <a:bodyPr lIns="0" rIns="0" tIns="0" bIns="0" anchor="t">
            <a:noAutofit/>
          </a:bodyPr>
          <a:p>
            <a:pPr>
              <a:lnSpc>
                <a:spcPts val="2801"/>
              </a:lnSpc>
              <a:tabLst>
                <a:tab algn="l" pos="0"/>
              </a:tabLst>
            </a:pPr>
            <a:r>
              <a:rPr b="0" lang="en-US" sz="1750" strike="noStrike" u="none">
                <a:solidFill>
                  <a:srgbClr val="404155"/>
                </a:solidFill>
                <a:effectLst/>
                <a:uFillTx/>
                <a:latin typeface="Nobile"/>
                <a:ea typeface="Nobile"/>
              </a:rPr>
              <a:t>Πιο αναλυτικά οι δεξιότητες που καλλιεργούνται μπορούν να κατηγοριοποιηθούν στους τέσσερις (4) ακόλουθους Κύκλους Δεξιοτήτων:</a:t>
            </a:r>
            <a:endParaRPr b="0" lang="en-US" sz="1750" strike="noStrike" u="none">
              <a:solidFill>
                <a:srgbClr val="000000"/>
              </a:solidFill>
              <a:effectLst/>
              <a:uFillTx/>
              <a:latin typeface="Arial"/>
            </a:endParaRPr>
          </a:p>
        </p:txBody>
      </p:sp>
      <p:sp>
        <p:nvSpPr>
          <p:cNvPr id="124" name="Shape 3"/>
          <p:cNvSpPr/>
          <p:nvPr/>
        </p:nvSpPr>
        <p:spPr>
          <a:xfrm>
            <a:off x="720360" y="4347360"/>
            <a:ext cx="6504480" cy="1432800"/>
          </a:xfrm>
          <a:prstGeom prst="roundRect">
            <a:avLst>
              <a:gd name="adj" fmla="val 5279"/>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25" name="Shape 4"/>
          <p:cNvSpPr/>
          <p:nvPr/>
        </p:nvSpPr>
        <p:spPr>
          <a:xfrm>
            <a:off x="907920" y="4534920"/>
            <a:ext cx="540000" cy="540000"/>
          </a:xfrm>
          <a:prstGeom prst="roundRect">
            <a:avLst>
              <a:gd name="adj" fmla="val 16922051"/>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pic>
        <p:nvPicPr>
          <p:cNvPr id="126" name="Image 0" descr="preencoded.png"/>
          <p:cNvPicPr/>
          <p:nvPr/>
        </p:nvPicPr>
        <p:blipFill>
          <a:blip r:embed="rId1"/>
          <a:stretch/>
        </p:blipFill>
        <p:spPr>
          <a:xfrm>
            <a:off x="1056600" y="4653000"/>
            <a:ext cx="242640" cy="303480"/>
          </a:xfrm>
          <a:prstGeom prst="rect">
            <a:avLst/>
          </a:prstGeom>
          <a:noFill/>
          <a:ln w="0">
            <a:noFill/>
          </a:ln>
        </p:spPr>
      </p:pic>
      <p:sp>
        <p:nvSpPr>
          <p:cNvPr id="127" name="Text 5"/>
          <p:cNvSpPr/>
          <p:nvPr/>
        </p:nvSpPr>
        <p:spPr>
          <a:xfrm>
            <a:off x="907920" y="5255280"/>
            <a:ext cx="3582720" cy="337320"/>
          </a:xfrm>
          <a:prstGeom prst="rect">
            <a:avLst/>
          </a:prstGeom>
          <a:noFill/>
          <a:ln w="0">
            <a:noFill/>
          </a:ln>
        </p:spPr>
        <p:style>
          <a:lnRef idx="0"/>
          <a:fillRef idx="0"/>
          <a:effectRef idx="0"/>
          <a:fontRef idx="minor"/>
        </p:style>
        <p:txBody>
          <a:bodyPr wrap="none" lIns="0" rIns="0" tIns="0" bIns="0" anchor="t">
            <a:noAutofit/>
          </a:bodyPr>
          <a:p>
            <a:pPr>
              <a:lnSpc>
                <a:spcPts val="2650"/>
              </a:lnSpc>
              <a:tabLst>
                <a:tab algn="l" pos="0"/>
              </a:tabLst>
            </a:pPr>
            <a:r>
              <a:rPr b="0" lang="en-US" sz="2100" strike="noStrike" u="none">
                <a:solidFill>
                  <a:srgbClr val="404155"/>
                </a:solidFill>
                <a:effectLst/>
                <a:uFillTx/>
                <a:latin typeface="Alexandria"/>
                <a:ea typeface="Alexandria"/>
              </a:rPr>
              <a:t>Δεξιότητες 21ου αιώνα (4cs)</a:t>
            </a:r>
            <a:endParaRPr b="0" lang="en-US" sz="2100" strike="noStrike" u="none">
              <a:solidFill>
                <a:srgbClr val="000000"/>
              </a:solidFill>
              <a:effectLst/>
              <a:uFillTx/>
              <a:latin typeface="Arial"/>
            </a:endParaRPr>
          </a:p>
        </p:txBody>
      </p:sp>
      <p:sp>
        <p:nvSpPr>
          <p:cNvPr id="128" name="Shape 6"/>
          <p:cNvSpPr/>
          <p:nvPr/>
        </p:nvSpPr>
        <p:spPr>
          <a:xfrm>
            <a:off x="7405200" y="4347360"/>
            <a:ext cx="6504480" cy="1432800"/>
          </a:xfrm>
          <a:prstGeom prst="roundRect">
            <a:avLst>
              <a:gd name="adj" fmla="val 5279"/>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29" name="Shape 7"/>
          <p:cNvSpPr/>
          <p:nvPr/>
        </p:nvSpPr>
        <p:spPr>
          <a:xfrm>
            <a:off x="7592760" y="4534920"/>
            <a:ext cx="540000" cy="540000"/>
          </a:xfrm>
          <a:prstGeom prst="roundRect">
            <a:avLst>
              <a:gd name="adj" fmla="val 16922051"/>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pic>
        <p:nvPicPr>
          <p:cNvPr id="130" name="Image 1" descr="preencoded.png"/>
          <p:cNvPicPr/>
          <p:nvPr/>
        </p:nvPicPr>
        <p:blipFill>
          <a:blip r:embed="rId2"/>
          <a:stretch/>
        </p:blipFill>
        <p:spPr>
          <a:xfrm>
            <a:off x="7741440" y="4653000"/>
            <a:ext cx="242640" cy="303480"/>
          </a:xfrm>
          <a:prstGeom prst="rect">
            <a:avLst/>
          </a:prstGeom>
          <a:noFill/>
          <a:ln w="0">
            <a:noFill/>
          </a:ln>
        </p:spPr>
      </p:pic>
      <p:sp>
        <p:nvSpPr>
          <p:cNvPr id="131" name="Text 8"/>
          <p:cNvSpPr/>
          <p:nvPr/>
        </p:nvSpPr>
        <p:spPr>
          <a:xfrm>
            <a:off x="7592760" y="5255280"/>
            <a:ext cx="2701800" cy="337320"/>
          </a:xfrm>
          <a:prstGeom prst="rect">
            <a:avLst/>
          </a:prstGeom>
          <a:noFill/>
          <a:ln w="0">
            <a:noFill/>
          </a:ln>
        </p:spPr>
        <p:style>
          <a:lnRef idx="0"/>
          <a:fillRef idx="0"/>
          <a:effectRef idx="0"/>
          <a:fontRef idx="minor"/>
        </p:style>
        <p:txBody>
          <a:bodyPr wrap="none" lIns="0" rIns="0" tIns="0" bIns="0" anchor="t">
            <a:noAutofit/>
          </a:bodyPr>
          <a:p>
            <a:pPr>
              <a:lnSpc>
                <a:spcPts val="2650"/>
              </a:lnSpc>
              <a:tabLst>
                <a:tab algn="l" pos="0"/>
              </a:tabLst>
            </a:pPr>
            <a:r>
              <a:rPr b="0" lang="en-US" sz="2100" strike="noStrike" u="none">
                <a:solidFill>
                  <a:srgbClr val="404155"/>
                </a:solidFill>
                <a:effectLst/>
                <a:uFillTx/>
                <a:latin typeface="Alexandria"/>
                <a:ea typeface="Alexandria"/>
              </a:rPr>
              <a:t>Δεξιότητες ζωής</a:t>
            </a:r>
            <a:endParaRPr b="0" lang="en-US" sz="2100" strike="noStrike" u="none">
              <a:solidFill>
                <a:srgbClr val="000000"/>
              </a:solidFill>
              <a:effectLst/>
              <a:uFillTx/>
              <a:latin typeface="Arial"/>
            </a:endParaRPr>
          </a:p>
        </p:txBody>
      </p:sp>
      <p:sp>
        <p:nvSpPr>
          <p:cNvPr id="132" name="Shape 9"/>
          <p:cNvSpPr/>
          <p:nvPr/>
        </p:nvSpPr>
        <p:spPr>
          <a:xfrm>
            <a:off x="720360" y="5960520"/>
            <a:ext cx="6504480" cy="1770480"/>
          </a:xfrm>
          <a:prstGeom prst="roundRect">
            <a:avLst>
              <a:gd name="adj" fmla="val 4272"/>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33" name="Shape 10"/>
          <p:cNvSpPr/>
          <p:nvPr/>
        </p:nvSpPr>
        <p:spPr>
          <a:xfrm>
            <a:off x="907920" y="6148440"/>
            <a:ext cx="540000" cy="540000"/>
          </a:xfrm>
          <a:prstGeom prst="roundRect">
            <a:avLst>
              <a:gd name="adj" fmla="val 16922051"/>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pic>
        <p:nvPicPr>
          <p:cNvPr id="134" name="Image 2" descr="preencoded.png"/>
          <p:cNvPicPr/>
          <p:nvPr/>
        </p:nvPicPr>
        <p:blipFill>
          <a:blip r:embed="rId3"/>
          <a:stretch/>
        </p:blipFill>
        <p:spPr>
          <a:xfrm>
            <a:off x="1056600" y="6266520"/>
            <a:ext cx="242640" cy="303480"/>
          </a:xfrm>
          <a:prstGeom prst="rect">
            <a:avLst/>
          </a:prstGeom>
          <a:noFill/>
          <a:ln w="0">
            <a:noFill/>
          </a:ln>
        </p:spPr>
      </p:pic>
      <p:sp>
        <p:nvSpPr>
          <p:cNvPr id="135" name="Text 11"/>
          <p:cNvSpPr/>
          <p:nvPr/>
        </p:nvSpPr>
        <p:spPr>
          <a:xfrm>
            <a:off x="907920" y="6868440"/>
            <a:ext cx="6129000" cy="675000"/>
          </a:xfrm>
          <a:prstGeom prst="rect">
            <a:avLst/>
          </a:prstGeom>
          <a:noFill/>
          <a:ln w="0">
            <a:noFill/>
          </a:ln>
        </p:spPr>
        <p:style>
          <a:lnRef idx="0"/>
          <a:fillRef idx="0"/>
          <a:effectRef idx="0"/>
          <a:fontRef idx="minor"/>
        </p:style>
        <p:txBody>
          <a:bodyPr lIns="0" rIns="0" tIns="0" bIns="0" anchor="t">
            <a:noAutofit/>
          </a:bodyPr>
          <a:p>
            <a:pPr>
              <a:lnSpc>
                <a:spcPts val="2650"/>
              </a:lnSpc>
              <a:tabLst>
                <a:tab algn="l" pos="0"/>
              </a:tabLst>
            </a:pPr>
            <a:r>
              <a:rPr b="0" lang="en-US" sz="2100" strike="noStrike" u="none">
                <a:solidFill>
                  <a:srgbClr val="404155"/>
                </a:solidFill>
                <a:effectLst/>
                <a:uFillTx/>
                <a:latin typeface="Alexandria"/>
                <a:ea typeface="Alexandria"/>
              </a:rPr>
              <a:t>Δεξιότητες της τεχνολογίας, της μηχανικής και της επιστήμης</a:t>
            </a:r>
            <a:endParaRPr b="0" lang="en-US" sz="2100" strike="noStrike" u="none">
              <a:solidFill>
                <a:srgbClr val="000000"/>
              </a:solidFill>
              <a:effectLst/>
              <a:uFillTx/>
              <a:latin typeface="Arial"/>
            </a:endParaRPr>
          </a:p>
        </p:txBody>
      </p:sp>
      <p:sp>
        <p:nvSpPr>
          <p:cNvPr id="136" name="Shape 12"/>
          <p:cNvSpPr/>
          <p:nvPr/>
        </p:nvSpPr>
        <p:spPr>
          <a:xfrm>
            <a:off x="7405200" y="5960520"/>
            <a:ext cx="6504480" cy="1770480"/>
          </a:xfrm>
          <a:prstGeom prst="roundRect">
            <a:avLst>
              <a:gd name="adj" fmla="val 4272"/>
            </a:avLst>
          </a:prstGeom>
          <a:solidFill>
            <a:srgbClr val="d2ddf9"/>
          </a:solidFill>
          <a:ln w="7620">
            <a:solidFill>
              <a:srgbClr val="b8c3df"/>
            </a:solidFill>
            <a:round/>
          </a:ln>
        </p:spPr>
        <p:style>
          <a:lnRef idx="0"/>
          <a:fillRef idx="0"/>
          <a:effectRef idx="0"/>
          <a:fontRef idx="minor"/>
        </p:style>
        <p:txBody>
          <a:bodyPr lIns="90000" rIns="90000" tIns="45000" bIns="45000" anchor="t">
            <a:noAutofit/>
          </a:bodyPr>
          <a:p>
            <a:endParaRPr b="0" lang="en-US" sz="1800" strike="noStrike" u="none">
              <a:solidFill>
                <a:srgbClr val="000000"/>
              </a:solidFill>
              <a:effectLst/>
              <a:uFillTx/>
              <a:latin typeface="Arial"/>
            </a:endParaRPr>
          </a:p>
        </p:txBody>
      </p:sp>
      <p:sp>
        <p:nvSpPr>
          <p:cNvPr id="137" name="Shape 13"/>
          <p:cNvSpPr/>
          <p:nvPr/>
        </p:nvSpPr>
        <p:spPr>
          <a:xfrm>
            <a:off x="7592760" y="6148440"/>
            <a:ext cx="540000" cy="540000"/>
          </a:xfrm>
          <a:prstGeom prst="roundRect">
            <a:avLst>
              <a:gd name="adj" fmla="val 16922051"/>
            </a:avLst>
          </a:prstGeom>
          <a:solidFill>
            <a:srgbClr val="1b54da"/>
          </a:solidFill>
          <a:ln w="0">
            <a:noFill/>
          </a:ln>
        </p:spPr>
        <p:style>
          <a:lnRef idx="0"/>
          <a:fillRef idx="0"/>
          <a:effectRef idx="0"/>
          <a:fontRef idx="minor"/>
        </p:style>
        <p:txBody>
          <a:bodyPr lIns="90000" rIns="90000" tIns="45000" bIns="45000" anchor="t">
            <a:noAutofit/>
          </a:bodyPr>
          <a:p>
            <a:endParaRPr b="0" lang="en-US" sz="1800" strike="noStrike" u="none">
              <a:solidFill>
                <a:srgbClr val="ffffff"/>
              </a:solidFill>
              <a:effectLst/>
              <a:uFillTx/>
              <a:latin typeface="Arial"/>
            </a:endParaRPr>
          </a:p>
        </p:txBody>
      </p:sp>
      <p:pic>
        <p:nvPicPr>
          <p:cNvPr id="138" name="Image 3" descr="preencoded.png"/>
          <p:cNvPicPr/>
          <p:nvPr/>
        </p:nvPicPr>
        <p:blipFill>
          <a:blip r:embed="rId4"/>
          <a:stretch/>
        </p:blipFill>
        <p:spPr>
          <a:xfrm>
            <a:off x="7741440" y="6266520"/>
            <a:ext cx="242640" cy="303480"/>
          </a:xfrm>
          <a:prstGeom prst="rect">
            <a:avLst/>
          </a:prstGeom>
          <a:noFill/>
          <a:ln w="0">
            <a:noFill/>
          </a:ln>
        </p:spPr>
      </p:pic>
      <p:sp>
        <p:nvSpPr>
          <p:cNvPr id="139" name="Text 14"/>
          <p:cNvSpPr/>
          <p:nvPr/>
        </p:nvSpPr>
        <p:spPr>
          <a:xfrm>
            <a:off x="7592760" y="6868440"/>
            <a:ext cx="2701800" cy="337320"/>
          </a:xfrm>
          <a:prstGeom prst="rect">
            <a:avLst/>
          </a:prstGeom>
          <a:noFill/>
          <a:ln w="0">
            <a:noFill/>
          </a:ln>
        </p:spPr>
        <p:style>
          <a:lnRef idx="0"/>
          <a:fillRef idx="0"/>
          <a:effectRef idx="0"/>
          <a:fontRef idx="minor"/>
        </p:style>
        <p:txBody>
          <a:bodyPr wrap="none" lIns="0" rIns="0" tIns="0" bIns="0" anchor="t">
            <a:noAutofit/>
          </a:bodyPr>
          <a:p>
            <a:pPr>
              <a:lnSpc>
                <a:spcPts val="2650"/>
              </a:lnSpc>
              <a:tabLst>
                <a:tab algn="l" pos="0"/>
              </a:tabLst>
            </a:pPr>
            <a:r>
              <a:rPr b="0" lang="en-US" sz="2100" strike="noStrike" u="none">
                <a:solidFill>
                  <a:srgbClr val="404155"/>
                </a:solidFill>
                <a:effectLst/>
                <a:uFillTx/>
                <a:latin typeface="Alexandria"/>
                <a:ea typeface="Alexandria"/>
              </a:rPr>
              <a:t>Δεξιότητες του νου</a:t>
            </a:r>
            <a:endParaRPr b="0" lang="en-US"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 0"/>
          <p:cNvSpPr/>
          <p:nvPr/>
        </p:nvSpPr>
        <p:spPr>
          <a:xfrm>
            <a:off x="793800" y="866520"/>
            <a:ext cx="5262840" cy="495720"/>
          </a:xfrm>
          <a:prstGeom prst="rect">
            <a:avLst/>
          </a:prstGeom>
          <a:noFill/>
          <a:ln w="0">
            <a:noFill/>
          </a:ln>
        </p:spPr>
        <p:style>
          <a:lnRef idx="0"/>
          <a:fillRef idx="0"/>
          <a:effectRef idx="0"/>
          <a:fontRef idx="minor"/>
        </p:style>
        <p:txBody>
          <a:bodyPr wrap="none"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Δεξιότητες 21ου αιώνα (4cs)</a:t>
            </a:r>
            <a:endParaRPr b="0" lang="en-US" sz="3100" strike="noStrike" u="none">
              <a:solidFill>
                <a:srgbClr val="000000"/>
              </a:solidFill>
              <a:effectLst/>
              <a:uFillTx/>
              <a:latin typeface="Arial"/>
            </a:endParaRPr>
          </a:p>
        </p:txBody>
      </p:sp>
      <p:sp>
        <p:nvSpPr>
          <p:cNvPr id="141" name="Text 1"/>
          <p:cNvSpPr/>
          <p:nvPr/>
        </p:nvSpPr>
        <p:spPr>
          <a:xfrm>
            <a:off x="793800" y="175932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μάθησης 21ου αιώνα (4cs)</a:t>
            </a:r>
            <a:r>
              <a:rPr b="0" lang="en-US" sz="1550" strike="noStrike" u="none">
                <a:solidFill>
                  <a:srgbClr val="404155"/>
                </a:solidFill>
                <a:effectLst/>
                <a:uFillTx/>
                <a:latin typeface="Nobile"/>
                <a:ea typeface="Nobile"/>
              </a:rPr>
              <a:t> (Κριτική σκέψη, Επικοινωνία, Συνεργασία, Δημιουργικότητα)</a:t>
            </a:r>
            <a:endParaRPr b="0" lang="en-US" sz="1550" strike="noStrike" u="none">
              <a:solidFill>
                <a:srgbClr val="000000"/>
              </a:solidFill>
              <a:effectLst/>
              <a:uFillTx/>
              <a:latin typeface="Arial"/>
            </a:endParaRPr>
          </a:p>
        </p:txBody>
      </p:sp>
      <p:sp>
        <p:nvSpPr>
          <p:cNvPr id="142" name="Text 2"/>
          <p:cNvSpPr/>
          <p:nvPr/>
        </p:nvSpPr>
        <p:spPr>
          <a:xfrm>
            <a:off x="793800" y="214632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Ψηφιακή μάθηση 21ου αιώνα (4cs σε ψηφιακό περιβάλλον)</a:t>
            </a:r>
            <a:r>
              <a:rPr b="0" lang="en-US" sz="1550" strike="noStrike" u="none">
                <a:solidFill>
                  <a:srgbClr val="404155"/>
                </a:solidFill>
                <a:effectLst/>
                <a:uFillTx/>
                <a:latin typeface="Nobile"/>
                <a:ea typeface="Nobile"/>
              </a:rPr>
              <a:t> (Ψηφιακή επικοινωνία, Ψηφιακή συνεργασία, Ψηφιακή δημιουργικότητα, Ψηφιακή κριτική σκέψη, Συνδυαστικές δεξιότητες ψηφιακής τεχνολογίας, επικοινωνίας και συνεργασίας)</a:t>
            </a:r>
            <a:endParaRPr b="0" lang="en-US" sz="1550" strike="noStrike" u="none">
              <a:solidFill>
                <a:srgbClr val="000000"/>
              </a:solidFill>
              <a:effectLst/>
              <a:uFillTx/>
              <a:latin typeface="Arial"/>
            </a:endParaRPr>
          </a:p>
        </p:txBody>
      </p:sp>
      <p:sp>
        <p:nvSpPr>
          <p:cNvPr id="143" name="Text 3"/>
          <p:cNvSpPr/>
          <p:nvPr/>
        </p:nvSpPr>
        <p:spPr>
          <a:xfrm>
            <a:off x="793800" y="2850840"/>
            <a:ext cx="13042440" cy="317160"/>
          </a:xfrm>
          <a:prstGeom prst="rect">
            <a:avLst/>
          </a:prstGeom>
          <a:noFill/>
          <a:ln w="0">
            <a:noFill/>
          </a:ln>
        </p:spPr>
        <p:style>
          <a:lnRef idx="0"/>
          <a:fillRef idx="0"/>
          <a:effectRef idx="0"/>
          <a:fontRef idx="minor"/>
        </p:style>
        <p:txBody>
          <a:bodyPr wrap="none" lIns="0" rIns="0" tIns="0" bIns="0" anchor="t">
            <a:noAutofit/>
          </a:bodyPr>
          <a:p>
            <a:pPr marL="343080" indent="-343080">
              <a:lnSpc>
                <a:spcPts val="2500"/>
              </a:lnSpc>
              <a:buClr>
                <a:srgbClr val="404155"/>
              </a:buClr>
              <a:buFont typeface="Symbol" charset="2"/>
              <a:buChar char=""/>
            </a:pPr>
            <a:r>
              <a:rPr b="1" lang="en-US" sz="1550" strike="noStrike" u="none">
                <a:solidFill>
                  <a:srgbClr val="404155"/>
                </a:solidFill>
                <a:effectLst/>
                <a:uFillTx/>
                <a:latin typeface="Nobile"/>
                <a:ea typeface="Nobile"/>
              </a:rPr>
              <a:t>Παραγωγική μάθηση μέσω των τεχνών και της δημιουργικότητας</a:t>
            </a:r>
            <a:endParaRPr b="0" lang="en-US" sz="1550" strike="noStrike" u="none">
              <a:solidFill>
                <a:srgbClr val="000000"/>
              </a:solidFill>
              <a:effectLst/>
              <a:uFillTx/>
              <a:latin typeface="Arial"/>
            </a:endParaRPr>
          </a:p>
        </p:txBody>
      </p:sp>
      <p:sp>
        <p:nvSpPr>
          <p:cNvPr id="144" name="Shape 4"/>
          <p:cNvSpPr/>
          <p:nvPr/>
        </p:nvSpPr>
        <p:spPr>
          <a:xfrm>
            <a:off x="793800" y="3490920"/>
            <a:ext cx="13042440" cy="32040"/>
          </a:xfrm>
          <a:prstGeom prst="rect">
            <a:avLst/>
          </a:prstGeom>
          <a:solidFill>
            <a:srgbClr val="404155">
              <a:alpha val="50000"/>
            </a:srgbClr>
          </a:solidFill>
          <a:ln w="0">
            <a:noFill/>
          </a:ln>
        </p:spPr>
        <p:style>
          <a:lnRef idx="0"/>
          <a:fillRef idx="0"/>
          <a:effectRef idx="0"/>
          <a:fontRef idx="minor"/>
        </p:style>
        <p:txBody>
          <a:bodyPr lIns="90000" rIns="90000" tIns="-12600" bIns="-12600" anchor="t">
            <a:noAutofit/>
          </a:bodyPr>
          <a:p>
            <a:endParaRPr b="0" lang="en-US" sz="1800" strike="noStrike" u="none">
              <a:solidFill>
                <a:srgbClr val="ffffff"/>
              </a:solidFill>
              <a:effectLst/>
              <a:uFillTx/>
              <a:latin typeface="Arial"/>
            </a:endParaRPr>
          </a:p>
        </p:txBody>
      </p:sp>
      <p:sp>
        <p:nvSpPr>
          <p:cNvPr id="145" name="Text 5"/>
          <p:cNvSpPr/>
          <p:nvPr/>
        </p:nvSpPr>
        <p:spPr>
          <a:xfrm>
            <a:off x="793800" y="3820680"/>
            <a:ext cx="3969000" cy="495720"/>
          </a:xfrm>
          <a:prstGeom prst="rect">
            <a:avLst/>
          </a:prstGeom>
          <a:noFill/>
          <a:ln w="0">
            <a:noFill/>
          </a:ln>
        </p:spPr>
        <p:style>
          <a:lnRef idx="0"/>
          <a:fillRef idx="0"/>
          <a:effectRef idx="0"/>
          <a:fontRef idx="minor"/>
        </p:style>
        <p:txBody>
          <a:bodyPr wrap="none"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Δεξιότητες ζωής</a:t>
            </a:r>
            <a:endParaRPr b="0" lang="en-US" sz="3100" strike="noStrike" u="none">
              <a:solidFill>
                <a:srgbClr val="000000"/>
              </a:solidFill>
              <a:effectLst/>
              <a:uFillTx/>
              <a:latin typeface="Arial"/>
            </a:endParaRPr>
          </a:p>
        </p:txBody>
      </p:sp>
      <p:sp>
        <p:nvSpPr>
          <p:cNvPr id="146" name="Text 6"/>
          <p:cNvSpPr/>
          <p:nvPr/>
        </p:nvSpPr>
        <p:spPr>
          <a:xfrm>
            <a:off x="793800" y="461448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της κοινωνικής ζωής</a:t>
            </a:r>
            <a:r>
              <a:rPr b="0" lang="en-US" sz="1550" strike="noStrike" u="none">
                <a:solidFill>
                  <a:srgbClr val="404155"/>
                </a:solidFill>
                <a:effectLst/>
                <a:uFillTx/>
                <a:latin typeface="Nobile"/>
                <a:ea typeface="Nobile"/>
              </a:rPr>
              <a:t> (Αυτομέριμνα, Κοινωνικές δεξιότητες, Ενσυναίσθηση και ευαισθησία, Πολιτειότητα, Προσαρμοστικότητα, Ανθεκτικότητα, Υπευθυνότητα)</a:t>
            </a:r>
            <a:endParaRPr b="0" lang="en-US" sz="1550" strike="noStrike" u="none">
              <a:solidFill>
                <a:srgbClr val="000000"/>
              </a:solidFill>
              <a:effectLst/>
              <a:uFillTx/>
              <a:latin typeface="Arial"/>
            </a:endParaRPr>
          </a:p>
        </p:txBody>
      </p:sp>
      <p:sp>
        <p:nvSpPr>
          <p:cNvPr id="147" name="Text 7"/>
          <p:cNvSpPr/>
          <p:nvPr/>
        </p:nvSpPr>
        <p:spPr>
          <a:xfrm>
            <a:off x="793800" y="531900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της ψηφιακής ιθαγένειας</a:t>
            </a:r>
            <a:r>
              <a:rPr b="0" lang="en-US" sz="1550" strike="noStrike" u="none">
                <a:solidFill>
                  <a:srgbClr val="404155"/>
                </a:solidFill>
                <a:effectLst/>
                <a:uFillTx/>
                <a:latin typeface="Nobile"/>
                <a:ea typeface="Nobile"/>
              </a:rPr>
              <a:t> (Ευχέρεια στην ηλεκτρονική διακυβέρνηση, Ψηφιακή πολιτειότητα, Ασφαλής πλοήγηση στο διαδίκτυο, Προστασία από εξαρτητικές συμπεριφορές στις τεχνολογίες, ανθεκτικότητα)</a:t>
            </a:r>
            <a:endParaRPr b="0" lang="en-US" sz="1550" strike="noStrike" u="none">
              <a:solidFill>
                <a:srgbClr val="000000"/>
              </a:solidFill>
              <a:effectLst/>
              <a:uFillTx/>
              <a:latin typeface="Arial"/>
            </a:endParaRPr>
          </a:p>
        </p:txBody>
      </p:sp>
      <p:sp>
        <p:nvSpPr>
          <p:cNvPr id="148" name="Text 8"/>
          <p:cNvSpPr/>
          <p:nvPr/>
        </p:nvSpPr>
        <p:spPr>
          <a:xfrm>
            <a:off x="793800" y="602352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διαμεσολάβησης και κοινωνικής ενσυναίσθησης</a:t>
            </a:r>
            <a:r>
              <a:rPr b="0" lang="en-US" sz="1550" strike="noStrike" u="none">
                <a:solidFill>
                  <a:srgbClr val="404155"/>
                </a:solidFill>
                <a:effectLst/>
                <a:uFillTx/>
                <a:latin typeface="Nobile"/>
                <a:ea typeface="Nobile"/>
              </a:rPr>
              <a:t> (Ενσυναίσθηση και ευαισθησία, Διαμεσολάβηση, Επίλυση συγκρούσεων, Πολιτειότητα)</a:t>
            </a:r>
            <a:endParaRPr b="0" lang="en-US" sz="1550" strike="noStrike" u="none">
              <a:solidFill>
                <a:srgbClr val="000000"/>
              </a:solidFill>
              <a:effectLst/>
              <a:uFillTx/>
              <a:latin typeface="Arial"/>
            </a:endParaRPr>
          </a:p>
        </p:txBody>
      </p:sp>
      <p:sp>
        <p:nvSpPr>
          <p:cNvPr id="149" name="Text 9"/>
          <p:cNvSpPr/>
          <p:nvPr/>
        </p:nvSpPr>
        <p:spPr>
          <a:xfrm>
            <a:off x="793800" y="672804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επιχειρηματικότητας (entrepreneurship)</a:t>
            </a:r>
            <a:r>
              <a:rPr b="0" lang="en-US" sz="1550" strike="noStrike" u="none">
                <a:solidFill>
                  <a:srgbClr val="404155"/>
                </a:solidFill>
                <a:effectLst/>
                <a:uFillTx/>
                <a:latin typeface="Nobile"/>
                <a:ea typeface="Nobile"/>
              </a:rPr>
              <a:t> (Πρωτοβουλία, Οργανωτική ικανότητα, Προγραμματισμός, Παραγωγικότητα, Αποτελεσματικότητα)</a:t>
            </a:r>
            <a:endParaRPr b="0" lang="en-US" sz="15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 0"/>
          <p:cNvSpPr/>
          <p:nvPr/>
        </p:nvSpPr>
        <p:spPr>
          <a:xfrm>
            <a:off x="793800" y="990360"/>
            <a:ext cx="11551680" cy="495720"/>
          </a:xfrm>
          <a:prstGeom prst="rect">
            <a:avLst/>
          </a:prstGeom>
          <a:noFill/>
          <a:ln w="0">
            <a:noFill/>
          </a:ln>
        </p:spPr>
        <p:style>
          <a:lnRef idx="0"/>
          <a:fillRef idx="0"/>
          <a:effectRef idx="0"/>
          <a:fontRef idx="minor"/>
        </p:style>
        <p:txBody>
          <a:bodyPr wrap="none"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Δεξιότητες της τεχνολογίας, της μηχανικής και της επιστήμης</a:t>
            </a:r>
            <a:endParaRPr b="0" lang="en-US" sz="3100" strike="noStrike" u="none">
              <a:solidFill>
                <a:srgbClr val="000000"/>
              </a:solidFill>
              <a:effectLst/>
              <a:uFillTx/>
              <a:latin typeface="Arial"/>
            </a:endParaRPr>
          </a:p>
        </p:txBody>
      </p:sp>
      <p:sp>
        <p:nvSpPr>
          <p:cNvPr id="151" name="Text 1"/>
          <p:cNvSpPr/>
          <p:nvPr/>
        </p:nvSpPr>
        <p:spPr>
          <a:xfrm>
            <a:off x="793800" y="1883520"/>
            <a:ext cx="13042440" cy="95220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της τεχνολογίας</a:t>
            </a:r>
            <a:r>
              <a:rPr b="0" lang="en-US" sz="1550" strike="noStrike" u="none">
                <a:solidFill>
                  <a:srgbClr val="404155"/>
                </a:solidFill>
                <a:effectLst/>
                <a:uFillTx/>
                <a:latin typeface="Nobile"/>
                <a:ea typeface="Nobile"/>
              </a:rPr>
              <a:t> (Δεξιότητες δημιουργίας και διαμοιρασμού ψηφιακών δημιουργημάτων, Δεξιότητες ανάλυσης και παραγωγής περιεχομένου σε έντυπα και ηλεκτρονικά μέσα, Δεξιότητες διεπιστημονικής και διαθεματικής χρήσης των νέων τεχνολογιών)</a:t>
            </a:r>
            <a:endParaRPr b="0" lang="en-US" sz="1550" strike="noStrike" u="none">
              <a:solidFill>
                <a:srgbClr val="000000"/>
              </a:solidFill>
              <a:effectLst/>
              <a:uFillTx/>
              <a:latin typeface="Arial"/>
            </a:endParaRPr>
          </a:p>
        </p:txBody>
      </p:sp>
      <p:sp>
        <p:nvSpPr>
          <p:cNvPr id="152" name="Text 2"/>
          <p:cNvSpPr/>
          <p:nvPr/>
        </p:nvSpPr>
        <p:spPr>
          <a:xfrm>
            <a:off x="793800" y="2905560"/>
            <a:ext cx="13042440" cy="634680"/>
          </a:xfrm>
          <a:prstGeom prst="rect">
            <a:avLst/>
          </a:prstGeom>
          <a:noFill/>
          <a:ln w="0">
            <a:noFill/>
          </a:ln>
        </p:spPr>
        <p:style>
          <a:lnRef idx="0"/>
          <a:fillRef idx="0"/>
          <a:effectRef idx="0"/>
          <a:fontRef idx="minor"/>
        </p:style>
        <p:txBody>
          <a:bodyPr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διαχείρισης των Μέσων (media)</a:t>
            </a:r>
            <a:r>
              <a:rPr b="0" lang="en-US" sz="1550" strike="noStrike" u="none">
                <a:solidFill>
                  <a:srgbClr val="404155"/>
                </a:solidFill>
                <a:effectLst/>
                <a:uFillTx/>
                <a:latin typeface="Nobile"/>
                <a:ea typeface="Nobile"/>
              </a:rPr>
              <a:t> (Πληροφορικός γραμματισμός, Ψηφιακός γραμματισμός, Τεχνολογικός γραμματισμός, Γραμματισμός στα μέσα, Ασφάλεια στο διαδίκτυο)</a:t>
            </a:r>
            <a:endParaRPr b="0" lang="en-US" sz="1550" strike="noStrike" u="none">
              <a:solidFill>
                <a:srgbClr val="000000"/>
              </a:solidFill>
              <a:effectLst/>
              <a:uFillTx/>
              <a:latin typeface="Arial"/>
            </a:endParaRPr>
          </a:p>
        </p:txBody>
      </p:sp>
      <p:sp>
        <p:nvSpPr>
          <p:cNvPr id="153" name="Text 3"/>
          <p:cNvSpPr/>
          <p:nvPr/>
        </p:nvSpPr>
        <p:spPr>
          <a:xfrm>
            <a:off x="793800" y="361008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Ρομποτική</a:t>
            </a:r>
            <a:r>
              <a:rPr b="0" lang="en-US" sz="1550" strike="noStrike" u="none">
                <a:solidFill>
                  <a:srgbClr val="404155"/>
                </a:solidFill>
                <a:effectLst/>
                <a:uFillTx/>
                <a:latin typeface="Nobile"/>
                <a:ea typeface="Nobile"/>
              </a:rPr>
              <a:t> (Δεξιότητες μοντελισμού και προσομοίωσης, Επιστημονική/ υπολογιστική σκέψη)</a:t>
            </a:r>
            <a:endParaRPr b="0" lang="en-US" sz="1550" strike="noStrike" u="none">
              <a:solidFill>
                <a:srgbClr val="000000"/>
              </a:solidFill>
              <a:effectLst/>
              <a:uFillTx/>
              <a:latin typeface="Arial"/>
            </a:endParaRPr>
          </a:p>
        </p:txBody>
      </p:sp>
      <p:sp>
        <p:nvSpPr>
          <p:cNvPr id="154" name="Shape 4"/>
          <p:cNvSpPr/>
          <p:nvPr/>
        </p:nvSpPr>
        <p:spPr>
          <a:xfrm>
            <a:off x="793800" y="4249800"/>
            <a:ext cx="13042440" cy="32040"/>
          </a:xfrm>
          <a:prstGeom prst="rect">
            <a:avLst/>
          </a:prstGeom>
          <a:solidFill>
            <a:srgbClr val="404155">
              <a:alpha val="50000"/>
            </a:srgbClr>
          </a:solidFill>
          <a:ln w="0">
            <a:noFill/>
          </a:ln>
        </p:spPr>
        <p:style>
          <a:lnRef idx="0"/>
          <a:fillRef idx="0"/>
          <a:effectRef idx="0"/>
          <a:fontRef idx="minor"/>
        </p:style>
        <p:txBody>
          <a:bodyPr lIns="90000" rIns="90000" tIns="-12600" bIns="-12600" anchor="t">
            <a:noAutofit/>
          </a:bodyPr>
          <a:p>
            <a:endParaRPr b="0" lang="en-US" sz="1800" strike="noStrike" u="none">
              <a:solidFill>
                <a:srgbClr val="ffffff"/>
              </a:solidFill>
              <a:effectLst/>
              <a:uFillTx/>
              <a:latin typeface="Arial"/>
            </a:endParaRPr>
          </a:p>
        </p:txBody>
      </p:sp>
      <p:sp>
        <p:nvSpPr>
          <p:cNvPr id="155" name="Text 5"/>
          <p:cNvSpPr/>
          <p:nvPr/>
        </p:nvSpPr>
        <p:spPr>
          <a:xfrm>
            <a:off x="793800" y="4579920"/>
            <a:ext cx="3969000" cy="495720"/>
          </a:xfrm>
          <a:prstGeom prst="rect">
            <a:avLst/>
          </a:prstGeom>
          <a:noFill/>
          <a:ln w="0">
            <a:noFill/>
          </a:ln>
        </p:spPr>
        <p:style>
          <a:lnRef idx="0"/>
          <a:fillRef idx="0"/>
          <a:effectRef idx="0"/>
          <a:fontRef idx="minor"/>
        </p:style>
        <p:txBody>
          <a:bodyPr wrap="none" lIns="0" rIns="0" tIns="0" bIns="0" anchor="t">
            <a:noAutofit/>
          </a:bodyPr>
          <a:p>
            <a:pPr>
              <a:lnSpc>
                <a:spcPts val="3900"/>
              </a:lnSpc>
              <a:tabLst>
                <a:tab algn="l" pos="0"/>
              </a:tabLst>
            </a:pPr>
            <a:r>
              <a:rPr b="0" lang="en-US" sz="3100" strike="noStrike" u="none">
                <a:solidFill>
                  <a:srgbClr val="1b54da"/>
                </a:solidFill>
                <a:effectLst/>
                <a:uFillTx/>
                <a:latin typeface="Alexandria"/>
                <a:ea typeface="Alexandria"/>
              </a:rPr>
              <a:t>Δεξιότητες του νου</a:t>
            </a:r>
            <a:endParaRPr b="0" lang="en-US" sz="3100" strike="noStrike" u="none">
              <a:solidFill>
                <a:srgbClr val="000000"/>
              </a:solidFill>
              <a:effectLst/>
              <a:uFillTx/>
              <a:latin typeface="Arial"/>
            </a:endParaRPr>
          </a:p>
        </p:txBody>
      </p:sp>
      <p:sp>
        <p:nvSpPr>
          <p:cNvPr id="156" name="Text 6"/>
          <p:cNvSpPr/>
          <p:nvPr/>
        </p:nvSpPr>
        <p:spPr>
          <a:xfrm>
            <a:off x="793800" y="537372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Στρατηγική Σκέψη</a:t>
            </a:r>
            <a:r>
              <a:rPr b="0" lang="en-US" sz="1550" strike="noStrike" u="none">
                <a:solidFill>
                  <a:srgbClr val="404155"/>
                </a:solidFill>
                <a:effectLst/>
                <a:uFillTx/>
                <a:latin typeface="Nobile"/>
                <a:ea typeface="Nobile"/>
              </a:rPr>
              <a:t> (Οργανωσιακή σκέψη, Μελέτη περιπτώσεων και Επίλυση προβλημάτων)</a:t>
            </a:r>
            <a:endParaRPr b="0" lang="en-US" sz="1550" strike="noStrike" u="none">
              <a:solidFill>
                <a:srgbClr val="000000"/>
              </a:solidFill>
              <a:effectLst/>
              <a:uFillTx/>
              <a:latin typeface="Arial"/>
            </a:endParaRPr>
          </a:p>
        </p:txBody>
      </p:sp>
      <p:sp>
        <p:nvSpPr>
          <p:cNvPr id="157" name="Text 7"/>
          <p:cNvSpPr/>
          <p:nvPr/>
        </p:nvSpPr>
        <p:spPr>
          <a:xfrm>
            <a:off x="793800" y="576072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Πλάγια σκέψη</a:t>
            </a:r>
            <a:r>
              <a:rPr b="0" lang="en-US" sz="1550" strike="noStrike" u="none">
                <a:solidFill>
                  <a:srgbClr val="404155"/>
                </a:solidFill>
                <a:effectLst/>
                <a:uFillTx/>
                <a:latin typeface="Nobile"/>
                <a:ea typeface="Nobile"/>
              </a:rPr>
              <a:t> (Δημιουργική, παραγωγική, ολιστική σκέψη), Κατασκευές, παιχνίδια, εφαρμογές)</a:t>
            </a:r>
            <a:endParaRPr b="0" lang="en-US" sz="1550" strike="noStrike" u="none">
              <a:solidFill>
                <a:srgbClr val="000000"/>
              </a:solidFill>
              <a:effectLst/>
              <a:uFillTx/>
              <a:latin typeface="Arial"/>
            </a:endParaRPr>
          </a:p>
        </p:txBody>
      </p:sp>
      <p:sp>
        <p:nvSpPr>
          <p:cNvPr id="158" name="Text 8"/>
          <p:cNvSpPr/>
          <p:nvPr/>
        </p:nvSpPr>
        <p:spPr>
          <a:xfrm>
            <a:off x="793800" y="6147720"/>
            <a:ext cx="13042440" cy="317160"/>
          </a:xfrm>
          <a:prstGeom prst="rect">
            <a:avLst/>
          </a:prstGeom>
          <a:noFill/>
          <a:ln w="0">
            <a:noFill/>
          </a:ln>
        </p:spPr>
        <p:style>
          <a:lnRef idx="0"/>
          <a:fillRef idx="0"/>
          <a:effectRef idx="0"/>
          <a:fontRef idx="minor"/>
        </p:style>
        <p:txBody>
          <a:bodyPr wrap="none" lIns="0" rIns="0" tIns="0" bIns="0" anchor="t">
            <a:noAutofit/>
          </a:bodyPr>
          <a:p>
            <a:pPr marL="343080" indent="-343080">
              <a:lnSpc>
                <a:spcPts val="2500"/>
              </a:lnSpc>
              <a:buClr>
                <a:srgbClr val="404155"/>
              </a:buClr>
              <a:buFont typeface="Symbol" charset="2"/>
              <a:buChar char=""/>
            </a:pPr>
            <a:r>
              <a:rPr b="1" lang="en-US" sz="1550" strike="noStrike" u="none">
                <a:solidFill>
                  <a:srgbClr val="404155"/>
                </a:solidFill>
                <a:effectLst/>
                <a:uFillTx/>
                <a:latin typeface="Nobile"/>
                <a:ea typeface="Nobile"/>
              </a:rPr>
              <a:t>Ρουτίνες σκέψεις και αναστοχασμός</a:t>
            </a:r>
            <a:endParaRPr b="0" lang="en-US" sz="1550" strike="noStrike" u="none">
              <a:solidFill>
                <a:srgbClr val="000000"/>
              </a:solidFill>
              <a:effectLst/>
              <a:uFillTx/>
              <a:latin typeface="Arial"/>
            </a:endParaRPr>
          </a:p>
        </p:txBody>
      </p:sp>
      <p:sp>
        <p:nvSpPr>
          <p:cNvPr id="159" name="Text 9"/>
          <p:cNvSpPr/>
          <p:nvPr/>
        </p:nvSpPr>
        <p:spPr>
          <a:xfrm>
            <a:off x="793800" y="6534360"/>
            <a:ext cx="13042440" cy="317160"/>
          </a:xfrm>
          <a:prstGeom prst="rect">
            <a:avLst/>
          </a:prstGeom>
          <a:noFill/>
          <a:ln w="0">
            <a:noFill/>
          </a:ln>
        </p:spPr>
        <p:style>
          <a:lnRef idx="0"/>
          <a:fillRef idx="0"/>
          <a:effectRef idx="0"/>
          <a:fontRef idx="minor"/>
        </p:style>
        <p:txBody>
          <a:bodyPr wrap="none" lIns="0" rIns="0" tIns="0" bIns="0" anchor="t">
            <a:noAutofit/>
          </a:bodyPr>
          <a:p>
            <a:pPr marL="343080" indent="-343080">
              <a:lnSpc>
                <a:spcPts val="2500"/>
              </a:lnSpc>
              <a:buClr>
                <a:srgbClr val="404155"/>
              </a:buClr>
              <a:buFont typeface="Symbol" charset="2"/>
              <a:buChar char=""/>
            </a:pPr>
            <a:r>
              <a:rPr b="1" lang="en-US" sz="1550" strike="noStrike" u="none">
                <a:solidFill>
                  <a:srgbClr val="404155"/>
                </a:solidFill>
                <a:effectLst/>
                <a:uFillTx/>
                <a:latin typeface="Nobile"/>
                <a:ea typeface="Nobile"/>
              </a:rPr>
              <a:t>Κατασκευές, παιχνίδια, εφαρμογές</a:t>
            </a:r>
            <a:endParaRPr b="0" lang="en-US" sz="1550" strike="noStrike" u="none">
              <a:solidFill>
                <a:srgbClr val="000000"/>
              </a:solidFill>
              <a:effectLst/>
              <a:uFillTx/>
              <a:latin typeface="Arial"/>
            </a:endParaRPr>
          </a:p>
        </p:txBody>
      </p:sp>
      <p:sp>
        <p:nvSpPr>
          <p:cNvPr id="160" name="Text 10"/>
          <p:cNvSpPr/>
          <p:nvPr/>
        </p:nvSpPr>
        <p:spPr>
          <a:xfrm>
            <a:off x="793800" y="6921360"/>
            <a:ext cx="13042440" cy="317160"/>
          </a:xfrm>
          <a:prstGeom prst="rect">
            <a:avLst/>
          </a:prstGeom>
          <a:noFill/>
          <a:ln w="0">
            <a:noFill/>
          </a:ln>
        </p:spPr>
        <p:style>
          <a:lnRef idx="0"/>
          <a:fillRef idx="0"/>
          <a:effectRef idx="0"/>
          <a:fontRef idx="minor"/>
        </p:style>
        <p:txBody>
          <a:bodyPr wrap="none" lIns="0" rIns="0" tIns="0" bIns="0" anchor="t">
            <a:noAutofit/>
          </a:bodyPr>
          <a:p>
            <a:pPr>
              <a:lnSpc>
                <a:spcPts val="2500"/>
              </a:lnSpc>
              <a:tabLst>
                <a:tab algn="l" pos="0"/>
              </a:tabLst>
            </a:pPr>
            <a:r>
              <a:rPr b="1" lang="en-US" sz="1550" strike="noStrike" u="none">
                <a:solidFill>
                  <a:srgbClr val="404155"/>
                </a:solidFill>
                <a:effectLst/>
                <a:uFillTx/>
                <a:latin typeface="Nobile"/>
                <a:ea typeface="Nobile"/>
              </a:rPr>
              <a:t>Δεξιότητες υπολογιστικής σκέψης</a:t>
            </a:r>
            <a:r>
              <a:rPr b="0" lang="en-US" sz="1550" strike="noStrike" u="none">
                <a:solidFill>
                  <a:srgbClr val="404155"/>
                </a:solidFill>
                <a:effectLst/>
                <a:uFillTx/>
                <a:latin typeface="Nobile"/>
                <a:ea typeface="Nobile"/>
              </a:rPr>
              <a:t> (Επιστημονική/ υπολογιστική σκέψη διαμεσολάβηση)</a:t>
            </a:r>
            <a:endParaRPr b="0" lang="en-US" sz="15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pitchFamily="0" charset="1"/>
        <a:ea typeface=""/>
        <a:cs typeface=""/>
      </a:majorFont>
      <a:minorFont>
        <a:latin typeface="Calibri" panose="020F050202020403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LibreOffice/25.2.5.2$Windows_X86_64 LibreOffice_project/03d19516eb2e1dd5d4ccd751a0d6f35f35e08022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2025-10-07T07:38:15Z</dcterms:created>
  <dc:creator/>
  <dc:description/>
  <dc:language>en-US</dc:language>
  <cp:lastModifiedBy/>
  <dcterms:modified xsi:type="dcterms:W3CDTF">2025-10-07T10:40:20Z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10</vt:i4>
  </property>
  <property fmtid="{D5CDD505-2E9C-101B-9397-08002B2CF9AE}" pid="3" name="PresentationFormat">
    <vt:lpwstr>On-screen Show (16:9)</vt:lpwstr>
  </property>
  <property fmtid="{D5CDD505-2E9C-101B-9397-08002B2CF9AE}" pid="4" name="Slides">
    <vt:i4>10</vt:i4>
  </property>
</Properties>
</file>