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notesMasterIdLst>
    <p:notesMasterId r:id="rId9"/>
  </p:notesMasterIdLst>
  <p:sldSz cx="14630400" cy="8229600"/>
  <p:notesSz cx="8229600" cy="14630400"/>
  <p:embeddedFontLst>
    <p:embeddedFont>
      <p:font typeface="Fraunces Extra Bold"/>
      <p:regular r:id="rId14"/>
    </p:embeddedFont>
    <p:embeddedFont>
      <p:font typeface="Fraunces Extra Bold"/>
      <p:regular r:id="rId15"/>
    </p:embeddedFont>
    <p:embeddedFont>
      <p:font typeface="Nobile"/>
      <p:regular r:id="rId16"/>
    </p:embeddedFont>
    <p:embeddedFont>
      <p:font typeface="Nobile"/>
      <p:regular r:id="rId17"/>
    </p:embeddedFont>
    <p:embeddedFont>
      <p:font typeface="Nobile"/>
      <p:regular r:id="rId18"/>
    </p:embeddedFont>
    <p:embeddedFont>
      <p:font typeface="Nobile"/>
      <p:regular r:id="rId19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notesMaster" Target="notesMasters/notes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4" Type="http://schemas.openxmlformats.org/officeDocument/2006/relationships/font" Target="fonts/font1.fntdata"/><Relationship Id="rId15" Type="http://schemas.openxmlformats.org/officeDocument/2006/relationships/font" Target="fonts/font2.fntdata"/><Relationship Id="rId16" Type="http://schemas.openxmlformats.org/officeDocument/2006/relationships/font" Target="fonts/font3.fntdata"/><Relationship Id="rId17" Type="http://schemas.openxmlformats.org/officeDocument/2006/relationships/font" Target="fonts/font4.fntdata"/><Relationship Id="rId18" Type="http://schemas.openxmlformats.org/officeDocument/2006/relationships/font" Target="fonts/font5.fntdata"/><Relationship Id="rId1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EEEE1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svg"/><Relationship Id="rId4" Type="http://schemas.openxmlformats.org/officeDocument/2006/relationships/image" Target="../media/image-1-4.png"/><Relationship Id="rId5" Type="http://schemas.openxmlformats.org/officeDocument/2006/relationships/image" Target="../media/image-1-5.svg"/><Relationship Id="rId6" Type="http://schemas.openxmlformats.org/officeDocument/2006/relationships/image" Target="../media/image-1-6.png"/><Relationship Id="rId7" Type="http://schemas.openxmlformats.org/officeDocument/2006/relationships/image" Target="../media/image-1-7.svg"/><Relationship Id="rId8" Type="http://schemas.openxmlformats.org/officeDocument/2006/relationships/image" Target="../media/image-1-8.png"/><Relationship Id="rId9" Type="http://schemas.openxmlformats.org/officeDocument/2006/relationships/image" Target="../media/image-1-9.svg"/><Relationship Id="rId10" Type="http://schemas.openxmlformats.org/officeDocument/2006/relationships/slideLayout" Target="../slideLayouts/slideLayout2.xml"/><Relationship Id="rId11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image" Target="../media/image-2-2.png"/><Relationship Id="rId3" Type="http://schemas.openxmlformats.org/officeDocument/2006/relationships/image" Target="../media/image-2-3.svg"/><Relationship Id="rId4" Type="http://schemas.openxmlformats.org/officeDocument/2006/relationships/image" Target="../media/image-2-4.png"/><Relationship Id="rId5" Type="http://schemas.openxmlformats.org/officeDocument/2006/relationships/image" Target="../media/image-2-5.svg"/><Relationship Id="rId6" Type="http://schemas.openxmlformats.org/officeDocument/2006/relationships/image" Target="../media/image-2-6.png"/><Relationship Id="rId7" Type="http://schemas.openxmlformats.org/officeDocument/2006/relationships/image" Target="../media/image-2-7.svg"/><Relationship Id="rId8" Type="http://schemas.openxmlformats.org/officeDocument/2006/relationships/image" Target="../media/image-2-8.png"/><Relationship Id="rId9" Type="http://schemas.openxmlformats.org/officeDocument/2006/relationships/image" Target="../media/image-2-9.svg"/><Relationship Id="rId10" Type="http://schemas.openxmlformats.org/officeDocument/2006/relationships/slideLayout" Target="../slideLayouts/slideLayout3.xml"/><Relationship Id="rId11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slideLayout" Target="../slideLayouts/slideLayout8.xml"/><Relationship Id="rId5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AFFFA">
              <a:alpha val="85000"/>
            </a:srgbClr>
          </a:solidFill>
          <a:ln/>
        </p:spPr>
      </p:sp>
      <p:sp>
        <p:nvSpPr>
          <p:cNvPr id="4" name="Text 1"/>
          <p:cNvSpPr/>
          <p:nvPr/>
        </p:nvSpPr>
        <p:spPr>
          <a:xfrm>
            <a:off x="793790" y="1931551"/>
            <a:ext cx="9654540" cy="62007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Κοινωνική Θέση και Κοινωνικός Ρόλος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793790" y="2849285"/>
            <a:ext cx="1304282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Ένα διδακτικό σενάριο για την Κοινωνική και Πολιτική Αγωγή Γ΄ Γυμνασίου</a:t>
            </a:r>
            <a:endParaRPr lang="en-US" sz="1550" dirty="0"/>
          </a:p>
        </p:txBody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790" y="3414832"/>
            <a:ext cx="198358" cy="198358"/>
          </a:xfrm>
          <a:prstGeom prst="rect">
            <a:avLst/>
          </a:prstGeom>
        </p:spPr>
      </p:pic>
      <p:sp>
        <p:nvSpPr>
          <p:cNvPr id="7" name="Shape 3"/>
          <p:cNvSpPr/>
          <p:nvPr/>
        </p:nvSpPr>
        <p:spPr>
          <a:xfrm>
            <a:off x="793790" y="3704392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8" name="Text 4"/>
          <p:cNvSpPr/>
          <p:nvPr/>
        </p:nvSpPr>
        <p:spPr>
          <a:xfrm>
            <a:off x="793790" y="384929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Μάθημα</a:t>
            </a:r>
            <a:endParaRPr lang="en-US" sz="1950" dirty="0"/>
          </a:p>
        </p:txBody>
      </p:sp>
      <p:sp>
        <p:nvSpPr>
          <p:cNvPr id="9" name="Text 5"/>
          <p:cNvSpPr/>
          <p:nvPr/>
        </p:nvSpPr>
        <p:spPr>
          <a:xfrm>
            <a:off x="793790" y="4278511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Κοινωνική και Πολιτική Αγωγή – Γ΄ Γυμνασίου</a:t>
            </a:r>
            <a:endParaRPr lang="en-US" sz="1550" dirty="0"/>
          </a:p>
        </p:txBody>
      </p:sp>
      <p:pic>
        <p:nvPicPr>
          <p:cNvPr id="10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14379" y="3414832"/>
            <a:ext cx="198358" cy="198358"/>
          </a:xfrm>
          <a:prstGeom prst="rect">
            <a:avLst/>
          </a:prstGeom>
        </p:spPr>
      </p:pic>
      <p:sp>
        <p:nvSpPr>
          <p:cNvPr id="11" name="Shape 6"/>
          <p:cNvSpPr/>
          <p:nvPr/>
        </p:nvSpPr>
        <p:spPr>
          <a:xfrm>
            <a:off x="7414379" y="3704392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2" name="Text 7"/>
          <p:cNvSpPr/>
          <p:nvPr/>
        </p:nvSpPr>
        <p:spPr>
          <a:xfrm>
            <a:off x="7414379" y="384929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Ενότητα</a:t>
            </a:r>
            <a:endParaRPr lang="en-US" sz="1950" dirty="0"/>
          </a:p>
        </p:txBody>
      </p:sp>
      <p:sp>
        <p:nvSpPr>
          <p:cNvPr id="13" name="Text 8"/>
          <p:cNvSpPr/>
          <p:nvPr/>
        </p:nvSpPr>
        <p:spPr>
          <a:xfrm>
            <a:off x="7414379" y="4278511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Κοινωνική Θέση και Κοινωνικός Ρόλος</a:t>
            </a:r>
            <a:endParaRPr lang="en-US" sz="1550" dirty="0"/>
          </a:p>
        </p:txBody>
      </p:sp>
      <p:pic>
        <p:nvPicPr>
          <p:cNvPr id="14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3790" y="4968002"/>
            <a:ext cx="198358" cy="198358"/>
          </a:xfrm>
          <a:prstGeom prst="rect">
            <a:avLst/>
          </a:prstGeom>
        </p:spPr>
      </p:pic>
      <p:sp>
        <p:nvSpPr>
          <p:cNvPr id="15" name="Shape 9"/>
          <p:cNvSpPr/>
          <p:nvPr/>
        </p:nvSpPr>
        <p:spPr>
          <a:xfrm>
            <a:off x="793790" y="5257562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6" name="Text 10"/>
          <p:cNvSpPr/>
          <p:nvPr/>
        </p:nvSpPr>
        <p:spPr>
          <a:xfrm>
            <a:off x="793790" y="540246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Διάρκεια</a:t>
            </a:r>
            <a:endParaRPr lang="en-US" sz="1950" dirty="0"/>
          </a:p>
        </p:txBody>
      </p:sp>
      <p:sp>
        <p:nvSpPr>
          <p:cNvPr id="17" name="Text 11"/>
          <p:cNvSpPr/>
          <p:nvPr/>
        </p:nvSpPr>
        <p:spPr>
          <a:xfrm>
            <a:off x="793790" y="5831681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1 διδακτική ώρα (45 λεπτά)</a:t>
            </a:r>
            <a:endParaRPr lang="en-US" sz="1550" dirty="0"/>
          </a:p>
        </p:txBody>
      </p:sp>
      <p:pic>
        <p:nvPicPr>
          <p:cNvPr id="18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414379" y="4968002"/>
            <a:ext cx="198358" cy="198358"/>
          </a:xfrm>
          <a:prstGeom prst="rect">
            <a:avLst/>
          </a:prstGeom>
        </p:spPr>
      </p:pic>
      <p:sp>
        <p:nvSpPr>
          <p:cNvPr id="19" name="Shape 12"/>
          <p:cNvSpPr/>
          <p:nvPr/>
        </p:nvSpPr>
        <p:spPr>
          <a:xfrm>
            <a:off x="7414379" y="5257562"/>
            <a:ext cx="6422231" cy="2286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20" name="Text 13"/>
          <p:cNvSpPr/>
          <p:nvPr/>
        </p:nvSpPr>
        <p:spPr>
          <a:xfrm>
            <a:off x="7414379" y="5402461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Χώρος</a:t>
            </a:r>
            <a:endParaRPr lang="en-US" sz="1950" dirty="0"/>
          </a:p>
        </p:txBody>
      </p:sp>
      <p:sp>
        <p:nvSpPr>
          <p:cNvPr id="21" name="Text 14"/>
          <p:cNvSpPr/>
          <p:nvPr/>
        </p:nvSpPr>
        <p:spPr>
          <a:xfrm>
            <a:off x="7414379" y="5831681"/>
            <a:ext cx="6422231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Αίθουσα με διαδραστικό πίνακα</a:t>
            </a:r>
            <a:endParaRPr lang="en-US" sz="15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32577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023134" y="368975"/>
            <a:ext cx="3545562" cy="4269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300"/>
              </a:lnSpc>
              <a:buNone/>
            </a:pPr>
            <a:r>
              <a:rPr lang="en-US" sz="26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🎯</a:t>
            </a:r>
            <a:pPr algn="l" indent="0" marL="0">
              <a:lnSpc>
                <a:spcPts val="3300"/>
              </a:lnSpc>
              <a:buNone/>
            </a:pPr>
            <a:r>
              <a:rPr lang="en-US" sz="26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Διδακτικοί Στόχοι</a:t>
            </a:r>
            <a:endParaRPr lang="en-US" sz="2600" dirty="0"/>
          </a:p>
        </p:txBody>
      </p:sp>
      <p:sp>
        <p:nvSpPr>
          <p:cNvPr id="4" name="Text 1"/>
          <p:cNvSpPr/>
          <p:nvPr/>
        </p:nvSpPr>
        <p:spPr>
          <a:xfrm>
            <a:off x="6023134" y="997148"/>
            <a:ext cx="8070533" cy="2146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Με την ολοκλήρωση του μαθήματος, οι μαθητές και οι μαθήτριες θα είναι σε θέση να:</a:t>
            </a:r>
            <a:endParaRPr lang="en-US" sz="1050" dirty="0"/>
          </a:p>
        </p:txBody>
      </p:sp>
      <p:sp>
        <p:nvSpPr>
          <p:cNvPr id="5" name="Shape 2"/>
          <p:cNvSpPr/>
          <p:nvPr/>
        </p:nvSpPr>
        <p:spPr>
          <a:xfrm>
            <a:off x="6023134" y="1362670"/>
            <a:ext cx="8070533" cy="1524595"/>
          </a:xfrm>
          <a:prstGeom prst="roundRect">
            <a:avLst>
              <a:gd name="adj" fmla="val 7921"/>
            </a:avLst>
          </a:prstGeom>
          <a:solidFill>
            <a:srgbClr val="E8F3E8"/>
          </a:solidFill>
          <a:ln/>
        </p:spPr>
      </p:sp>
      <p:sp>
        <p:nvSpPr>
          <p:cNvPr id="6" name="Shape 3"/>
          <p:cNvSpPr/>
          <p:nvPr/>
        </p:nvSpPr>
        <p:spPr>
          <a:xfrm>
            <a:off x="6157317" y="1496854"/>
            <a:ext cx="402550" cy="402550"/>
          </a:xfrm>
          <a:prstGeom prst="roundRect">
            <a:avLst>
              <a:gd name="adj" fmla="val 22712919"/>
            </a:avLst>
          </a:prstGeom>
          <a:solidFill>
            <a:srgbClr val="438951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68045" y="1607582"/>
            <a:ext cx="181094" cy="18109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6157317" y="2033588"/>
            <a:ext cx="1696522" cy="209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Κατανόηση Εννοιών</a:t>
            </a:r>
            <a:endParaRPr lang="en-US" sz="1300" dirty="0"/>
          </a:p>
        </p:txBody>
      </p:sp>
      <p:sp>
        <p:nvSpPr>
          <p:cNvPr id="9" name="Text 5"/>
          <p:cNvSpPr/>
          <p:nvPr/>
        </p:nvSpPr>
        <p:spPr>
          <a:xfrm>
            <a:off x="6157317" y="2323743"/>
            <a:ext cx="7802166" cy="4293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Να κατανοήσουν με σαφήνεια τι σημαίνει κοινωνική θέση και κοινωνικός ρόλος, και πώς οι δύο έννοιες συνδέονται μεταξύ τους στην καθημερινή ζωή.</a:t>
            </a:r>
            <a:endParaRPr lang="en-US" sz="1050" dirty="0"/>
          </a:p>
        </p:txBody>
      </p:sp>
      <p:sp>
        <p:nvSpPr>
          <p:cNvPr id="10" name="Shape 6"/>
          <p:cNvSpPr/>
          <p:nvPr/>
        </p:nvSpPr>
        <p:spPr>
          <a:xfrm>
            <a:off x="6023134" y="3021449"/>
            <a:ext cx="8070533" cy="1524595"/>
          </a:xfrm>
          <a:prstGeom prst="roundRect">
            <a:avLst>
              <a:gd name="adj" fmla="val 7921"/>
            </a:avLst>
          </a:prstGeom>
          <a:solidFill>
            <a:srgbClr val="E8F3E8"/>
          </a:solidFill>
          <a:ln/>
        </p:spPr>
      </p:sp>
      <p:sp>
        <p:nvSpPr>
          <p:cNvPr id="11" name="Shape 7"/>
          <p:cNvSpPr/>
          <p:nvPr/>
        </p:nvSpPr>
        <p:spPr>
          <a:xfrm>
            <a:off x="6157317" y="3155632"/>
            <a:ext cx="402550" cy="402550"/>
          </a:xfrm>
          <a:prstGeom prst="roundRect">
            <a:avLst>
              <a:gd name="adj" fmla="val 22712919"/>
            </a:avLst>
          </a:prstGeom>
          <a:solidFill>
            <a:srgbClr val="438951"/>
          </a:solidFill>
          <a:ln/>
        </p:spPr>
      </p:sp>
      <p:pic>
        <p:nvPicPr>
          <p:cNvPr id="12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68045" y="3266361"/>
            <a:ext cx="181094" cy="181094"/>
          </a:xfrm>
          <a:prstGeom prst="rect">
            <a:avLst/>
          </a:prstGeom>
        </p:spPr>
      </p:pic>
      <p:sp>
        <p:nvSpPr>
          <p:cNvPr id="13" name="Text 8"/>
          <p:cNvSpPr/>
          <p:nvPr/>
        </p:nvSpPr>
        <p:spPr>
          <a:xfrm>
            <a:off x="6157317" y="3692366"/>
            <a:ext cx="1677233" cy="209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Αναγνώριση Ρόλων</a:t>
            </a:r>
            <a:endParaRPr lang="en-US" sz="1300" dirty="0"/>
          </a:p>
        </p:txBody>
      </p:sp>
      <p:sp>
        <p:nvSpPr>
          <p:cNvPr id="14" name="Text 9"/>
          <p:cNvSpPr/>
          <p:nvPr/>
        </p:nvSpPr>
        <p:spPr>
          <a:xfrm>
            <a:off x="6157317" y="3982522"/>
            <a:ext cx="7802166" cy="4293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Να αναγνωρίζουν τους διαφορετικούς ρόλους που συνδέονται με τις κοινωνικές θέσεις που κατέχουν οι άνθρωποι στο οικογενειακό, σχολικό και κοινωνικό περιβάλλον.</a:t>
            </a:r>
            <a:endParaRPr lang="en-US" sz="1050" dirty="0"/>
          </a:p>
        </p:txBody>
      </p:sp>
      <p:sp>
        <p:nvSpPr>
          <p:cNvPr id="15" name="Shape 10"/>
          <p:cNvSpPr/>
          <p:nvPr/>
        </p:nvSpPr>
        <p:spPr>
          <a:xfrm>
            <a:off x="6023134" y="4680228"/>
            <a:ext cx="8070533" cy="1524595"/>
          </a:xfrm>
          <a:prstGeom prst="roundRect">
            <a:avLst>
              <a:gd name="adj" fmla="val 7921"/>
            </a:avLst>
          </a:prstGeom>
          <a:solidFill>
            <a:srgbClr val="E8F3E8"/>
          </a:solidFill>
          <a:ln/>
        </p:spPr>
      </p:sp>
      <p:sp>
        <p:nvSpPr>
          <p:cNvPr id="16" name="Shape 11"/>
          <p:cNvSpPr/>
          <p:nvPr/>
        </p:nvSpPr>
        <p:spPr>
          <a:xfrm>
            <a:off x="6157317" y="4814411"/>
            <a:ext cx="402550" cy="402550"/>
          </a:xfrm>
          <a:prstGeom prst="roundRect">
            <a:avLst>
              <a:gd name="adj" fmla="val 22712919"/>
            </a:avLst>
          </a:prstGeom>
          <a:solidFill>
            <a:srgbClr val="438951"/>
          </a:solidFill>
          <a:ln/>
        </p:spPr>
      </p:sp>
      <p:pic>
        <p:nvPicPr>
          <p:cNvPr id="17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68045" y="4925139"/>
            <a:ext cx="181094" cy="181094"/>
          </a:xfrm>
          <a:prstGeom prst="rect">
            <a:avLst/>
          </a:prstGeom>
        </p:spPr>
      </p:pic>
      <p:sp>
        <p:nvSpPr>
          <p:cNvPr id="18" name="Text 12"/>
          <p:cNvSpPr/>
          <p:nvPr/>
        </p:nvSpPr>
        <p:spPr>
          <a:xfrm>
            <a:off x="6157317" y="5351145"/>
            <a:ext cx="2351008" cy="209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Δικαιώματα &amp; Υποχρεώσεις</a:t>
            </a:r>
            <a:endParaRPr lang="en-US" sz="1300" dirty="0"/>
          </a:p>
        </p:txBody>
      </p:sp>
      <p:sp>
        <p:nvSpPr>
          <p:cNvPr id="19" name="Text 13"/>
          <p:cNvSpPr/>
          <p:nvPr/>
        </p:nvSpPr>
        <p:spPr>
          <a:xfrm>
            <a:off x="6157317" y="5641300"/>
            <a:ext cx="7802166" cy="4293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Να αντιληφθούν ότι κάθε κοινωνικός ρόλος συνεπάγεται συγκεκριμένα δικαιώματα αλλά και υποχρεώσεις που πρέπει να τηρούνται.</a:t>
            </a:r>
            <a:endParaRPr lang="en-US" sz="1050" dirty="0"/>
          </a:p>
        </p:txBody>
      </p:sp>
      <p:sp>
        <p:nvSpPr>
          <p:cNvPr id="20" name="Shape 14"/>
          <p:cNvSpPr/>
          <p:nvPr/>
        </p:nvSpPr>
        <p:spPr>
          <a:xfrm>
            <a:off x="6023134" y="6339007"/>
            <a:ext cx="8070533" cy="1524595"/>
          </a:xfrm>
          <a:prstGeom prst="roundRect">
            <a:avLst>
              <a:gd name="adj" fmla="val 7921"/>
            </a:avLst>
          </a:prstGeom>
          <a:solidFill>
            <a:srgbClr val="E8F3E8"/>
          </a:solidFill>
          <a:ln/>
        </p:spPr>
      </p:sp>
      <p:sp>
        <p:nvSpPr>
          <p:cNvPr id="21" name="Shape 15"/>
          <p:cNvSpPr/>
          <p:nvPr/>
        </p:nvSpPr>
        <p:spPr>
          <a:xfrm>
            <a:off x="6157317" y="6473190"/>
            <a:ext cx="402550" cy="402550"/>
          </a:xfrm>
          <a:prstGeom prst="roundRect">
            <a:avLst>
              <a:gd name="adj" fmla="val 22712919"/>
            </a:avLst>
          </a:prstGeom>
          <a:solidFill>
            <a:srgbClr val="438951"/>
          </a:solidFill>
          <a:ln/>
        </p:spPr>
      </p:sp>
      <p:pic>
        <p:nvPicPr>
          <p:cNvPr id="22" name="Image 4" descr="preencoded.png">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68045" y="6583918"/>
            <a:ext cx="181094" cy="181094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6157317" y="7009924"/>
            <a:ext cx="2440067" cy="209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0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Υπευθυνότητα &amp; Συνεργασία</a:t>
            </a:r>
            <a:endParaRPr lang="en-US" sz="1300" dirty="0"/>
          </a:p>
        </p:txBody>
      </p:sp>
      <p:sp>
        <p:nvSpPr>
          <p:cNvPr id="24" name="Text 17"/>
          <p:cNvSpPr/>
          <p:nvPr/>
        </p:nvSpPr>
        <p:spPr>
          <a:xfrm>
            <a:off x="6157317" y="7300079"/>
            <a:ext cx="7802166" cy="4293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Να συνειδητοποιήσουν τη σημασία της προσωπικής υπευθυνότητας και της αποτελεσματικής συνεργασίας στην εκπλήρωση των κοινωνικών ρόλων.</a:t>
            </a: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314325"/>
            <a:ext cx="3694271" cy="3571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🧠</a:t>
            </a:r>
            <a:pPr algn="l" indent="0" marL="0">
              <a:lnSpc>
                <a:spcPts val="2800"/>
              </a:lnSpc>
              <a:buNone/>
            </a:pPr>
            <a:r>
              <a:rPr lang="en-US" sz="22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Αφόρμηση &amp; Εισαγωγή</a:t>
            </a:r>
            <a:endParaRPr lang="en-US" sz="2250" dirty="0"/>
          </a:p>
        </p:txBody>
      </p:sp>
      <p:sp>
        <p:nvSpPr>
          <p:cNvPr id="3" name="Text 1"/>
          <p:cNvSpPr/>
          <p:nvPr/>
        </p:nvSpPr>
        <p:spPr>
          <a:xfrm>
            <a:off x="457200" y="717233"/>
            <a:ext cx="1714500" cy="2143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650"/>
              </a:lnSpc>
              <a:buNone/>
            </a:pPr>
            <a:r>
              <a:rPr lang="en-US" sz="13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Διάρκεια: 10 λεπτά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457200" y="1217295"/>
            <a:ext cx="1522095" cy="178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Η Ιστορία της Μαρίας</a:t>
            </a:r>
            <a:endParaRPr lang="en-US" sz="1100" dirty="0"/>
          </a:p>
        </p:txBody>
      </p:sp>
      <p:sp>
        <p:nvSpPr>
          <p:cNvPr id="5" name="Text 3"/>
          <p:cNvSpPr/>
          <p:nvPr/>
        </p:nvSpPr>
        <p:spPr>
          <a:xfrm>
            <a:off x="457200" y="1510189"/>
            <a:ext cx="741830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Στον διαδραστικό πίνακα προβάλλεται μια εικόνα ή κόμικ με τίτλο </a:t>
            </a:r>
            <a:pPr algn="l" indent="0" marL="0">
              <a:lnSpc>
                <a:spcPts val="1400"/>
              </a:lnSpc>
              <a:buNone/>
            </a:pPr>
            <a:r>
              <a:rPr lang="en-US" sz="9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"Μια μέρα στη ζωή της Μαρίας"</a:t>
            </a:r>
            <a:pPr algn="l" indent="0" marL="0">
              <a:lnSpc>
                <a:spcPts val="1400"/>
              </a:lnSpc>
              <a:buNone/>
            </a:pPr>
            <a:r>
              <a:rPr 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όπου παρουσιάζεται η ίδια μαθήτρια σε τέσσερις διαφορετικές καταστάσεις:</a:t>
            </a:r>
            <a:endParaRPr lang="en-US" sz="900" dirty="0"/>
          </a:p>
        </p:txBody>
      </p:sp>
      <p:sp>
        <p:nvSpPr>
          <p:cNvPr id="6" name="Text 4"/>
          <p:cNvSpPr/>
          <p:nvPr/>
        </p:nvSpPr>
        <p:spPr>
          <a:xfrm>
            <a:off x="457200" y="1978819"/>
            <a:ext cx="7418308" cy="182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Ως </a:t>
            </a:r>
            <a:pPr algn="l" indent="0" marL="0">
              <a:lnSpc>
                <a:spcPts val="1400"/>
              </a:lnSpc>
              <a:buNone/>
            </a:pPr>
            <a:r>
              <a:rPr lang="en-US" sz="9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κόρη</a:t>
            </a:r>
            <a:pPr algn="l" indent="0" marL="0">
              <a:lnSpc>
                <a:spcPts val="1400"/>
              </a:lnSpc>
              <a:buNone/>
            </a:pPr>
            <a:r>
              <a:rPr 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στο οικογενειακό της περιβάλλον</a:t>
            </a:r>
            <a:endParaRPr lang="en-US" sz="900" dirty="0"/>
          </a:p>
        </p:txBody>
      </p:sp>
      <p:sp>
        <p:nvSpPr>
          <p:cNvPr id="7" name="Text 5"/>
          <p:cNvSpPr/>
          <p:nvPr/>
        </p:nvSpPr>
        <p:spPr>
          <a:xfrm>
            <a:off x="457200" y="2201704"/>
            <a:ext cx="7418308" cy="182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Ως </a:t>
            </a:r>
            <a:pPr algn="l" indent="0" marL="0">
              <a:lnSpc>
                <a:spcPts val="1400"/>
              </a:lnSpc>
              <a:buNone/>
            </a:pPr>
            <a:r>
              <a:rPr lang="en-US" sz="9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μαθήτρια</a:t>
            </a:r>
            <a:pPr algn="l" indent="0" marL="0">
              <a:lnSpc>
                <a:spcPts val="1400"/>
              </a:lnSpc>
              <a:buNone/>
            </a:pPr>
            <a:r>
              <a:rPr 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στην τάξη του σχολείου</a:t>
            </a:r>
            <a:endParaRPr lang="en-US" sz="900" dirty="0"/>
          </a:p>
        </p:txBody>
      </p:sp>
      <p:sp>
        <p:nvSpPr>
          <p:cNvPr id="8" name="Text 6"/>
          <p:cNvSpPr/>
          <p:nvPr/>
        </p:nvSpPr>
        <p:spPr>
          <a:xfrm>
            <a:off x="457200" y="2424589"/>
            <a:ext cx="7418308" cy="182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Ως </a:t>
            </a:r>
            <a:pPr algn="l" indent="0" marL="0">
              <a:lnSpc>
                <a:spcPts val="1400"/>
              </a:lnSpc>
              <a:buNone/>
            </a:pPr>
            <a:r>
              <a:rPr lang="en-US" sz="9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φίλη</a:t>
            </a:r>
            <a:pPr algn="l" indent="0" marL="0">
              <a:lnSpc>
                <a:spcPts val="1400"/>
              </a:lnSpc>
              <a:buNone/>
            </a:pPr>
            <a:r>
              <a:rPr 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στην παρέα της</a:t>
            </a:r>
            <a:endParaRPr lang="en-US" sz="900" dirty="0"/>
          </a:p>
        </p:txBody>
      </p:sp>
      <p:sp>
        <p:nvSpPr>
          <p:cNvPr id="9" name="Text 7"/>
          <p:cNvSpPr/>
          <p:nvPr/>
        </p:nvSpPr>
        <p:spPr>
          <a:xfrm>
            <a:off x="457200" y="2647474"/>
            <a:ext cx="7418308" cy="182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Char char="•"/>
            </a:pPr>
            <a:r>
              <a:rPr 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Ως </a:t>
            </a:r>
            <a:pPr algn="l" indent="0" marL="0">
              <a:lnSpc>
                <a:spcPts val="1400"/>
              </a:lnSpc>
              <a:buNone/>
            </a:pPr>
            <a:r>
              <a:rPr lang="en-US" sz="90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εθελόντρια</a:t>
            </a:r>
            <a:pPr algn="l" indent="0" marL="0">
              <a:lnSpc>
                <a:spcPts val="1400"/>
              </a:lnSpc>
              <a:buNone/>
            </a:pPr>
            <a:r>
              <a:rPr 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σε μια κοινωνική δράση</a:t>
            </a:r>
            <a:endParaRPr lang="en-US" sz="900" dirty="0"/>
          </a:p>
        </p:txBody>
      </p:sp>
      <p:sp>
        <p:nvSpPr>
          <p:cNvPr id="10" name="Text 8"/>
          <p:cNvSpPr/>
          <p:nvPr/>
        </p:nvSpPr>
        <p:spPr>
          <a:xfrm>
            <a:off x="457200" y="2944654"/>
            <a:ext cx="2084427" cy="1862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💬</a:t>
            </a:r>
            <a:pPr algn="l" indent="0" marL="0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Ερωτήσεις προς Συζήτηση</a:t>
            </a:r>
            <a:endParaRPr lang="en-US" sz="1100" dirty="0"/>
          </a:p>
        </p:txBody>
      </p:sp>
      <p:sp>
        <p:nvSpPr>
          <p:cNvPr id="11" name="Text 9"/>
          <p:cNvSpPr/>
          <p:nvPr/>
        </p:nvSpPr>
        <p:spPr>
          <a:xfrm>
            <a:off x="457200" y="3245168"/>
            <a:ext cx="7418308" cy="182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Font typeface="+mj-lt"/>
              <a:buAutoNum type="arabicPeriod" startAt="1"/>
            </a:pPr>
            <a:r>
              <a:rPr 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Σε πόσους διαφορετικούς "ρόλους" βλέπετε τη Μαρία;</a:t>
            </a:r>
            <a:endParaRPr lang="en-US" sz="900" dirty="0"/>
          </a:p>
        </p:txBody>
      </p:sp>
      <p:sp>
        <p:nvSpPr>
          <p:cNvPr id="12" name="Text 10"/>
          <p:cNvSpPr/>
          <p:nvPr/>
        </p:nvSpPr>
        <p:spPr>
          <a:xfrm>
            <a:off x="457200" y="3468052"/>
            <a:ext cx="7418308" cy="182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Font typeface="+mj-lt"/>
              <a:buAutoNum type="arabicPeriod" startAt="2"/>
            </a:pPr>
            <a:r>
              <a:rPr 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Είναι οι ίδιοι κανόνες και συμπεριφορές σε κάθε περίπτωση;</a:t>
            </a:r>
            <a:endParaRPr lang="en-US" sz="900" dirty="0"/>
          </a:p>
        </p:txBody>
      </p:sp>
      <p:sp>
        <p:nvSpPr>
          <p:cNvPr id="13" name="Text 11"/>
          <p:cNvSpPr/>
          <p:nvPr/>
        </p:nvSpPr>
        <p:spPr>
          <a:xfrm>
            <a:off x="457200" y="3690938"/>
            <a:ext cx="7418308" cy="18288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400"/>
              </a:lnSpc>
              <a:buSzPct val="100000"/>
              <a:buFont typeface="+mj-lt"/>
              <a:buAutoNum type="arabicPeriod" startAt="3"/>
            </a:pPr>
            <a:r>
              <a:rPr 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Τι νομίζετε ότι σημαίνει "κοινωνική θέση"; Τι σημαίνει "κοινωνικός ρόλος";</a:t>
            </a:r>
            <a:endParaRPr lang="en-US" sz="900" dirty="0"/>
          </a:p>
        </p:txBody>
      </p:sp>
      <p:pic>
        <p:nvPicPr>
          <p:cNvPr id="14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1973" y="1231583"/>
            <a:ext cx="6018728" cy="6018728"/>
          </a:xfrm>
          <a:prstGeom prst="rect">
            <a:avLst/>
          </a:prstGeom>
        </p:spPr>
      </p:pic>
      <p:sp>
        <p:nvSpPr>
          <p:cNvPr id="15" name="Shape 12"/>
          <p:cNvSpPr/>
          <p:nvPr/>
        </p:nvSpPr>
        <p:spPr>
          <a:xfrm>
            <a:off x="8161973" y="7378898"/>
            <a:ext cx="6018728" cy="1430179"/>
          </a:xfrm>
          <a:prstGeom prst="roundRect">
            <a:avLst>
              <a:gd name="adj" fmla="val 7193"/>
            </a:avLst>
          </a:prstGeom>
          <a:solidFill>
            <a:srgbClr val="CCE6D1"/>
          </a:solidFill>
          <a:ln/>
        </p:spPr>
      </p:sp>
      <p:pic>
        <p:nvPicPr>
          <p:cNvPr id="1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6273" y="7533918"/>
            <a:ext cx="178594" cy="142875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8569166" y="7521773"/>
            <a:ext cx="1428750" cy="1785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11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Βασικοί Ορισμοί</a:t>
            </a:r>
            <a:endParaRPr lang="en-US" sz="1100" dirty="0"/>
          </a:p>
        </p:txBody>
      </p:sp>
      <p:sp>
        <p:nvSpPr>
          <p:cNvPr id="18" name="Text 14"/>
          <p:cNvSpPr/>
          <p:nvPr/>
        </p:nvSpPr>
        <p:spPr>
          <a:xfrm>
            <a:off x="8569166" y="7814667"/>
            <a:ext cx="5497235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Κοινωνική Θέση:</a:t>
            </a:r>
            <a:pPr algn="l" indent="0" marL="0">
              <a:lnSpc>
                <a:spcPts val="14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Η θέση που κατέχει το άτομο μέσα στην κοινωνία (π.χ. μαθητής, γονιός, εργαζόμενος, πολίτης).</a:t>
            </a:r>
            <a:endParaRPr lang="en-US" sz="900" dirty="0"/>
          </a:p>
        </p:txBody>
      </p:sp>
      <p:sp>
        <p:nvSpPr>
          <p:cNvPr id="19" name="Text 15"/>
          <p:cNvSpPr/>
          <p:nvPr/>
        </p:nvSpPr>
        <p:spPr>
          <a:xfrm>
            <a:off x="8569166" y="8283297"/>
            <a:ext cx="5497235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90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Κοινωνικός Ρόλος:</a:t>
            </a:r>
            <a:pPr algn="l" indent="0" marL="0">
              <a:lnSpc>
                <a:spcPts val="1400"/>
              </a:lnSpc>
              <a:buNone/>
            </a:pPr>
            <a:r>
              <a:rPr lang="en-US" sz="90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Οι συμπεριφορές, υποχρεώσεις και δικαιώματα που περιμένουμε από κάποιον που κατέχει μια συγκεκριμένη κοινωνική θέση.</a:t>
            </a:r>
            <a:endParaRPr lang="en-US" sz="900" dirty="0"/>
          </a:p>
        </p:txBody>
      </p:sp>
      <p:sp>
        <p:nvSpPr>
          <p:cNvPr id="20" name="Text 16"/>
          <p:cNvSpPr/>
          <p:nvPr/>
        </p:nvSpPr>
        <p:spPr>
          <a:xfrm>
            <a:off x="8161973" y="8937665"/>
            <a:ext cx="6018728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400"/>
              </a:lnSpc>
              <a:buNone/>
            </a:pPr>
            <a:r>
              <a:rPr lang="en-US" sz="90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Ο/η εκπαιδευτικός καταγράφει τις απαντήσεις των μαθητών στον διαδραστικό πίνακα και διευκρινίζει τις έννοιες μέσα από τα παραδείγματά τους.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54950" y="384691"/>
            <a:ext cx="7671435" cy="4411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👥</a:t>
            </a:r>
            <a:pPr algn="l" indent="0" marL="0">
              <a:lnSpc>
                <a:spcPts val="3400"/>
              </a:lnSpc>
              <a:buNone/>
            </a:pPr>
            <a:r>
              <a:rPr lang="en-US" sz="27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Κύρια Δραστηριότητα – Ομαδική Εργασία</a:t>
            </a:r>
            <a:endParaRPr lang="en-US" sz="2700" dirty="0"/>
          </a:p>
        </p:txBody>
      </p:sp>
      <p:sp>
        <p:nvSpPr>
          <p:cNvPr id="3" name="Text 1"/>
          <p:cNvSpPr/>
          <p:nvPr/>
        </p:nvSpPr>
        <p:spPr>
          <a:xfrm>
            <a:off x="554950" y="881301"/>
            <a:ext cx="2080974" cy="26015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000"/>
              </a:lnSpc>
              <a:buNone/>
            </a:pPr>
            <a:r>
              <a:rPr lang="en-US" sz="16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Διάρκεια: 25 λεπτά</a:t>
            </a:r>
            <a:endParaRPr lang="en-US" sz="1600" dirty="0"/>
          </a:p>
        </p:txBody>
      </p:sp>
      <p:sp>
        <p:nvSpPr>
          <p:cNvPr id="4" name="Text 2"/>
          <p:cNvSpPr/>
          <p:nvPr/>
        </p:nvSpPr>
        <p:spPr>
          <a:xfrm>
            <a:off x="554950" y="1349454"/>
            <a:ext cx="13520499" cy="443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Οι μαθητές χωρίζονται σε </a:t>
            </a:r>
            <a:pPr algn="l" indent="0" marL="0">
              <a:lnSpc>
                <a:spcPts val="1700"/>
              </a:lnSpc>
              <a:buNone/>
            </a:pPr>
            <a:r>
              <a:rPr lang="en-US" sz="10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τέσσερις (4) ομάδες</a:t>
            </a:r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 Κάθε ομάδα αναλαμβάνει να δημιουργήσει ένα </a:t>
            </a:r>
            <a:pPr algn="l" indent="0" marL="0">
              <a:lnSpc>
                <a:spcPts val="1700"/>
              </a:lnSpc>
              <a:buNone/>
            </a:pPr>
            <a:r>
              <a:rPr lang="en-US" sz="10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"Πορτρέτο Ρόλων"</a:t>
            </a:r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για ένα φανταστικό πρόσωπο, εξερευνώντας τις διαφορετικές κοινωνικές θέσεις και τους αντίστοιχους ρόλους του.</a:t>
            </a:r>
            <a:endParaRPr lang="en-US" sz="1050" dirty="0"/>
          </a:p>
        </p:txBody>
      </p:sp>
      <p:sp>
        <p:nvSpPr>
          <p:cNvPr id="5" name="Text 3"/>
          <p:cNvSpPr/>
          <p:nvPr/>
        </p:nvSpPr>
        <p:spPr>
          <a:xfrm>
            <a:off x="554950" y="1949291"/>
            <a:ext cx="138708" cy="1733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01</a:t>
            </a:r>
            <a:endParaRPr lang="en-US" sz="1050" dirty="0"/>
          </a:p>
        </p:txBody>
      </p:sp>
      <p:sp>
        <p:nvSpPr>
          <p:cNvPr id="6" name="Shape 4"/>
          <p:cNvSpPr/>
          <p:nvPr/>
        </p:nvSpPr>
        <p:spPr>
          <a:xfrm>
            <a:off x="554950" y="2169795"/>
            <a:ext cx="6690836" cy="1524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7" name="Text 5"/>
          <p:cNvSpPr/>
          <p:nvPr/>
        </p:nvSpPr>
        <p:spPr>
          <a:xfrm>
            <a:off x="554950" y="2269569"/>
            <a:ext cx="1836896" cy="216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Επινόηση Προσώπου</a:t>
            </a:r>
            <a:endParaRPr lang="en-US" sz="1350" dirty="0"/>
          </a:p>
        </p:txBody>
      </p:sp>
      <p:sp>
        <p:nvSpPr>
          <p:cNvPr id="8" name="Text 6"/>
          <p:cNvSpPr/>
          <p:nvPr/>
        </p:nvSpPr>
        <p:spPr>
          <a:xfrm>
            <a:off x="554950" y="2569607"/>
            <a:ext cx="6690836" cy="221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Δημιουργήστε ένα φανταστικό πρόσωπο και δώστε του όνομα (π.χ. "Νίκος", "Άννα", "Αλέξης", "Μαρία").</a:t>
            </a:r>
            <a:endParaRPr lang="en-US" sz="1050" dirty="0"/>
          </a:p>
        </p:txBody>
      </p:sp>
      <p:sp>
        <p:nvSpPr>
          <p:cNvPr id="9" name="Text 7"/>
          <p:cNvSpPr/>
          <p:nvPr/>
        </p:nvSpPr>
        <p:spPr>
          <a:xfrm>
            <a:off x="7384494" y="1949291"/>
            <a:ext cx="138708" cy="1733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02</a:t>
            </a:r>
            <a:endParaRPr lang="en-US" sz="1050" dirty="0"/>
          </a:p>
        </p:txBody>
      </p:sp>
      <p:sp>
        <p:nvSpPr>
          <p:cNvPr id="10" name="Shape 8"/>
          <p:cNvSpPr/>
          <p:nvPr/>
        </p:nvSpPr>
        <p:spPr>
          <a:xfrm>
            <a:off x="7384494" y="2169795"/>
            <a:ext cx="6690955" cy="1524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1" name="Text 9"/>
          <p:cNvSpPr/>
          <p:nvPr/>
        </p:nvSpPr>
        <p:spPr>
          <a:xfrm>
            <a:off x="7384494" y="2269569"/>
            <a:ext cx="1734145" cy="216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Κοινωνικές Θέσεις</a:t>
            </a:r>
            <a:endParaRPr lang="en-US" sz="1350" dirty="0"/>
          </a:p>
        </p:txBody>
      </p:sp>
      <p:sp>
        <p:nvSpPr>
          <p:cNvPr id="12" name="Text 10"/>
          <p:cNvSpPr/>
          <p:nvPr/>
        </p:nvSpPr>
        <p:spPr>
          <a:xfrm>
            <a:off x="7384494" y="2569607"/>
            <a:ext cx="6690955" cy="443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Καταγράψτε τις κοινωνικές θέσεις που κατέχει το πρόσωπό σας (π.χ. μαθητής, φίλος, αδερφός, αθλητής).</a:t>
            </a:r>
            <a:endParaRPr lang="en-US" sz="1050" dirty="0"/>
          </a:p>
        </p:txBody>
      </p:sp>
      <p:sp>
        <p:nvSpPr>
          <p:cNvPr id="13" name="Text 11"/>
          <p:cNvSpPr/>
          <p:nvPr/>
        </p:nvSpPr>
        <p:spPr>
          <a:xfrm>
            <a:off x="554950" y="3256121"/>
            <a:ext cx="138708" cy="1733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03</a:t>
            </a:r>
            <a:endParaRPr lang="en-US" sz="1050" dirty="0"/>
          </a:p>
        </p:txBody>
      </p:sp>
      <p:sp>
        <p:nvSpPr>
          <p:cNvPr id="14" name="Shape 12"/>
          <p:cNvSpPr/>
          <p:nvPr/>
        </p:nvSpPr>
        <p:spPr>
          <a:xfrm>
            <a:off x="554950" y="3476625"/>
            <a:ext cx="6690836" cy="1524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5" name="Text 13"/>
          <p:cNvSpPr/>
          <p:nvPr/>
        </p:nvSpPr>
        <p:spPr>
          <a:xfrm>
            <a:off x="554950" y="3576399"/>
            <a:ext cx="1734145" cy="216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Περιγραφή Ρόλων</a:t>
            </a:r>
            <a:endParaRPr lang="en-US" sz="1350" dirty="0"/>
          </a:p>
        </p:txBody>
      </p:sp>
      <p:sp>
        <p:nvSpPr>
          <p:cNvPr id="16" name="Text 14"/>
          <p:cNvSpPr/>
          <p:nvPr/>
        </p:nvSpPr>
        <p:spPr>
          <a:xfrm>
            <a:off x="554950" y="3876437"/>
            <a:ext cx="6690836" cy="443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Για κάθε κοινωνική θέση, περιγράψτε τον αντίστοιχο κοινωνικό ρόλο: ποιες υποχρεώσεις και δικαιώματα έχει;</a:t>
            </a:r>
            <a:endParaRPr lang="en-US" sz="1050" dirty="0"/>
          </a:p>
        </p:txBody>
      </p:sp>
      <p:sp>
        <p:nvSpPr>
          <p:cNvPr id="17" name="Text 15"/>
          <p:cNvSpPr/>
          <p:nvPr/>
        </p:nvSpPr>
        <p:spPr>
          <a:xfrm>
            <a:off x="7384494" y="3256121"/>
            <a:ext cx="138708" cy="1733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04</a:t>
            </a:r>
            <a:endParaRPr lang="en-US" sz="1050" dirty="0"/>
          </a:p>
        </p:txBody>
      </p:sp>
      <p:sp>
        <p:nvSpPr>
          <p:cNvPr id="18" name="Shape 16"/>
          <p:cNvSpPr/>
          <p:nvPr/>
        </p:nvSpPr>
        <p:spPr>
          <a:xfrm>
            <a:off x="7384494" y="3476625"/>
            <a:ext cx="6690955" cy="1524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19" name="Text 17"/>
          <p:cNvSpPr/>
          <p:nvPr/>
        </p:nvSpPr>
        <p:spPr>
          <a:xfrm>
            <a:off x="7384494" y="3576399"/>
            <a:ext cx="1734145" cy="216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Σύγκρουση Ρόλων</a:t>
            </a:r>
            <a:endParaRPr lang="en-US" sz="1350" dirty="0"/>
          </a:p>
        </p:txBody>
      </p:sp>
      <p:sp>
        <p:nvSpPr>
          <p:cNvPr id="20" name="Text 18"/>
          <p:cNvSpPr/>
          <p:nvPr/>
        </p:nvSpPr>
        <p:spPr>
          <a:xfrm>
            <a:off x="7384494" y="3876437"/>
            <a:ext cx="6690955" cy="443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Επιλέξτε μία κατάσταση όπου δύο ρόλοι συγκρούονται (π.χ. μαθητής που θέλει να διαβάσει vs. φίλος που θέλει να βγει έξω).</a:t>
            </a:r>
            <a:endParaRPr lang="en-US" sz="1050" dirty="0"/>
          </a:p>
        </p:txBody>
      </p:sp>
      <p:sp>
        <p:nvSpPr>
          <p:cNvPr id="21" name="Text 19"/>
          <p:cNvSpPr/>
          <p:nvPr/>
        </p:nvSpPr>
        <p:spPr>
          <a:xfrm>
            <a:off x="554950" y="4562951"/>
            <a:ext cx="138708" cy="1733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05</a:t>
            </a:r>
            <a:endParaRPr lang="en-US" sz="1050" dirty="0"/>
          </a:p>
        </p:txBody>
      </p:sp>
      <p:sp>
        <p:nvSpPr>
          <p:cNvPr id="22" name="Shape 20"/>
          <p:cNvSpPr/>
          <p:nvPr/>
        </p:nvSpPr>
        <p:spPr>
          <a:xfrm>
            <a:off x="554950" y="4783455"/>
            <a:ext cx="6690836" cy="1524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23" name="Text 21"/>
          <p:cNvSpPr/>
          <p:nvPr/>
        </p:nvSpPr>
        <p:spPr>
          <a:xfrm>
            <a:off x="554950" y="4883229"/>
            <a:ext cx="1734145" cy="216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Λύση Σύγκρουσης</a:t>
            </a:r>
            <a:endParaRPr lang="en-US" sz="1350" dirty="0"/>
          </a:p>
        </p:txBody>
      </p:sp>
      <p:sp>
        <p:nvSpPr>
          <p:cNvPr id="24" name="Text 22"/>
          <p:cNvSpPr/>
          <p:nvPr/>
        </p:nvSpPr>
        <p:spPr>
          <a:xfrm>
            <a:off x="554950" y="5183267"/>
            <a:ext cx="6690836" cy="4438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Σκεφτείτε και προτείνετε έναν τρόπο με τον οποίο το πρόσωπο θα μπορούσε να λύσει αυτή τη σύγκρουση ρόλων.</a:t>
            </a:r>
            <a:endParaRPr lang="en-US" sz="1050" dirty="0"/>
          </a:p>
        </p:txBody>
      </p:sp>
      <p:sp>
        <p:nvSpPr>
          <p:cNvPr id="25" name="Text 23"/>
          <p:cNvSpPr/>
          <p:nvPr/>
        </p:nvSpPr>
        <p:spPr>
          <a:xfrm>
            <a:off x="7384494" y="4562951"/>
            <a:ext cx="138708" cy="1733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Fraunces Light" pitchFamily="34" charset="0"/>
                <a:ea typeface="Fraunces Light" pitchFamily="34" charset="-122"/>
                <a:cs typeface="Fraunces Light" pitchFamily="34" charset="-120"/>
              </a:rPr>
              <a:t>06</a:t>
            </a:r>
            <a:endParaRPr lang="en-US" sz="1050" dirty="0"/>
          </a:p>
        </p:txBody>
      </p:sp>
      <p:sp>
        <p:nvSpPr>
          <p:cNvPr id="26" name="Shape 24"/>
          <p:cNvSpPr/>
          <p:nvPr/>
        </p:nvSpPr>
        <p:spPr>
          <a:xfrm>
            <a:off x="7384494" y="4783455"/>
            <a:ext cx="6690955" cy="15240"/>
          </a:xfrm>
          <a:prstGeom prst="rect">
            <a:avLst/>
          </a:prstGeom>
          <a:solidFill>
            <a:srgbClr val="438951"/>
          </a:solidFill>
          <a:ln/>
        </p:spPr>
      </p:sp>
      <p:sp>
        <p:nvSpPr>
          <p:cNvPr id="27" name="Text 25"/>
          <p:cNvSpPr/>
          <p:nvPr/>
        </p:nvSpPr>
        <p:spPr>
          <a:xfrm>
            <a:off x="7384494" y="4883229"/>
            <a:ext cx="2233493" cy="2168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Δημιουργία Παρουσίασης</a:t>
            </a:r>
            <a:endParaRPr lang="en-US" sz="1350" dirty="0"/>
          </a:p>
        </p:txBody>
      </p:sp>
      <p:sp>
        <p:nvSpPr>
          <p:cNvPr id="28" name="Text 26"/>
          <p:cNvSpPr/>
          <p:nvPr/>
        </p:nvSpPr>
        <p:spPr>
          <a:xfrm>
            <a:off x="7384494" y="5183267"/>
            <a:ext cx="6690955" cy="221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Φτιάξτε μια μικρή παρουσίαση ή αφίσα με εικόνες και εικονίδια (στον πίνακα, Canva ή Padlet).</a:t>
            </a:r>
            <a:endParaRPr lang="en-US" sz="1050" dirty="0"/>
          </a:p>
        </p:txBody>
      </p:sp>
      <p:sp>
        <p:nvSpPr>
          <p:cNvPr id="29" name="Shape 27"/>
          <p:cNvSpPr/>
          <p:nvPr/>
        </p:nvSpPr>
        <p:spPr>
          <a:xfrm>
            <a:off x="554950" y="5887045"/>
            <a:ext cx="13520499" cy="1957745"/>
          </a:xfrm>
          <a:prstGeom prst="roundRect">
            <a:avLst>
              <a:gd name="adj" fmla="val 6378"/>
            </a:avLst>
          </a:prstGeom>
          <a:solidFill>
            <a:srgbClr val="CCE6D1"/>
          </a:solidFill>
          <a:ln/>
        </p:spPr>
      </p:sp>
      <p:pic>
        <p:nvPicPr>
          <p:cNvPr id="30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3658" y="6076355"/>
            <a:ext cx="216694" cy="173355"/>
          </a:xfrm>
          <a:prstGeom prst="rect">
            <a:avLst/>
          </a:prstGeom>
        </p:spPr>
      </p:pic>
      <p:sp>
        <p:nvSpPr>
          <p:cNvPr id="31" name="Text 28"/>
          <p:cNvSpPr/>
          <p:nvPr/>
        </p:nvSpPr>
        <p:spPr>
          <a:xfrm>
            <a:off x="1049060" y="6060400"/>
            <a:ext cx="2011918" cy="2244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💡</a:t>
            </a:r>
            <a:pPr algn="l" indent="0" marL="0">
              <a:lnSpc>
                <a:spcPts val="1700"/>
              </a:lnSpc>
              <a:buNone/>
            </a:pPr>
            <a:r>
              <a:rPr lang="en-US" sz="13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Παράδειγμα: Η Άννα</a:t>
            </a:r>
            <a:endParaRPr lang="en-US" sz="1350" dirty="0"/>
          </a:p>
        </p:txBody>
      </p:sp>
      <p:sp>
        <p:nvSpPr>
          <p:cNvPr id="32" name="Text 29"/>
          <p:cNvSpPr/>
          <p:nvPr/>
        </p:nvSpPr>
        <p:spPr>
          <a:xfrm>
            <a:off x="1049060" y="6423541"/>
            <a:ext cx="12887682" cy="221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Θέση: Μαθήτρια</a:t>
            </a:r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→ Ρόλος: Διαβάζει, συνεργάζεται με συμμαθητές, σέβεται τους κανόνες της τάξης</a:t>
            </a:r>
            <a:endParaRPr lang="en-US" sz="1050" dirty="0"/>
          </a:p>
        </p:txBody>
      </p:sp>
      <p:sp>
        <p:nvSpPr>
          <p:cNvPr id="33" name="Text 30"/>
          <p:cNvSpPr/>
          <p:nvPr/>
        </p:nvSpPr>
        <p:spPr>
          <a:xfrm>
            <a:off x="1049060" y="6693932"/>
            <a:ext cx="12887682" cy="221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Θέση: Αδερφή</a:t>
            </a:r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→ Ρόλος: Βοηθά τα μικρότερα αδέλφια της, μοιράζεται τα πράγματά της</a:t>
            </a:r>
            <a:endParaRPr lang="en-US" sz="1050" dirty="0"/>
          </a:p>
        </p:txBody>
      </p:sp>
      <p:sp>
        <p:nvSpPr>
          <p:cNvPr id="34" name="Text 31"/>
          <p:cNvSpPr/>
          <p:nvPr/>
        </p:nvSpPr>
        <p:spPr>
          <a:xfrm>
            <a:off x="1049060" y="6964323"/>
            <a:ext cx="12887682" cy="221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Θέση: Αθλήτρια</a:t>
            </a:r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→ Ρόλος: Προπονείται τακτικά, σέβεται τους κανόνες του αθλήματος</a:t>
            </a:r>
            <a:endParaRPr lang="en-US" sz="1050" dirty="0"/>
          </a:p>
        </p:txBody>
      </p:sp>
      <p:sp>
        <p:nvSpPr>
          <p:cNvPr id="35" name="Text 32"/>
          <p:cNvSpPr/>
          <p:nvPr/>
        </p:nvSpPr>
        <p:spPr>
          <a:xfrm>
            <a:off x="1049060" y="7234714"/>
            <a:ext cx="12887682" cy="221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Σύγκρουση:</a:t>
            </a:r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Θέλει να πάει στην προπόνηση αλλά έχει σημαντικό διαγώνισμα την επόμενη μέρα</a:t>
            </a:r>
            <a:endParaRPr lang="en-US" sz="1050" dirty="0"/>
          </a:p>
        </p:txBody>
      </p:sp>
      <p:sp>
        <p:nvSpPr>
          <p:cNvPr id="36" name="Text 33"/>
          <p:cNvSpPr/>
          <p:nvPr/>
        </p:nvSpPr>
        <p:spPr>
          <a:xfrm>
            <a:off x="1049060" y="7505105"/>
            <a:ext cx="12887682" cy="22193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1700"/>
              </a:lnSpc>
              <a:buSzPct val="100000"/>
              <a:buChar char="•"/>
            </a:pPr>
            <a:r>
              <a:rPr lang="en-US" sz="1050" b="1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Λύση:</a:t>
            </a:r>
            <a:pPr algn="l" indent="0" marL="0">
              <a:lnSpc>
                <a:spcPts val="1700"/>
              </a:lnSpc>
              <a:buNone/>
            </a:pPr>
            <a:r>
              <a:rPr lang="en-US" sz="10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Οργανώνει καλύτερα τον χρόνο της, μελετά νωρίτερα και πηγαίνει σε συντομότερη προπόνηση</a:t>
            </a:r>
            <a:endParaRPr lang="en-US" sz="10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DFDFE0"/>
          </a:solidFill>
          <a:ln/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793790" y="882848"/>
            <a:ext cx="6870621" cy="635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🖥️</a:t>
            </a:r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Παρουσίαση &amp; Συζήτηση</a:t>
            </a:r>
            <a:endParaRPr lang="en-US" sz="3900" dirty="0"/>
          </a:p>
        </p:txBody>
      </p:sp>
      <p:sp>
        <p:nvSpPr>
          <p:cNvPr id="5" name="Text 2"/>
          <p:cNvSpPr/>
          <p:nvPr/>
        </p:nvSpPr>
        <p:spPr>
          <a:xfrm>
            <a:off x="793790" y="159746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Διάρκεια: 10 λεπτά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793790" y="2048827"/>
            <a:ext cx="3152061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Διαδικασία Παρουσίασης</a:t>
            </a:r>
            <a:endParaRPr lang="en-US" sz="1950" dirty="0"/>
          </a:p>
        </p:txBody>
      </p:sp>
      <p:sp>
        <p:nvSpPr>
          <p:cNvPr id="7" name="Text 4"/>
          <p:cNvSpPr/>
          <p:nvPr/>
        </p:nvSpPr>
        <p:spPr>
          <a:xfrm>
            <a:off x="793790" y="2656642"/>
            <a:ext cx="13042821" cy="79390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19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Κάθε ομάδα παρουσιάζει το "Πορτρέτο Ρόλων" που δημιούργησε στην υπόλοιπη τάξη. Οι συμμαθητές τους ακούν προσεκτικά και στη συνέχεια σχολιάζουν και συζητούν.</a:t>
            </a:r>
            <a:endParaRPr lang="en-US" sz="1950" dirty="0"/>
          </a:p>
        </p:txBody>
      </p:sp>
      <p:sp>
        <p:nvSpPr>
          <p:cNvPr id="8" name="Shape 5"/>
          <p:cNvSpPr/>
          <p:nvPr/>
        </p:nvSpPr>
        <p:spPr>
          <a:xfrm>
            <a:off x="793790" y="3673793"/>
            <a:ext cx="6422231" cy="3672959"/>
          </a:xfrm>
          <a:prstGeom prst="roundRect">
            <a:avLst>
              <a:gd name="adj" fmla="val 2987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770930" y="3673793"/>
            <a:ext cx="91440" cy="3672959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10" name="Text 7"/>
          <p:cNvSpPr/>
          <p:nvPr/>
        </p:nvSpPr>
        <p:spPr>
          <a:xfrm>
            <a:off x="1083588" y="3895011"/>
            <a:ext cx="325790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Ερωτήσεις προς Συζήτηση</a:t>
            </a:r>
            <a:endParaRPr lang="en-US" sz="1950" dirty="0"/>
          </a:p>
        </p:txBody>
      </p:sp>
      <p:sp>
        <p:nvSpPr>
          <p:cNvPr id="11" name="Text 8"/>
          <p:cNvSpPr/>
          <p:nvPr/>
        </p:nvSpPr>
        <p:spPr>
          <a:xfrm>
            <a:off x="1083588" y="4324231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Ποιοι ρόλοι ήταν πιο δύσκολοι να περιγραφούν;</a:t>
            </a:r>
            <a:endParaRPr lang="en-US" sz="1550" dirty="0"/>
          </a:p>
        </p:txBody>
      </p:sp>
      <p:sp>
        <p:nvSpPr>
          <p:cNvPr id="12" name="Text 9"/>
          <p:cNvSpPr/>
          <p:nvPr/>
        </p:nvSpPr>
        <p:spPr>
          <a:xfrm>
            <a:off x="1083588" y="4711184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Τι συμβαίνει όταν δύο ρόλοι συγκρούονται;</a:t>
            </a:r>
            <a:endParaRPr lang="en-US" sz="1550" dirty="0"/>
          </a:p>
        </p:txBody>
      </p:sp>
      <p:sp>
        <p:nvSpPr>
          <p:cNvPr id="13" name="Text 10"/>
          <p:cNvSpPr/>
          <p:nvPr/>
        </p:nvSpPr>
        <p:spPr>
          <a:xfrm>
            <a:off x="1083588" y="5098137"/>
            <a:ext cx="591121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Υπάρχουν ρόλοι που "μας ακολουθούν" παντού;</a:t>
            </a:r>
            <a:endParaRPr lang="en-US" sz="1550" dirty="0"/>
          </a:p>
        </p:txBody>
      </p:sp>
      <p:sp>
        <p:nvSpPr>
          <p:cNvPr id="14" name="Text 11"/>
          <p:cNvSpPr/>
          <p:nvPr/>
        </p:nvSpPr>
        <p:spPr>
          <a:xfrm>
            <a:off x="1083588" y="5485090"/>
            <a:ext cx="591121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marL="342900" indent="-342900">
              <a:lnSpc>
                <a:spcPts val="2500"/>
              </a:lnSpc>
              <a:buSzPct val="100000"/>
              <a:buChar char="•"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Πώς μπορούμε να ισορροπήσουμε τους διαφορετικούς ρόλους μας;</a:t>
            </a:r>
            <a:endParaRPr lang="en-US" sz="1550" dirty="0"/>
          </a:p>
        </p:txBody>
      </p:sp>
      <p:sp>
        <p:nvSpPr>
          <p:cNvPr id="15" name="Shape 12"/>
          <p:cNvSpPr/>
          <p:nvPr/>
        </p:nvSpPr>
        <p:spPr>
          <a:xfrm>
            <a:off x="7414379" y="3673793"/>
            <a:ext cx="6422231" cy="3672959"/>
          </a:xfrm>
          <a:prstGeom prst="roundRect">
            <a:avLst>
              <a:gd name="adj" fmla="val 2987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6" name="Shape 13"/>
          <p:cNvSpPr/>
          <p:nvPr/>
        </p:nvSpPr>
        <p:spPr>
          <a:xfrm>
            <a:off x="7391519" y="3673793"/>
            <a:ext cx="91440" cy="3672959"/>
          </a:xfrm>
          <a:prstGeom prst="roundRect">
            <a:avLst>
              <a:gd name="adj" fmla="val 195349"/>
            </a:avLst>
          </a:prstGeom>
          <a:solidFill>
            <a:srgbClr val="438951"/>
          </a:solidFill>
          <a:ln/>
        </p:spPr>
      </p:sp>
      <p:sp>
        <p:nvSpPr>
          <p:cNvPr id="17" name="Text 14"/>
          <p:cNvSpPr/>
          <p:nvPr/>
        </p:nvSpPr>
        <p:spPr>
          <a:xfrm>
            <a:off x="7704177" y="3895011"/>
            <a:ext cx="436411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Σύνοψη από τον/την Εκπαιδευτικό</a:t>
            </a:r>
            <a:endParaRPr lang="en-US" sz="1950" dirty="0"/>
          </a:p>
        </p:txBody>
      </p:sp>
      <p:sp>
        <p:nvSpPr>
          <p:cNvPr id="18" name="Text 15"/>
          <p:cNvSpPr/>
          <p:nvPr/>
        </p:nvSpPr>
        <p:spPr>
          <a:xfrm>
            <a:off x="7704177" y="4324231"/>
            <a:ext cx="5911215" cy="6426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👉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Κάθε κοινωνική θέση συνδέεται με συγκεκριμένα δικαιώματα και υποχρεώσεις που πρέπει να σεβόμαστε.</a:t>
            </a:r>
            <a:endParaRPr lang="en-US" sz="1550" dirty="0"/>
          </a:p>
        </p:txBody>
      </p:sp>
      <p:sp>
        <p:nvSpPr>
          <p:cNvPr id="19" name="Text 16"/>
          <p:cNvSpPr/>
          <p:nvPr/>
        </p:nvSpPr>
        <p:spPr>
          <a:xfrm>
            <a:off x="7704177" y="5085993"/>
            <a:ext cx="5911215" cy="960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👉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Η σωστή ισορροπία ανάμεσα στους διαφορετικούς ρόλους μας δείχνει υπευθυνότητα, ωριμότητα και κοινωνική συνείδηση.</a:t>
            </a:r>
            <a:endParaRPr lang="en-US" sz="1550" dirty="0"/>
          </a:p>
        </p:txBody>
      </p:sp>
      <p:sp>
        <p:nvSpPr>
          <p:cNvPr id="20" name="Text 17"/>
          <p:cNvSpPr/>
          <p:nvPr/>
        </p:nvSpPr>
        <p:spPr>
          <a:xfrm>
            <a:off x="7704177" y="6165294"/>
            <a:ext cx="5911215" cy="9602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👉</a:t>
            </a:r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Οι συγκρούσεις ρόλων είναι φυσικές και μπορούν να λυθούν με καλό σχεδιασμό, επικοινωνία και ιεράρχηση προτεραιοτήτων.</a:t>
            </a:r>
            <a:endParaRPr lang="en-US" sz="1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711041"/>
            <a:ext cx="4961811" cy="6353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📝</a:t>
            </a:r>
            <a:pPr algn="l" indent="0" marL="0">
              <a:lnSpc>
                <a:spcPts val="4850"/>
              </a:lnSpc>
              <a:buNone/>
            </a:pPr>
            <a:r>
              <a:rPr lang="en-US" sz="390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Φύλλο Εργασίας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1743194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Οι ομάδες ακολουθούν την παρακάτω δομημένη διαδικασία για να ολοκληρώσουν την εργασία τους. Κάθε βήμα καταγράφεται στο φύλλο εργασίας ή στην ψηφιακή πλατφόρμα που χρησιμοποιούν.</a:t>
            </a:r>
            <a:endParaRPr lang="en-US" sz="1550" dirty="0"/>
          </a:p>
        </p:txBody>
      </p:sp>
      <p:sp>
        <p:nvSpPr>
          <p:cNvPr id="4" name="Shape 2"/>
          <p:cNvSpPr/>
          <p:nvPr/>
        </p:nvSpPr>
        <p:spPr>
          <a:xfrm>
            <a:off x="793790" y="2601516"/>
            <a:ext cx="6422231" cy="1506736"/>
          </a:xfrm>
          <a:prstGeom prst="roundRect">
            <a:avLst>
              <a:gd name="adj" fmla="val 1185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1015008" y="2822734"/>
            <a:ext cx="3211354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Βήμα 1: Όνομα Προσώπου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15008" y="3251954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Δώστε ένα όνομα στο φανταστικό σας πρόσωπο και σκεφτείτε μερικά βασικά χαρακτηριστικά του.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7414379" y="2601516"/>
            <a:ext cx="6422231" cy="1506736"/>
          </a:xfrm>
          <a:prstGeom prst="roundRect">
            <a:avLst>
              <a:gd name="adj" fmla="val 1185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8" name="Text 6"/>
          <p:cNvSpPr/>
          <p:nvPr/>
        </p:nvSpPr>
        <p:spPr>
          <a:xfrm>
            <a:off x="7635597" y="2822734"/>
            <a:ext cx="3351252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Βήμα 2: Κοινωνικές Θέσεις</a:t>
            </a:r>
            <a:endParaRPr lang="en-US" sz="1950" dirty="0"/>
          </a:p>
        </p:txBody>
      </p:sp>
      <p:sp>
        <p:nvSpPr>
          <p:cNvPr id="9" name="Text 7"/>
          <p:cNvSpPr/>
          <p:nvPr/>
        </p:nvSpPr>
        <p:spPr>
          <a:xfrm>
            <a:off x="7635597" y="3251954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Καταγράψτε 3-5 κοινωνικές θέσεις που κατέχει αυτό το πρόσωπο στη ζωή του.</a:t>
            </a:r>
            <a:endParaRPr lang="en-US" sz="1550" dirty="0"/>
          </a:p>
        </p:txBody>
      </p:sp>
      <p:sp>
        <p:nvSpPr>
          <p:cNvPr id="10" name="Shape 8"/>
          <p:cNvSpPr/>
          <p:nvPr/>
        </p:nvSpPr>
        <p:spPr>
          <a:xfrm>
            <a:off x="793790" y="4306610"/>
            <a:ext cx="6422231" cy="1506736"/>
          </a:xfrm>
          <a:prstGeom prst="roundRect">
            <a:avLst>
              <a:gd name="adj" fmla="val 1185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1015008" y="45278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Βήμα 3: Ρόλοι</a:t>
            </a:r>
            <a:endParaRPr lang="en-US" sz="1950" dirty="0"/>
          </a:p>
        </p:txBody>
      </p:sp>
      <p:sp>
        <p:nvSpPr>
          <p:cNvPr id="12" name="Text 10"/>
          <p:cNvSpPr/>
          <p:nvPr/>
        </p:nvSpPr>
        <p:spPr>
          <a:xfrm>
            <a:off x="1015008" y="4957048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Για κάθε θέση, περιγράψτε τον αντίστοιχο κοινωνικό ρόλο με υποχρεώσεις και δικαιώματα.</a:t>
            </a:r>
            <a:endParaRPr lang="en-US" sz="1550" dirty="0"/>
          </a:p>
        </p:txBody>
      </p:sp>
      <p:sp>
        <p:nvSpPr>
          <p:cNvPr id="13" name="Shape 11"/>
          <p:cNvSpPr/>
          <p:nvPr/>
        </p:nvSpPr>
        <p:spPr>
          <a:xfrm>
            <a:off x="7414379" y="4306610"/>
            <a:ext cx="6422231" cy="1506736"/>
          </a:xfrm>
          <a:prstGeom prst="roundRect">
            <a:avLst>
              <a:gd name="adj" fmla="val 1185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7635597" y="4527828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Βήμα 4: Σύγκρουση</a:t>
            </a:r>
            <a:endParaRPr lang="en-US" sz="1950" dirty="0"/>
          </a:p>
        </p:txBody>
      </p:sp>
      <p:sp>
        <p:nvSpPr>
          <p:cNvPr id="15" name="Text 13"/>
          <p:cNvSpPr/>
          <p:nvPr/>
        </p:nvSpPr>
        <p:spPr>
          <a:xfrm>
            <a:off x="7635597" y="4957048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Εντοπίστε μια κατάσταση όπου δύο ρόλοι έρχονται σε αντίθεση.</a:t>
            </a:r>
            <a:endParaRPr lang="en-US" sz="1550" dirty="0"/>
          </a:p>
        </p:txBody>
      </p:sp>
      <p:sp>
        <p:nvSpPr>
          <p:cNvPr id="16" name="Shape 14"/>
          <p:cNvSpPr/>
          <p:nvPr/>
        </p:nvSpPr>
        <p:spPr>
          <a:xfrm>
            <a:off x="793790" y="6011704"/>
            <a:ext cx="6422231" cy="1506736"/>
          </a:xfrm>
          <a:prstGeom prst="roundRect">
            <a:avLst>
              <a:gd name="adj" fmla="val 1185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17" name="Text 15"/>
          <p:cNvSpPr/>
          <p:nvPr/>
        </p:nvSpPr>
        <p:spPr>
          <a:xfrm>
            <a:off x="1015008" y="6232922"/>
            <a:ext cx="2480905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Βήμα 5: Λύση</a:t>
            </a:r>
            <a:endParaRPr lang="en-US" sz="1950" dirty="0"/>
          </a:p>
        </p:txBody>
      </p:sp>
      <p:sp>
        <p:nvSpPr>
          <p:cNvPr id="18" name="Text 16"/>
          <p:cNvSpPr/>
          <p:nvPr/>
        </p:nvSpPr>
        <p:spPr>
          <a:xfrm>
            <a:off x="1015008" y="6662142"/>
            <a:ext cx="5979795" cy="31754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Προτείνετε έναν ρεαλιστικό τρόπο επίλυσης της σύγκρουσης.</a:t>
            </a:r>
            <a:endParaRPr lang="en-US" sz="1550" dirty="0"/>
          </a:p>
        </p:txBody>
      </p:sp>
      <p:sp>
        <p:nvSpPr>
          <p:cNvPr id="19" name="Shape 17"/>
          <p:cNvSpPr/>
          <p:nvPr/>
        </p:nvSpPr>
        <p:spPr>
          <a:xfrm>
            <a:off x="7414379" y="6011704"/>
            <a:ext cx="6422231" cy="1506736"/>
          </a:xfrm>
          <a:prstGeom prst="roundRect">
            <a:avLst>
              <a:gd name="adj" fmla="val 11855"/>
            </a:avLst>
          </a:prstGeom>
          <a:solidFill>
            <a:srgbClr val="FAFFFA"/>
          </a:solidFill>
          <a:ln w="22860">
            <a:solidFill>
              <a:srgbClr val="CED9CE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7635597" y="6232922"/>
            <a:ext cx="3541157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400"/>
              </a:lnSpc>
              <a:buNone/>
            </a:pPr>
            <a:r>
              <a:rPr lang="en-US" sz="19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Βήμα 6: Οπτική Παρουσίαση</a:t>
            </a:r>
            <a:endParaRPr lang="en-US" sz="1950" dirty="0"/>
          </a:p>
        </p:txBody>
      </p:sp>
      <p:sp>
        <p:nvSpPr>
          <p:cNvPr id="21" name="Text 19"/>
          <p:cNvSpPr/>
          <p:nvPr/>
        </p:nvSpPr>
        <p:spPr>
          <a:xfrm>
            <a:off x="7635597" y="6662142"/>
            <a:ext cx="5979795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500"/>
              </a:lnSpc>
              <a:buNone/>
            </a:pPr>
            <a:r>
              <a:rPr lang="en-US" sz="15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Δημιουργήστε εικονίδια, σχέδια ή εικόνες για την παρουσίασή σας.</a:t>
            </a:r>
            <a:endParaRPr lang="en-US" sz="15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88300" y="608290"/>
            <a:ext cx="8148042" cy="5453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💡</a:t>
            </a:r>
            <a:pPr algn="l" indent="0" marL="0">
              <a:lnSpc>
                <a:spcPts val="4200"/>
              </a:lnSpc>
              <a:buNone/>
            </a:pPr>
            <a:r>
              <a:rPr lang="en-US" sz="3350" b="1" dirty="0">
                <a:solidFill>
                  <a:srgbClr val="3B454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Εναλλακτική Επέκταση &amp; Συνέχεια</a:t>
            </a:r>
            <a:endParaRPr lang="en-US" sz="3350" dirty="0"/>
          </a:p>
        </p:txBody>
      </p:sp>
      <p:sp>
        <p:nvSpPr>
          <p:cNvPr id="3" name="Text 1"/>
          <p:cNvSpPr/>
          <p:nvPr/>
        </p:nvSpPr>
        <p:spPr>
          <a:xfrm>
            <a:off x="688300" y="1497687"/>
            <a:ext cx="13253799" cy="5505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Για να επεκταθεί η μαθησιακή εμπειρία πέρα από την τάξη και να ενισχυθεί η ψηφιακή δημιουργικότητα των μαθητών, προτείνεται η δημιουργία μιας εικονικής έκθεσης.</a:t>
            </a:r>
            <a:endParaRPr lang="en-US" sz="1350" dirty="0"/>
          </a:p>
        </p:txBody>
      </p:sp>
      <p:sp>
        <p:nvSpPr>
          <p:cNvPr id="4" name="Shape 2"/>
          <p:cNvSpPr/>
          <p:nvPr/>
        </p:nvSpPr>
        <p:spPr>
          <a:xfrm>
            <a:off x="688300" y="2241709"/>
            <a:ext cx="4303157" cy="1824871"/>
          </a:xfrm>
          <a:prstGeom prst="roundRect">
            <a:avLst>
              <a:gd name="adj" fmla="val 8487"/>
            </a:avLst>
          </a:prstGeom>
          <a:solidFill>
            <a:srgbClr val="E8F3E8"/>
          </a:solidFill>
          <a:ln/>
        </p:spPr>
      </p:sp>
      <p:sp>
        <p:nvSpPr>
          <p:cNvPr id="5" name="Text 3"/>
          <p:cNvSpPr/>
          <p:nvPr/>
        </p:nvSpPr>
        <p:spPr>
          <a:xfrm>
            <a:off x="860346" y="2413754"/>
            <a:ext cx="2929057" cy="276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📱</a:t>
            </a:r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Ψηφιακή Έκθεση Ρόλων</a:t>
            </a:r>
            <a:endParaRPr lang="en-US" sz="1650" dirty="0"/>
          </a:p>
        </p:txBody>
      </p:sp>
      <p:sp>
        <p:nvSpPr>
          <p:cNvPr id="6" name="Text 4"/>
          <p:cNvSpPr/>
          <p:nvPr/>
        </p:nvSpPr>
        <p:spPr>
          <a:xfrm>
            <a:off x="860346" y="2793444"/>
            <a:ext cx="3959066" cy="11010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Οι ομάδες μπορούν να ανεβάσουν τα "Πορτρέτα Ρόλων" τους σε ψηφιακές πλατφόρμες όπως </a:t>
            </a:r>
            <a:pPr algn="l" indent="0" marL="0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Padlet</a:t>
            </a:r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ή </a:t>
            </a:r>
            <a:pPr algn="l" indent="0" marL="0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Canva</a:t>
            </a:r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, δημιουργώντας μια διαδραστική εικονική έκθεση.</a:t>
            </a:r>
            <a:endParaRPr lang="en-US" sz="1350" dirty="0"/>
          </a:p>
        </p:txBody>
      </p:sp>
      <p:sp>
        <p:nvSpPr>
          <p:cNvPr id="7" name="Shape 5"/>
          <p:cNvSpPr/>
          <p:nvPr/>
        </p:nvSpPr>
        <p:spPr>
          <a:xfrm>
            <a:off x="5163503" y="2241709"/>
            <a:ext cx="4303276" cy="1824871"/>
          </a:xfrm>
          <a:prstGeom prst="roundRect">
            <a:avLst>
              <a:gd name="adj" fmla="val 8487"/>
            </a:avLst>
          </a:prstGeom>
          <a:solidFill>
            <a:srgbClr val="E8F3E8"/>
          </a:solidFill>
          <a:ln/>
        </p:spPr>
      </p:sp>
      <p:sp>
        <p:nvSpPr>
          <p:cNvPr id="8" name="Text 6"/>
          <p:cNvSpPr/>
          <p:nvPr/>
        </p:nvSpPr>
        <p:spPr>
          <a:xfrm>
            <a:off x="5335548" y="2413754"/>
            <a:ext cx="2976443" cy="276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🌐</a:t>
            </a:r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Δημοσίευση στο Σχολείο</a:t>
            </a:r>
            <a:endParaRPr lang="en-US" sz="1650" dirty="0"/>
          </a:p>
        </p:txBody>
      </p:sp>
      <p:sp>
        <p:nvSpPr>
          <p:cNvPr id="9" name="Text 7"/>
          <p:cNvSpPr/>
          <p:nvPr/>
        </p:nvSpPr>
        <p:spPr>
          <a:xfrm>
            <a:off x="5335548" y="2793444"/>
            <a:ext cx="3959185" cy="11010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Η έκθεση μπορεί να παρουσιαστεί στο επίσημο </a:t>
            </a:r>
            <a:pPr algn="l" indent="0" marL="0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website του σχολείου</a:t>
            </a:r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ή στον διαδραστικό πίνακα κατά τη διάρκεια διαλειμμάτων, ώστε να την δουν και άλλοι μαθητές.</a:t>
            </a:r>
            <a:endParaRPr lang="en-US" sz="1350" dirty="0"/>
          </a:p>
        </p:txBody>
      </p:sp>
      <p:sp>
        <p:nvSpPr>
          <p:cNvPr id="10" name="Shape 8"/>
          <p:cNvSpPr/>
          <p:nvPr/>
        </p:nvSpPr>
        <p:spPr>
          <a:xfrm>
            <a:off x="9638824" y="2241709"/>
            <a:ext cx="4303276" cy="1824871"/>
          </a:xfrm>
          <a:prstGeom prst="roundRect">
            <a:avLst>
              <a:gd name="adj" fmla="val 8487"/>
            </a:avLst>
          </a:prstGeom>
          <a:solidFill>
            <a:srgbClr val="E8F3E8"/>
          </a:solidFill>
          <a:ln/>
        </p:spPr>
      </p:sp>
      <p:sp>
        <p:nvSpPr>
          <p:cNvPr id="11" name="Text 9"/>
          <p:cNvSpPr/>
          <p:nvPr/>
        </p:nvSpPr>
        <p:spPr>
          <a:xfrm>
            <a:off x="9810869" y="2413754"/>
            <a:ext cx="2610683" cy="27646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000000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🎬</a:t>
            </a:r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 Βίντεο Παρουσιάσεις</a:t>
            </a:r>
            <a:endParaRPr lang="en-US" sz="1650" dirty="0"/>
          </a:p>
        </p:txBody>
      </p:sp>
      <p:sp>
        <p:nvSpPr>
          <p:cNvPr id="12" name="Text 10"/>
          <p:cNvSpPr/>
          <p:nvPr/>
        </p:nvSpPr>
        <p:spPr>
          <a:xfrm>
            <a:off x="9810869" y="2793444"/>
            <a:ext cx="3959185" cy="11010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Οι ομάδες μπορούν να δημιουργήσουν σύντομα βίντεο (1-2 λεπτών) όπου παρουσιάζουν το πρόσωπό τους και τους ρόλους του, χρησιμοποιώντας εφαρμογές όπως το </a:t>
            </a:r>
            <a:pPr algn="l" indent="0" marL="0">
              <a:lnSpc>
                <a:spcPts val="2150"/>
              </a:lnSpc>
              <a:buNone/>
            </a:pPr>
            <a:r>
              <a:rPr lang="en-US" sz="1350" b="1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Flipgrid</a:t>
            </a:r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.</a:t>
            </a:r>
            <a:endParaRPr lang="en-US" sz="1350" dirty="0"/>
          </a:p>
        </p:txBody>
      </p:sp>
      <p:pic>
        <p:nvPicPr>
          <p:cNvPr id="1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8300" y="4260056"/>
            <a:ext cx="4417933" cy="688300"/>
          </a:xfrm>
          <a:prstGeom prst="rect">
            <a:avLst/>
          </a:prstGeom>
        </p:spPr>
      </p:pic>
      <p:sp>
        <p:nvSpPr>
          <p:cNvPr id="14" name="Text 11"/>
          <p:cNvSpPr/>
          <p:nvPr/>
        </p:nvSpPr>
        <p:spPr>
          <a:xfrm>
            <a:off x="860346" y="5120402"/>
            <a:ext cx="2150983" cy="268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Συζήτηση με Γονείς</a:t>
            </a:r>
            <a:endParaRPr lang="en-US" sz="1650" dirty="0"/>
          </a:p>
        </p:txBody>
      </p:sp>
      <p:sp>
        <p:nvSpPr>
          <p:cNvPr id="15" name="Text 12"/>
          <p:cNvSpPr/>
          <p:nvPr/>
        </p:nvSpPr>
        <p:spPr>
          <a:xfrm>
            <a:off x="860346" y="5492472"/>
            <a:ext cx="4073843" cy="110109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Οι μαθητές μπορούν να συζητήσουν με τους γονείς τους για τους δικούς τους κοινωνικούς ρόλους και να φέρουν παραδείγματα στην επόμενη διδασκαλία.</a:t>
            </a:r>
            <a:endParaRPr lang="en-US" sz="1350" dirty="0"/>
          </a:p>
        </p:txBody>
      </p:sp>
      <p:pic>
        <p:nvPicPr>
          <p:cNvPr id="16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6233" y="4260056"/>
            <a:ext cx="4417933" cy="688300"/>
          </a:xfrm>
          <a:prstGeom prst="rect">
            <a:avLst/>
          </a:prstGeom>
        </p:spPr>
      </p:pic>
      <p:sp>
        <p:nvSpPr>
          <p:cNvPr id="17" name="Text 13"/>
          <p:cNvSpPr/>
          <p:nvPr/>
        </p:nvSpPr>
        <p:spPr>
          <a:xfrm>
            <a:off x="5278279" y="5120402"/>
            <a:ext cx="2609731" cy="268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Προσωπικό Ημερολόγιο</a:t>
            </a:r>
            <a:endParaRPr lang="en-US" sz="1650" dirty="0"/>
          </a:p>
        </p:txBody>
      </p:sp>
      <p:sp>
        <p:nvSpPr>
          <p:cNvPr id="18" name="Text 14"/>
          <p:cNvSpPr/>
          <p:nvPr/>
        </p:nvSpPr>
        <p:spPr>
          <a:xfrm>
            <a:off x="5278279" y="5492472"/>
            <a:ext cx="4073843" cy="8258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Κάθε μαθητής μπορεί να κρατήσει ημερολόγιο για μία εβδομάδα, σημειώνοντας τους διαφορετικούς ρόλους που έπαιξε κάθε μέρα.</a:t>
            </a:r>
            <a:endParaRPr lang="en-US" sz="1350" dirty="0"/>
          </a:p>
        </p:txBody>
      </p:sp>
      <p:pic>
        <p:nvPicPr>
          <p:cNvPr id="19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4167" y="4260056"/>
            <a:ext cx="4417933" cy="688300"/>
          </a:xfrm>
          <a:prstGeom prst="rect">
            <a:avLst/>
          </a:prstGeom>
        </p:spPr>
      </p:pic>
      <p:sp>
        <p:nvSpPr>
          <p:cNvPr id="20" name="Text 15"/>
          <p:cNvSpPr/>
          <p:nvPr/>
        </p:nvSpPr>
        <p:spPr>
          <a:xfrm>
            <a:off x="9696212" y="5120402"/>
            <a:ext cx="2150983" cy="26884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00"/>
              </a:lnSpc>
              <a:buNone/>
            </a:pPr>
            <a:r>
              <a:rPr lang="en-US" sz="1650" b="1" dirty="0">
                <a:solidFill>
                  <a:srgbClr val="405449"/>
                </a:solidFill>
                <a:latin typeface="Fraunces Extra Bold" pitchFamily="34" charset="0"/>
                <a:ea typeface="Fraunces Extra Bold" pitchFamily="34" charset="-122"/>
                <a:cs typeface="Fraunces Extra Bold" pitchFamily="34" charset="-120"/>
              </a:rPr>
              <a:t>Δραματοποίηση</a:t>
            </a:r>
            <a:endParaRPr lang="en-US" sz="1650" dirty="0"/>
          </a:p>
        </p:txBody>
      </p:sp>
      <p:sp>
        <p:nvSpPr>
          <p:cNvPr id="21" name="Text 16"/>
          <p:cNvSpPr/>
          <p:nvPr/>
        </p:nvSpPr>
        <p:spPr>
          <a:xfrm>
            <a:off x="9696212" y="5492472"/>
            <a:ext cx="4073843" cy="8258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Σε επόμενο μάθημα, οι μαθητές μπορούν να δραματοποιήσουν σκετς που παρουσιάζουν συγκρούσεις ρόλων και τρόπους επίλυσής τους.</a:t>
            </a:r>
            <a:endParaRPr lang="en-US" sz="1350" dirty="0"/>
          </a:p>
        </p:txBody>
      </p:sp>
      <p:sp>
        <p:nvSpPr>
          <p:cNvPr id="22" name="Text 17"/>
          <p:cNvSpPr/>
          <p:nvPr/>
        </p:nvSpPr>
        <p:spPr>
          <a:xfrm>
            <a:off x="946309" y="7152561"/>
            <a:ext cx="12995791" cy="2752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150"/>
              </a:lnSpc>
              <a:buNone/>
            </a:pPr>
            <a:r>
              <a:rPr lang="en-US" sz="1350" dirty="0">
                <a:solidFill>
                  <a:srgbClr val="405449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"Η κατανόηση των κοινωνικών μας ρόλων μας βοηθά να γίνουμε πιο υπεύθυνοι πολίτες και να συνεργαζόμαστε καλύτερα με τους άλλους στην κοινωνία."</a:t>
            </a:r>
            <a:endParaRPr lang="en-US" sz="1350" dirty="0"/>
          </a:p>
        </p:txBody>
      </p:sp>
      <p:sp>
        <p:nvSpPr>
          <p:cNvPr id="23" name="Shape 18"/>
          <p:cNvSpPr/>
          <p:nvPr/>
        </p:nvSpPr>
        <p:spPr>
          <a:xfrm>
            <a:off x="688300" y="6959084"/>
            <a:ext cx="22860" cy="662226"/>
          </a:xfrm>
          <a:prstGeom prst="rect">
            <a:avLst/>
          </a:prstGeom>
          <a:solidFill>
            <a:srgbClr val="438951"/>
          </a:solidFill>
          <a:ln/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2025-10-23T18:46:32Z</dcterms:created>
  <dcterms:modified xsi:type="dcterms:W3CDTF">2025-10-23T18:46:32Z</dcterms:modified>
</cp:coreProperties>
</file>